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333" r:id="rId5"/>
    <p:sldId id="336" r:id="rId6"/>
    <p:sldId id="293" r:id="rId7"/>
    <p:sldId id="289" r:id="rId8"/>
    <p:sldId id="340" r:id="rId9"/>
    <p:sldId id="341" r:id="rId10"/>
    <p:sldId id="337" r:id="rId11"/>
    <p:sldId id="339" r:id="rId12"/>
    <p:sldId id="338" r:id="rId13"/>
    <p:sldId id="335" r:id="rId14"/>
    <p:sldId id="313" r:id="rId15"/>
  </p:sldIdLst>
  <p:sldSz cx="12192000" cy="6858000"/>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4A77"/>
    <a:srgbClr val="0563C1"/>
    <a:srgbClr val="507E32"/>
    <a:srgbClr val="1F497D"/>
    <a:srgbClr val="2459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21" autoAdjust="0"/>
    <p:restoredTop sz="75510" autoAdjust="0"/>
  </p:normalViewPr>
  <p:slideViewPr>
    <p:cSldViewPr snapToGrid="0" snapToObjects="1">
      <p:cViewPr varScale="1">
        <p:scale>
          <a:sx n="48" d="100"/>
          <a:sy n="48" d="100"/>
        </p:scale>
        <p:origin x="456" y="44"/>
      </p:cViewPr>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08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2C6A7-C366-47A2-9219-E203042493B7}" type="datetimeFigureOut">
              <a:rPr lang="en-US" smtClean="0"/>
              <a:t>9/21/2022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746DE9-6431-4F9C-AA62-71CACA4B1C61}" type="slidenum">
              <a:rPr lang="en-US" smtClean="0"/>
              <a:t>‹#›</a:t>
            </a:fld>
            <a:endParaRPr lang="en-US" dirty="0"/>
          </a:p>
        </p:txBody>
      </p:sp>
    </p:spTree>
    <p:extLst>
      <p:ext uri="{BB962C8B-B14F-4D97-AF65-F5344CB8AC3E}">
        <p14:creationId xmlns:p14="http://schemas.microsoft.com/office/powerpoint/2010/main" val="3785875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streamtext.net/player?event=CFI-SPRA"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746DE9-6431-4F9C-AA62-71CACA4B1C6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736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a:solidFill>
                  <a:schemeClr val="tx1"/>
                </a:solidFill>
                <a:effectLst/>
                <a:latin typeface="+mn-lt"/>
                <a:ea typeface="+mn-ea"/>
                <a:cs typeface="+mn-cs"/>
              </a:rPr>
              <a:t>Thank you for your time and participation!</a:t>
            </a:r>
          </a:p>
          <a:p>
            <a:pPr lvl="1"/>
            <a:r>
              <a:rPr lang="en-US" sz="1200" kern="1200" dirty="0">
                <a:solidFill>
                  <a:schemeClr val="tx1"/>
                </a:solidFill>
                <a:effectLst/>
                <a:latin typeface="+mn-lt"/>
                <a:ea typeface="+mn-ea"/>
                <a:cs typeface="+mn-cs"/>
              </a:rPr>
              <a:t>You will receive a post event survey with a few questions about your experience. We want to hear about your transition journey, including your goals, needs, and ideas on how to improve the transition process. We are also looking for participants in future dialogues- do you have a story you would like to share? Have you had a great apprenticeship? Job? Or internship? We want to hear about it! </a:t>
            </a:r>
          </a:p>
          <a:p>
            <a:pPr lvl="1"/>
            <a:r>
              <a:rPr lang="en-US" sz="1200" kern="1200" dirty="0">
                <a:solidFill>
                  <a:schemeClr val="tx1"/>
                </a:solidFill>
                <a:effectLst/>
                <a:latin typeface="+mn-lt"/>
                <a:ea typeface="+mn-ea"/>
                <a:cs typeface="+mn-cs"/>
              </a:rPr>
              <a:t> Participants of our dialogue series may also have the opportunity to participate in a national task force- where you will meet with policy makers, state legislators, and business leaders from across the country to share your experiences and ideas. </a:t>
            </a:r>
          </a:p>
          <a:p>
            <a:pPr lvl="1"/>
            <a:r>
              <a:rPr lang="en-US" sz="1200" kern="1200" dirty="0">
                <a:solidFill>
                  <a:schemeClr val="tx1"/>
                </a:solidFill>
                <a:effectLst/>
                <a:latin typeface="+mn-lt"/>
                <a:ea typeface="+mn-ea"/>
                <a:cs typeface="+mn-cs"/>
              </a:rPr>
              <a:t>We can’t wait to hear your thoughts! </a:t>
            </a:r>
          </a:p>
          <a:p>
            <a:pPr lvl="1"/>
            <a:r>
              <a:rPr lang="en-US" sz="1200" kern="1200" dirty="0">
                <a:solidFill>
                  <a:schemeClr val="tx1"/>
                </a:solidFill>
                <a:effectLst/>
                <a:latin typeface="+mn-lt"/>
                <a:ea typeface="+mn-ea"/>
                <a:cs typeface="+mn-cs"/>
              </a:rPr>
              <a:t>Finally, please join us on June 16</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from 3-4pm for our second round of dialogues! The registration link will be provided in a follow up email.</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Now, I would like to hand it off to Kirk Lew from the United States Office of Disability Employment Policy to close us out</a:t>
            </a:r>
          </a:p>
          <a:p>
            <a:endParaRPr lang="en-US" dirty="0"/>
          </a:p>
        </p:txBody>
      </p:sp>
      <p:sp>
        <p:nvSpPr>
          <p:cNvPr id="4" name="Slide Number Placeholder 3"/>
          <p:cNvSpPr>
            <a:spLocks noGrp="1"/>
          </p:cNvSpPr>
          <p:nvPr>
            <p:ph type="sldNum" sz="quarter" idx="5"/>
          </p:nvPr>
        </p:nvSpPr>
        <p:spPr/>
        <p:txBody>
          <a:bodyPr/>
          <a:lstStyle/>
          <a:p>
            <a:fld id="{48746DE9-6431-4F9C-AA62-71CACA4B1C61}" type="slidenum">
              <a:rPr lang="en-US" smtClean="0"/>
              <a:t>10</a:t>
            </a:fld>
            <a:endParaRPr lang="en-US" dirty="0"/>
          </a:p>
        </p:txBody>
      </p:sp>
    </p:spTree>
    <p:extLst>
      <p:ext uri="{BB962C8B-B14F-4D97-AF65-F5344CB8AC3E}">
        <p14:creationId xmlns:p14="http://schemas.microsoft.com/office/powerpoint/2010/main" val="2453052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746DE9-6431-4F9C-AA62-71CACA4B1C61}" type="slidenum">
              <a:rPr lang="en-US" smtClean="0"/>
              <a:t>11</a:t>
            </a:fld>
            <a:endParaRPr lang="en-US" dirty="0"/>
          </a:p>
        </p:txBody>
      </p:sp>
    </p:spTree>
    <p:extLst>
      <p:ext uri="{BB962C8B-B14F-4D97-AF65-F5344CB8AC3E}">
        <p14:creationId xmlns:p14="http://schemas.microsoft.com/office/powerpoint/2010/main" val="1629787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CSG Dina</a:t>
            </a:r>
          </a:p>
          <a:p>
            <a:pPr lvl="0"/>
            <a:r>
              <a:rPr lang="en-US" sz="1200" kern="1200" dirty="0">
                <a:solidFill>
                  <a:schemeClr val="tx1"/>
                </a:solidFill>
                <a:effectLst/>
                <a:latin typeface="+mn-lt"/>
                <a:ea typeface="+mn-ea"/>
                <a:cs typeface="+mn-cs"/>
              </a:rPr>
              <a:t>As we get started, I would like to draw your attention to a few housekeeping items</a:t>
            </a:r>
          </a:p>
          <a:p>
            <a:pPr lvl="0"/>
            <a:r>
              <a:rPr lang="en-US" sz="1200" kern="1200" dirty="0">
                <a:solidFill>
                  <a:schemeClr val="tx1"/>
                </a:solidFill>
                <a:effectLst/>
                <a:latin typeface="+mn-lt"/>
                <a:ea typeface="+mn-ea"/>
                <a:cs typeface="+mn-cs"/>
              </a:rPr>
              <a:t>To follow along with captioning, Open the captioning web page in a new browser. You can click the link posted in the Chat box. The link is also displayed here. </a:t>
            </a:r>
            <a:r>
              <a:rPr lang="en-US" sz="1200" u="sng" kern="1200" dirty="0">
                <a:solidFill>
                  <a:schemeClr val="tx1"/>
                </a:solidFill>
                <a:effectLst/>
                <a:latin typeface="+mn-lt"/>
                <a:ea typeface="+mn-ea"/>
                <a:cs typeface="+mn-cs"/>
                <a:hlinkClick r:id="rId3"/>
              </a:rPr>
              <a:t>https://www.streamtext.net/player?event=CFI-SPRA</a:t>
            </a:r>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You can adjust the background color, text color and font using the drop-down menus at the top of the browser</a:t>
            </a:r>
          </a:p>
          <a:p>
            <a:pPr lvl="0"/>
            <a:r>
              <a:rPr lang="en-US" sz="1200" kern="1200" dirty="0">
                <a:solidFill>
                  <a:schemeClr val="tx1"/>
                </a:solidFill>
                <a:effectLst/>
                <a:latin typeface="+mn-lt"/>
                <a:ea typeface="+mn-ea"/>
                <a:cs typeface="+mn-cs"/>
              </a:rPr>
              <a:t>Make sure to Click back to the webinar browser and position the window to sit directly above the captioning</a:t>
            </a:r>
          </a:p>
          <a:p>
            <a:pPr lvl="0"/>
            <a:r>
              <a:rPr lang="en-US" sz="1200" kern="1200" dirty="0">
                <a:solidFill>
                  <a:schemeClr val="tx1"/>
                </a:solidFill>
                <a:effectLst/>
                <a:latin typeface="+mn-lt"/>
                <a:ea typeface="+mn-ea"/>
                <a:cs typeface="+mn-cs"/>
              </a:rPr>
              <a:t>If you have questions, submit them through the Questions panel, and we’ll save time at the end for a Q&amp;A. </a:t>
            </a:r>
          </a:p>
          <a:p>
            <a:pPr lvl="0"/>
            <a:r>
              <a:rPr lang="en-US" sz="1200" kern="1200" dirty="0">
                <a:solidFill>
                  <a:schemeClr val="tx1"/>
                </a:solidFill>
                <a:effectLst/>
                <a:latin typeface="+mn-lt"/>
                <a:ea typeface="+mn-ea"/>
                <a:cs typeface="+mn-cs"/>
              </a:rPr>
              <a:t>Now, lets get started!</a:t>
            </a:r>
          </a:p>
          <a:p>
            <a:pPr lvl="0"/>
            <a:r>
              <a:rPr lang="en-US" sz="1200" kern="1200" dirty="0">
                <a:solidFill>
                  <a:schemeClr val="tx1"/>
                </a:solidFill>
                <a:effectLst/>
                <a:latin typeface="+mn-lt"/>
                <a:ea typeface="+mn-ea"/>
                <a:cs typeface="+mn-cs"/>
              </a:rPr>
              <a:t>Next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746DE9-6431-4F9C-AA62-71CACA4B1C6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4672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Youth Center works to improve employment outcomes for youth and young adults with disabilities by helping states governments improve service delivery in their workforce systems.</a:t>
            </a:r>
          </a:p>
          <a:p>
            <a:r>
              <a:rPr lang="en-US" sz="1200" b="0" i="0" kern="1200" dirty="0">
                <a:solidFill>
                  <a:schemeClr val="tx1"/>
                </a:solidFill>
                <a:effectLst/>
                <a:latin typeface="+mn-lt"/>
                <a:ea typeface="+mn-ea"/>
                <a:cs typeface="+mn-cs"/>
              </a:rPr>
              <a:t>o The center is a collaboration between The Council of State Governments, Cornell University, the University of Massachusetts Medical School and U.S. Department of Labor’s Office of Disability Employment Policy (ODEP).</a:t>
            </a:r>
          </a:p>
          <a:p>
            <a:r>
              <a:rPr lang="en-US" sz="1200" b="0" i="0" kern="1200" dirty="0">
                <a:solidFill>
                  <a:schemeClr val="tx1"/>
                </a:solidFill>
                <a:effectLst/>
                <a:latin typeface="+mn-lt"/>
                <a:ea typeface="+mn-ea"/>
                <a:cs typeface="+mn-cs"/>
              </a:rPr>
              <a:t>o Essentially, we work with state governments to help them improve job and training opportunities for you all!</a:t>
            </a:r>
          </a:p>
          <a:p>
            <a:endParaRPr lang="en-US" dirty="0"/>
          </a:p>
        </p:txBody>
      </p:sp>
      <p:sp>
        <p:nvSpPr>
          <p:cNvPr id="4" name="Slide Number Placeholder 3"/>
          <p:cNvSpPr>
            <a:spLocks noGrp="1"/>
          </p:cNvSpPr>
          <p:nvPr>
            <p:ph type="sldNum" sz="quarter" idx="5"/>
          </p:nvPr>
        </p:nvSpPr>
        <p:spPr/>
        <p:txBody>
          <a:bodyPr/>
          <a:lstStyle/>
          <a:p>
            <a:fld id="{48746DE9-6431-4F9C-AA62-71CACA4B1C61}" type="slidenum">
              <a:rPr lang="en-US" smtClean="0"/>
              <a:t>3</a:t>
            </a:fld>
            <a:endParaRPr lang="en-US" dirty="0"/>
          </a:p>
        </p:txBody>
      </p:sp>
    </p:spTree>
    <p:extLst>
      <p:ext uri="{BB962C8B-B14F-4D97-AF65-F5344CB8AC3E}">
        <p14:creationId xmlns:p14="http://schemas.microsoft.com/office/powerpoint/2010/main" val="2820458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a:solidFill>
                  <a:schemeClr val="tx1"/>
                </a:solidFill>
                <a:effectLst/>
                <a:latin typeface="+mn-lt"/>
                <a:ea typeface="+mn-ea"/>
                <a:cs typeface="+mn-cs"/>
              </a:rPr>
              <a:t>Today’s discussion is intended to identify strategies and approaches that can improve access to career pathways and encourage professional development for youth and young adults with disabilities</a:t>
            </a:r>
            <a:r>
              <a:rPr lang="en-US" sz="8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as identified by youth and young adults themselves.</a:t>
            </a:r>
          </a:p>
          <a:p>
            <a:pPr lvl="1"/>
            <a:r>
              <a:rPr lang="en-US" sz="1200" kern="1200" dirty="0">
                <a:solidFill>
                  <a:schemeClr val="tx1"/>
                </a:solidFill>
                <a:effectLst/>
                <a:latin typeface="+mn-lt"/>
                <a:ea typeface="+mn-ea"/>
                <a:cs typeface="+mn-cs"/>
              </a:rPr>
              <a:t>Our goal is to learn from you and your peers! </a:t>
            </a:r>
          </a:p>
          <a:p>
            <a:endParaRPr lang="en-US" dirty="0"/>
          </a:p>
        </p:txBody>
      </p:sp>
      <p:sp>
        <p:nvSpPr>
          <p:cNvPr id="4" name="Slide Number Placeholder 3"/>
          <p:cNvSpPr>
            <a:spLocks noGrp="1"/>
          </p:cNvSpPr>
          <p:nvPr>
            <p:ph type="sldNum" sz="quarter" idx="5"/>
          </p:nvPr>
        </p:nvSpPr>
        <p:spPr/>
        <p:txBody>
          <a:bodyPr/>
          <a:lstStyle/>
          <a:p>
            <a:fld id="{48746DE9-6431-4F9C-AA62-71CACA4B1C61}" type="slidenum">
              <a:rPr lang="en-US" smtClean="0"/>
              <a:t>4</a:t>
            </a:fld>
            <a:endParaRPr lang="en-US" dirty="0"/>
          </a:p>
        </p:txBody>
      </p:sp>
    </p:spTree>
    <p:extLst>
      <p:ext uri="{BB962C8B-B14F-4D97-AF65-F5344CB8AC3E}">
        <p14:creationId xmlns:p14="http://schemas.microsoft.com/office/powerpoint/2010/main" val="3665125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a:solidFill>
                  <a:schemeClr val="tx1"/>
                </a:solidFill>
                <a:effectLst/>
                <a:latin typeface="+mn-lt"/>
                <a:ea typeface="+mn-ea"/>
                <a:cs typeface="+mn-cs"/>
              </a:rPr>
              <a:t>These training opportunities can include:</a:t>
            </a:r>
          </a:p>
          <a:p>
            <a:pPr lvl="2"/>
            <a:r>
              <a:rPr lang="en-US" sz="1200" kern="1200" dirty="0">
                <a:solidFill>
                  <a:schemeClr val="tx1"/>
                </a:solidFill>
                <a:effectLst/>
                <a:latin typeface="+mn-lt"/>
                <a:ea typeface="+mn-ea"/>
                <a:cs typeface="+mn-cs"/>
              </a:rPr>
              <a:t>Apprenticeships</a:t>
            </a:r>
          </a:p>
          <a:p>
            <a:pPr lvl="2"/>
            <a:r>
              <a:rPr lang="en-US" sz="1200" kern="1200" dirty="0">
                <a:solidFill>
                  <a:schemeClr val="tx1"/>
                </a:solidFill>
                <a:effectLst/>
                <a:latin typeface="+mn-lt"/>
                <a:ea typeface="+mn-ea"/>
                <a:cs typeface="+mn-cs"/>
              </a:rPr>
              <a:t>Pre-apprenticeships</a:t>
            </a:r>
          </a:p>
          <a:p>
            <a:pPr lvl="2"/>
            <a:r>
              <a:rPr lang="en-US" sz="1200" kern="1200" dirty="0">
                <a:solidFill>
                  <a:schemeClr val="tx1"/>
                </a:solidFill>
                <a:effectLst/>
                <a:latin typeface="+mn-lt"/>
                <a:ea typeface="+mn-ea"/>
                <a:cs typeface="+mn-cs"/>
              </a:rPr>
              <a:t>Trainings</a:t>
            </a:r>
          </a:p>
          <a:p>
            <a:pPr lvl="2"/>
            <a:r>
              <a:rPr lang="en-US" sz="1200" kern="1200" dirty="0">
                <a:solidFill>
                  <a:schemeClr val="tx1"/>
                </a:solidFill>
                <a:effectLst/>
                <a:latin typeface="+mn-lt"/>
                <a:ea typeface="+mn-ea"/>
                <a:cs typeface="+mn-cs"/>
              </a:rPr>
              <a:t>Individualized  plans for employment (IPE) </a:t>
            </a:r>
            <a:r>
              <a:rPr lang="en-US" sz="8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Internships and work-based learning</a:t>
            </a:r>
          </a:p>
          <a:p>
            <a:pPr lvl="1"/>
            <a:r>
              <a:rPr lang="en-US" sz="1200" kern="1200" dirty="0">
                <a:solidFill>
                  <a:schemeClr val="tx1"/>
                </a:solidFill>
                <a:effectLst/>
                <a:latin typeface="+mn-lt"/>
                <a:ea typeface="+mn-ea"/>
                <a:cs typeface="+mn-cs"/>
              </a:rPr>
              <a:t>Our goal is to learn from you and your peers! </a:t>
            </a:r>
          </a:p>
          <a:p>
            <a:pPr lvl="1"/>
            <a:r>
              <a:rPr lang="en-US" sz="1200" kern="1200" dirty="0">
                <a:solidFill>
                  <a:schemeClr val="tx1"/>
                </a:solidFill>
                <a:effectLst/>
                <a:latin typeface="+mn-lt"/>
                <a:ea typeface="+mn-ea"/>
                <a:cs typeface="+mn-cs"/>
              </a:rPr>
              <a:t>We will start the webinar with two fantastic speakers who have come to share their stories and journeys.</a:t>
            </a:r>
          </a:p>
          <a:p>
            <a:pPr lvl="1"/>
            <a:r>
              <a:rPr lang="en-US" sz="1200" kern="1200" dirty="0">
                <a:solidFill>
                  <a:schemeClr val="tx1"/>
                </a:solidFill>
                <a:effectLst/>
                <a:latin typeface="+mn-lt"/>
                <a:ea typeface="+mn-ea"/>
                <a:cs typeface="+mn-cs"/>
              </a:rPr>
              <a:t>Following our speakers, we will have a Q&amp;A.</a:t>
            </a:r>
          </a:p>
          <a:p>
            <a:endParaRPr lang="en-US" dirty="0"/>
          </a:p>
        </p:txBody>
      </p:sp>
      <p:sp>
        <p:nvSpPr>
          <p:cNvPr id="4" name="Slide Number Placeholder 3"/>
          <p:cNvSpPr>
            <a:spLocks noGrp="1"/>
          </p:cNvSpPr>
          <p:nvPr>
            <p:ph type="sldNum" sz="quarter" idx="5"/>
          </p:nvPr>
        </p:nvSpPr>
        <p:spPr/>
        <p:txBody>
          <a:bodyPr/>
          <a:lstStyle/>
          <a:p>
            <a:fld id="{48746DE9-6431-4F9C-AA62-71CACA4B1C61}" type="slidenum">
              <a:rPr lang="en-US" smtClean="0"/>
              <a:t>5</a:t>
            </a:fld>
            <a:endParaRPr lang="en-US" dirty="0"/>
          </a:p>
        </p:txBody>
      </p:sp>
    </p:spTree>
    <p:extLst>
      <p:ext uri="{BB962C8B-B14F-4D97-AF65-F5344CB8AC3E}">
        <p14:creationId xmlns:p14="http://schemas.microsoft.com/office/powerpoint/2010/main" val="1618751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would love for you to join the conversation in whichever way you feel comfortable! You can message in the chat box, answer polls we will be posting throughout the webinar, direct message us, or email us at youthimpact@csg.org</a:t>
            </a:r>
          </a:p>
        </p:txBody>
      </p:sp>
      <p:sp>
        <p:nvSpPr>
          <p:cNvPr id="4" name="Slide Number Placeholder 3"/>
          <p:cNvSpPr>
            <a:spLocks noGrp="1"/>
          </p:cNvSpPr>
          <p:nvPr>
            <p:ph type="sldNum" sz="quarter" idx="5"/>
          </p:nvPr>
        </p:nvSpPr>
        <p:spPr/>
        <p:txBody>
          <a:bodyPr/>
          <a:lstStyle/>
          <a:p>
            <a:fld id="{48746DE9-6431-4F9C-AA62-71CACA4B1C61}" type="slidenum">
              <a:rPr lang="en-US" smtClean="0"/>
              <a:t>6</a:t>
            </a:fld>
            <a:endParaRPr lang="en-US" dirty="0"/>
          </a:p>
        </p:txBody>
      </p:sp>
    </p:spTree>
    <p:extLst>
      <p:ext uri="{BB962C8B-B14F-4D97-AF65-F5344CB8AC3E}">
        <p14:creationId xmlns:p14="http://schemas.microsoft.com/office/powerpoint/2010/main" val="1011091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US" sz="1200" kern="1200" dirty="0">
                <a:solidFill>
                  <a:schemeClr val="tx1"/>
                </a:solidFill>
                <a:effectLst/>
                <a:latin typeface="+mn-lt"/>
                <a:ea typeface="+mn-ea"/>
                <a:cs typeface="+mn-cs"/>
              </a:rPr>
              <a:t>Good Afternoon! This is Sydney Geiger from The Council of State Governments. I am excited to introduce you to our first speaker.</a:t>
            </a:r>
          </a:p>
          <a:p>
            <a:pPr lvl="2"/>
            <a:endParaRPr lang="en-US"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Clayton Carroll is a motivational speaker from Kentucky! He is 24 years old and lives at home with his parents, brother and sister and 2 dogs.  He graduated high school in 2015 and since graduation, he has been telling others about his wonderful high school inclusion experience.  He works 2 days a week at The Bread of Life Café, 1 day a week at a daycare and volunteers with the Casey County Marching Band.  He loves hanging out with his friends, listening to music and playing the drums.  He has been a keynote speaker for many events across the state and loves talking to students with disabilities.</a:t>
            </a:r>
          </a:p>
          <a:p>
            <a:pPr lvl="2"/>
            <a:r>
              <a:rPr lang="en-US" sz="1200" kern="1200" dirty="0">
                <a:solidFill>
                  <a:schemeClr val="tx1"/>
                </a:solidFill>
                <a:effectLst/>
                <a:latin typeface="+mn-lt"/>
                <a:ea typeface="+mn-ea"/>
                <a:cs typeface="+mn-cs"/>
              </a:rPr>
              <a:t>When he was 9 months old he was diagnosed with William syndrome. Williams Syndrome is a is a genetic condition that is present at birth and can affect anyone. </a:t>
            </a:r>
          </a:p>
          <a:p>
            <a:pPr lvl="2"/>
            <a:endParaRPr lang="en-US"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Welcome Clayton! To start off, we would love to play a short video for you! That was great. Clayton, would you like to introduce yourself to the group and tell us a little more about you? </a:t>
            </a:r>
          </a:p>
          <a:p>
            <a:pPr lvl="2"/>
            <a:endParaRPr lang="en-US"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Thank you! I’d like to ask you a few questions about your experiences and your transition from school to employment!</a:t>
            </a:r>
          </a:p>
          <a:p>
            <a:pPr lvl="2"/>
            <a:endParaRPr lang="en-US" sz="1200" kern="1200" dirty="0">
              <a:solidFill>
                <a:schemeClr val="tx1"/>
              </a:solidFill>
              <a:effectLst/>
              <a:latin typeface="+mn-lt"/>
              <a:ea typeface="+mn-ea"/>
              <a:cs typeface="+mn-cs"/>
            </a:endParaRPr>
          </a:p>
          <a:p>
            <a:pPr lvl="3"/>
            <a:r>
              <a:rPr lang="en-US" sz="1200" kern="1200" dirty="0">
                <a:solidFill>
                  <a:schemeClr val="tx1"/>
                </a:solidFill>
                <a:effectLst/>
                <a:latin typeface="+mn-lt"/>
                <a:ea typeface="+mn-ea"/>
                <a:cs typeface="+mn-cs"/>
              </a:rPr>
              <a:t>How did you get involved with bread of life? The day care? The marching bad?</a:t>
            </a:r>
          </a:p>
          <a:p>
            <a:pPr lvl="3"/>
            <a:r>
              <a:rPr lang="en-US" sz="1200" kern="1200" dirty="0">
                <a:solidFill>
                  <a:schemeClr val="tx1"/>
                </a:solidFill>
                <a:effectLst/>
                <a:latin typeface="+mn-lt"/>
                <a:ea typeface="+mn-ea"/>
                <a:cs typeface="+mn-cs"/>
              </a:rPr>
              <a:t>Can you share more about what you do and the skills you need to work in those places?</a:t>
            </a:r>
          </a:p>
          <a:p>
            <a:pPr lvl="3"/>
            <a:r>
              <a:rPr lang="en-US" sz="1200" kern="1200" dirty="0">
                <a:solidFill>
                  <a:schemeClr val="tx1"/>
                </a:solidFill>
                <a:effectLst/>
                <a:latin typeface="+mn-lt"/>
                <a:ea typeface="+mn-ea"/>
                <a:cs typeface="+mn-cs"/>
              </a:rPr>
              <a:t>How did you get into public speaking?</a:t>
            </a:r>
          </a:p>
          <a:p>
            <a:pPr lvl="3"/>
            <a:r>
              <a:rPr lang="en-US" sz="1200" kern="1200" dirty="0">
                <a:solidFill>
                  <a:schemeClr val="tx1"/>
                </a:solidFill>
                <a:effectLst/>
                <a:latin typeface="+mn-lt"/>
                <a:ea typeface="+mn-ea"/>
                <a:cs typeface="+mn-cs"/>
              </a:rPr>
              <a:t>Did you receive any professional training for these positions?</a:t>
            </a:r>
          </a:p>
          <a:p>
            <a:pPr lvl="3"/>
            <a:r>
              <a:rPr lang="en-US" sz="1200" kern="1200" dirty="0">
                <a:solidFill>
                  <a:schemeClr val="tx1"/>
                </a:solidFill>
                <a:effectLst/>
                <a:latin typeface="+mn-lt"/>
                <a:ea typeface="+mn-ea"/>
                <a:cs typeface="+mn-cs"/>
              </a:rPr>
              <a:t>How did you identify these opportunities?</a:t>
            </a:r>
          </a:p>
          <a:p>
            <a:pPr lvl="0"/>
            <a:r>
              <a:rPr lang="en-US" sz="1200" kern="1200" dirty="0">
                <a:solidFill>
                  <a:schemeClr val="tx1"/>
                </a:solidFill>
                <a:effectLst/>
                <a:latin typeface="+mn-lt"/>
                <a:ea typeface="+mn-ea"/>
                <a:cs typeface="+mn-cs"/>
              </a:rPr>
              <a:t>Who has helped you in your journey from school to employment? (parents, counselors/mentors, teachers, other programs)?</a:t>
            </a:r>
          </a:p>
          <a:p>
            <a:pPr lvl="3"/>
            <a:r>
              <a:rPr lang="en-US" sz="1200" kern="1200" dirty="0">
                <a:solidFill>
                  <a:schemeClr val="tx1"/>
                </a:solidFill>
                <a:effectLst/>
                <a:latin typeface="+mn-lt"/>
                <a:ea typeface="+mn-ea"/>
                <a:cs typeface="+mn-cs"/>
              </a:rPr>
              <a:t>Is there anything you wished you knew when you were leaving school? Any programs or initiatives you wish you had before you graduated?</a:t>
            </a:r>
          </a:p>
          <a:p>
            <a:endParaRPr lang="en-US" dirty="0"/>
          </a:p>
        </p:txBody>
      </p:sp>
      <p:sp>
        <p:nvSpPr>
          <p:cNvPr id="4" name="Slide Number Placeholder 3"/>
          <p:cNvSpPr>
            <a:spLocks noGrp="1"/>
          </p:cNvSpPr>
          <p:nvPr>
            <p:ph type="sldNum" sz="quarter" idx="5"/>
          </p:nvPr>
        </p:nvSpPr>
        <p:spPr/>
        <p:txBody>
          <a:bodyPr/>
          <a:lstStyle/>
          <a:p>
            <a:fld id="{48746DE9-6431-4F9C-AA62-71CACA4B1C61}" type="slidenum">
              <a:rPr lang="en-US" smtClean="0"/>
              <a:t>7</a:t>
            </a:fld>
            <a:endParaRPr lang="en-US" dirty="0"/>
          </a:p>
        </p:txBody>
      </p:sp>
    </p:spTree>
    <p:extLst>
      <p:ext uri="{BB962C8B-B14F-4D97-AF65-F5344CB8AC3E}">
        <p14:creationId xmlns:p14="http://schemas.microsoft.com/office/powerpoint/2010/main" val="1550636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Our next speaker is Joseph Barry! Joseph is currently a doctorate student at the University of Kentucky studying Education Policy and Evaluation. He holds a Masters Degree in Disability Studies from California Baptist University, a Bachelors Degree in Intercultural Communications from Sacramento State, and an A.A. in Music from Sacramento City College. He recently co-authored a publication that addressed diversity gaps amongst college faculty in the U.S. His main goals are centered around furthering the adoption of Disability Studies programming in both secondary, and postsecondary institutions.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He has also been a disability advocate at the State and local level, for over a decade. He began by serving on the California Employment Development Department’s Disability Advisory Committee. He has successfully advocated the state, alongside the Western Center on Law and Poverty, to provide food stamp access to over 1 million Californians with a disability. He has held officer positions for several non-profit boards, and advocacy organizations. He ran for 2018 Sacramento City Council in 2018, and was recognized by the Sacramento Observer as a “disability rights champion” </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Welcome Joseph! Would you mind telling us a little bit more about yourself and your transition experience?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Thank you! I’d like to ask you a few follow up questions as well.</a:t>
            </a:r>
            <a:endParaRPr lang="en-US" dirty="0">
              <a:effectLst/>
            </a:endParaRPr>
          </a:p>
          <a:p>
            <a:pPr lvl="2"/>
            <a:r>
              <a:rPr lang="en-US" sz="1200" kern="1200" dirty="0">
                <a:solidFill>
                  <a:schemeClr val="tx1"/>
                </a:solidFill>
                <a:effectLst/>
                <a:latin typeface="+mn-lt"/>
                <a:ea typeface="+mn-ea"/>
                <a:cs typeface="+mn-cs"/>
              </a:rPr>
              <a:t>Can you share more about the skills you need to succeed in post secondary education?</a:t>
            </a:r>
            <a:endParaRPr lang="en-US" sz="11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How did you identify these opportunities?</a:t>
            </a:r>
            <a:endParaRPr lang="en-US" sz="11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Who has helped you in your journey from high school to post secondary education? (parents, counselors/mentors, teachers, other programs)?</a:t>
            </a:r>
            <a:r>
              <a:rPr lang="en-US" sz="1050" kern="1200" dirty="0">
                <a:solidFill>
                  <a:schemeClr val="tx1"/>
                </a:solidFill>
                <a:effectLst/>
                <a:latin typeface="+mn-lt"/>
                <a:ea typeface="+mn-ea"/>
                <a:cs typeface="+mn-cs"/>
              </a:rPr>
              <a:t> </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Is there anything you wished you knew when you were leaving high school? Any programs or initiatives you wish you had before you graduated?</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What inspired you to become an advocate? What has been your favorite part of this experience?</a:t>
            </a:r>
            <a:endParaRPr lang="en-US" sz="11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8746DE9-6431-4F9C-AA62-71CACA4B1C61}" type="slidenum">
              <a:rPr lang="en-US" smtClean="0"/>
              <a:t>8</a:t>
            </a:fld>
            <a:endParaRPr lang="en-US" dirty="0"/>
          </a:p>
        </p:txBody>
      </p:sp>
    </p:spTree>
    <p:extLst>
      <p:ext uri="{BB962C8B-B14F-4D97-AF65-F5344CB8AC3E}">
        <p14:creationId xmlns:p14="http://schemas.microsoft.com/office/powerpoint/2010/main" val="1391168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Thank you to both of our amazing speakers! Now we would like to hear more from all of our attendees today! We are going to start by putting a poll on the screen with our first discussion question! </a:t>
            </a:r>
          </a:p>
          <a:p>
            <a:pPr lvl="4"/>
            <a:r>
              <a:rPr lang="en-US" sz="1200" kern="1200" dirty="0">
                <a:solidFill>
                  <a:schemeClr val="tx1"/>
                </a:solidFill>
                <a:effectLst/>
                <a:latin typeface="+mn-lt"/>
                <a:ea typeface="+mn-ea"/>
                <a:cs typeface="+mn-cs"/>
              </a:rPr>
              <a:t>Have you had a job or internship you loved?? How did you find it? What did you learn?</a:t>
            </a:r>
            <a:endParaRPr lang="en-US" dirty="0">
              <a:effectLst/>
            </a:endParaRPr>
          </a:p>
          <a:p>
            <a:pPr lvl="4"/>
            <a:r>
              <a:rPr lang="en-US" sz="1200" kern="1200" dirty="0">
                <a:solidFill>
                  <a:schemeClr val="tx1"/>
                </a:solidFill>
                <a:effectLst/>
                <a:latin typeface="+mn-lt"/>
                <a:ea typeface="+mn-ea"/>
                <a:cs typeface="+mn-cs"/>
              </a:rPr>
              <a:t>Have you received any professional training such as mentoring, work based learning opportunities, etc.? Who from? How did you find it?</a:t>
            </a:r>
            <a:endParaRPr lang="en-US" dirty="0">
              <a:effectLst/>
            </a:endParaRPr>
          </a:p>
          <a:p>
            <a:pPr lvl="4"/>
            <a:r>
              <a:rPr lang="en-US" sz="1200" kern="1200" dirty="0">
                <a:solidFill>
                  <a:schemeClr val="tx1"/>
                </a:solidFill>
                <a:effectLst/>
                <a:latin typeface="+mn-lt"/>
                <a:ea typeface="+mn-ea"/>
                <a:cs typeface="+mn-cs"/>
              </a:rPr>
              <a:t>Who has been the most helpful (parents, counselors/mentors, teachers, other programs)?</a:t>
            </a:r>
            <a:endParaRPr lang="en-US" dirty="0">
              <a:effectLst/>
            </a:endParaRPr>
          </a:p>
          <a:p>
            <a:pPr lvl="4"/>
            <a:r>
              <a:rPr lang="en-US" sz="1200" kern="1200" dirty="0">
                <a:solidFill>
                  <a:schemeClr val="tx1"/>
                </a:solidFill>
                <a:effectLst/>
                <a:latin typeface="+mn-lt"/>
                <a:ea typeface="+mn-ea"/>
                <a:cs typeface="+mn-cs"/>
              </a:rPr>
              <a:t>What tools would help you in your employment search? What help or services do you feel are missing?</a:t>
            </a:r>
            <a:r>
              <a:rPr lang="en-US" sz="800" kern="1200" dirty="0">
                <a:solidFill>
                  <a:schemeClr val="tx1"/>
                </a:solidFill>
                <a:effectLst/>
                <a:latin typeface="+mn-lt"/>
                <a:ea typeface="+mn-ea"/>
                <a:cs typeface="+mn-cs"/>
              </a:rPr>
              <a:t> </a:t>
            </a:r>
            <a:endParaRPr lang="en-US" dirty="0">
              <a:effectLst/>
            </a:endParaRPr>
          </a:p>
          <a:p>
            <a:r>
              <a:rPr lang="en-US" sz="105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Discussion questions utilizing poll feature:</a:t>
            </a:r>
          </a:p>
          <a:p>
            <a:pPr lvl="1"/>
            <a:r>
              <a:rPr lang="en-US" sz="1200" kern="1200" dirty="0">
                <a:solidFill>
                  <a:schemeClr val="tx1"/>
                </a:solidFill>
                <a:effectLst/>
                <a:latin typeface="+mn-lt"/>
                <a:ea typeface="+mn-ea"/>
                <a:cs typeface="+mn-cs"/>
              </a:rPr>
              <a:t>Have you participated in career development activities like internships, apprenticeships, mentoring or any other kind of training?</a:t>
            </a:r>
          </a:p>
          <a:p>
            <a:pPr lvl="1"/>
            <a:r>
              <a:rPr lang="en-US" sz="1200" kern="1200" dirty="0">
                <a:solidFill>
                  <a:schemeClr val="tx1"/>
                </a:solidFill>
                <a:effectLst/>
                <a:latin typeface="+mn-lt"/>
                <a:ea typeface="+mn-ea"/>
                <a:cs typeface="+mn-cs"/>
              </a:rPr>
              <a:t>Have training experiences helped you find a job?</a:t>
            </a:r>
          </a:p>
          <a:p>
            <a:pPr lvl="1"/>
            <a:r>
              <a:rPr lang="en-US" sz="1200" kern="1200" dirty="0">
                <a:solidFill>
                  <a:schemeClr val="tx1"/>
                </a:solidFill>
                <a:effectLst/>
                <a:latin typeface="+mn-lt"/>
                <a:ea typeface="+mn-ea"/>
                <a:cs typeface="+mn-cs"/>
              </a:rPr>
              <a:t>Who has been most helpful in helping you identify a job?</a:t>
            </a:r>
          </a:p>
          <a:p>
            <a:pPr lvl="2"/>
            <a:r>
              <a:rPr lang="en-US" sz="1200" kern="1200" dirty="0">
                <a:solidFill>
                  <a:schemeClr val="tx1"/>
                </a:solidFill>
                <a:effectLst/>
                <a:latin typeface="+mn-lt"/>
                <a:ea typeface="+mn-ea"/>
                <a:cs typeface="+mn-cs"/>
              </a:rPr>
              <a:t>Teachers</a:t>
            </a:r>
          </a:p>
          <a:p>
            <a:pPr lvl="2"/>
            <a:r>
              <a:rPr lang="en-US" sz="1200" kern="1200" dirty="0">
                <a:solidFill>
                  <a:schemeClr val="tx1"/>
                </a:solidFill>
                <a:effectLst/>
                <a:latin typeface="+mn-lt"/>
                <a:ea typeface="+mn-ea"/>
                <a:cs typeface="+mn-cs"/>
              </a:rPr>
              <a:t>Parents</a:t>
            </a:r>
          </a:p>
          <a:p>
            <a:pPr lvl="2"/>
            <a:r>
              <a:rPr lang="en-US" sz="1200" kern="1200" dirty="0">
                <a:solidFill>
                  <a:schemeClr val="tx1"/>
                </a:solidFill>
                <a:effectLst/>
                <a:latin typeface="+mn-lt"/>
                <a:ea typeface="+mn-ea"/>
                <a:cs typeface="+mn-cs"/>
              </a:rPr>
              <a:t>Counselors</a:t>
            </a:r>
          </a:p>
          <a:p>
            <a:pPr lvl="2"/>
            <a:r>
              <a:rPr lang="en-US" sz="1200" kern="1200" dirty="0">
                <a:solidFill>
                  <a:schemeClr val="tx1"/>
                </a:solidFill>
                <a:effectLst/>
                <a:latin typeface="+mn-lt"/>
                <a:ea typeface="+mn-ea"/>
                <a:cs typeface="+mn-cs"/>
              </a:rPr>
              <a:t>Other programs</a:t>
            </a:r>
          </a:p>
          <a:p>
            <a:pPr lvl="1"/>
            <a:r>
              <a:rPr lang="en-US" sz="1200" kern="1200" dirty="0">
                <a:solidFill>
                  <a:schemeClr val="tx1"/>
                </a:solidFill>
                <a:effectLst/>
                <a:latin typeface="+mn-lt"/>
                <a:ea typeface="+mn-ea"/>
                <a:cs typeface="+mn-cs"/>
              </a:rPr>
              <a:t>Highlight any relevant responses or provide some questions to speakers.</a:t>
            </a:r>
          </a:p>
          <a:p>
            <a:endParaRPr lang="en-US" dirty="0"/>
          </a:p>
        </p:txBody>
      </p:sp>
      <p:sp>
        <p:nvSpPr>
          <p:cNvPr id="4" name="Slide Number Placeholder 3"/>
          <p:cNvSpPr>
            <a:spLocks noGrp="1"/>
          </p:cNvSpPr>
          <p:nvPr>
            <p:ph type="sldNum" sz="quarter" idx="5"/>
          </p:nvPr>
        </p:nvSpPr>
        <p:spPr/>
        <p:txBody>
          <a:bodyPr/>
          <a:lstStyle/>
          <a:p>
            <a:fld id="{48746DE9-6431-4F9C-AA62-71CACA4B1C61}" type="slidenum">
              <a:rPr lang="en-US" smtClean="0"/>
              <a:t>9</a:t>
            </a:fld>
            <a:endParaRPr lang="en-US" dirty="0"/>
          </a:p>
        </p:txBody>
      </p:sp>
    </p:spTree>
    <p:extLst>
      <p:ext uri="{BB962C8B-B14F-4D97-AF65-F5344CB8AC3E}">
        <p14:creationId xmlns:p14="http://schemas.microsoft.com/office/powerpoint/2010/main" val="3276735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55E53-B0EB-5A4F-95E6-F7324B793D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B03129-868C-534E-BE12-46CD9ABBEC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EF74CB-890F-CC40-B3AC-06AD27F38020}"/>
              </a:ext>
            </a:extLst>
          </p:cNvPr>
          <p:cNvSpPr>
            <a:spLocks noGrp="1"/>
          </p:cNvSpPr>
          <p:nvPr>
            <p:ph type="dt" sz="half" idx="10"/>
          </p:nvPr>
        </p:nvSpPr>
        <p:spPr/>
        <p:txBody>
          <a:bodyPr/>
          <a:lstStyle/>
          <a:p>
            <a:fld id="{C2A04102-10A6-4C0E-8076-0914840B6521}" type="datetime1">
              <a:rPr lang="en-US" smtClean="0"/>
              <a:t>9/21/2022</a:t>
            </a:fld>
            <a:endParaRPr lang="en-US" dirty="0"/>
          </a:p>
        </p:txBody>
      </p:sp>
      <p:sp>
        <p:nvSpPr>
          <p:cNvPr id="5" name="Footer Placeholder 4">
            <a:extLst>
              <a:ext uri="{FF2B5EF4-FFF2-40B4-BE49-F238E27FC236}">
                <a16:creationId xmlns:a16="http://schemas.microsoft.com/office/drawing/2014/main" id="{C0C72D10-3317-294E-B0AC-844E35F6B1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7D19C7-6A5D-F141-8BB3-F2AF4170FB6E}"/>
              </a:ext>
            </a:extLst>
          </p:cNvPr>
          <p:cNvSpPr>
            <a:spLocks noGrp="1"/>
          </p:cNvSpPr>
          <p:nvPr>
            <p:ph type="sldNum" sz="quarter" idx="12"/>
          </p:nvPr>
        </p:nvSpPr>
        <p:spPr/>
        <p:txBody>
          <a:bodyPr/>
          <a:lstStyle/>
          <a:p>
            <a:fld id="{7AA8FBC1-3CB1-194E-88A1-098EAB36CC08}" type="slidenum">
              <a:rPr lang="en-US" smtClean="0"/>
              <a:t>‹#›</a:t>
            </a:fld>
            <a:endParaRPr lang="en-US" dirty="0"/>
          </a:p>
        </p:txBody>
      </p:sp>
    </p:spTree>
    <p:extLst>
      <p:ext uri="{BB962C8B-B14F-4D97-AF65-F5344CB8AC3E}">
        <p14:creationId xmlns:p14="http://schemas.microsoft.com/office/powerpoint/2010/main" val="656934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5EDF4-E956-5243-BB73-C8D46E4E3D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7AA9FE-8D4C-954C-9F77-90EF12A290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C8517A-E731-9443-8756-3DC649AAE5F0}"/>
              </a:ext>
            </a:extLst>
          </p:cNvPr>
          <p:cNvSpPr>
            <a:spLocks noGrp="1"/>
          </p:cNvSpPr>
          <p:nvPr>
            <p:ph type="dt" sz="half" idx="10"/>
          </p:nvPr>
        </p:nvSpPr>
        <p:spPr/>
        <p:txBody>
          <a:bodyPr/>
          <a:lstStyle/>
          <a:p>
            <a:fld id="{16486962-A492-456C-A0ED-8ABC1C88D0D1}" type="datetime1">
              <a:rPr lang="en-US" smtClean="0"/>
              <a:t>9/21/2022</a:t>
            </a:fld>
            <a:endParaRPr lang="en-US" dirty="0"/>
          </a:p>
        </p:txBody>
      </p:sp>
      <p:sp>
        <p:nvSpPr>
          <p:cNvPr id="5" name="Footer Placeholder 4">
            <a:extLst>
              <a:ext uri="{FF2B5EF4-FFF2-40B4-BE49-F238E27FC236}">
                <a16:creationId xmlns:a16="http://schemas.microsoft.com/office/drawing/2014/main" id="{6C5E4517-66AD-1E4F-89F6-8AB628EEFA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96DC4E-3978-7C40-8E86-7D3CAC5C6856}"/>
              </a:ext>
            </a:extLst>
          </p:cNvPr>
          <p:cNvSpPr>
            <a:spLocks noGrp="1"/>
          </p:cNvSpPr>
          <p:nvPr>
            <p:ph type="sldNum" sz="quarter" idx="12"/>
          </p:nvPr>
        </p:nvSpPr>
        <p:spPr/>
        <p:txBody>
          <a:bodyPr/>
          <a:lstStyle/>
          <a:p>
            <a:fld id="{7AA8FBC1-3CB1-194E-88A1-098EAB36CC08}" type="slidenum">
              <a:rPr lang="en-US" smtClean="0"/>
              <a:t>‹#›</a:t>
            </a:fld>
            <a:endParaRPr lang="en-US" dirty="0"/>
          </a:p>
        </p:txBody>
      </p:sp>
    </p:spTree>
    <p:extLst>
      <p:ext uri="{BB962C8B-B14F-4D97-AF65-F5344CB8AC3E}">
        <p14:creationId xmlns:p14="http://schemas.microsoft.com/office/powerpoint/2010/main" val="105774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89D032-984C-7246-ACD7-1495B1846A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E04993-378D-1043-B2C5-0EA3121F65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47853A-6E1F-294C-BB70-7105930F9C7D}"/>
              </a:ext>
            </a:extLst>
          </p:cNvPr>
          <p:cNvSpPr>
            <a:spLocks noGrp="1"/>
          </p:cNvSpPr>
          <p:nvPr>
            <p:ph type="dt" sz="half" idx="10"/>
          </p:nvPr>
        </p:nvSpPr>
        <p:spPr/>
        <p:txBody>
          <a:bodyPr/>
          <a:lstStyle/>
          <a:p>
            <a:fld id="{DED204DA-A757-4B29-8109-41F721733048}" type="datetime1">
              <a:rPr lang="en-US" smtClean="0"/>
              <a:t>9/21/2022</a:t>
            </a:fld>
            <a:endParaRPr lang="en-US" dirty="0"/>
          </a:p>
        </p:txBody>
      </p:sp>
      <p:sp>
        <p:nvSpPr>
          <p:cNvPr id="5" name="Footer Placeholder 4">
            <a:extLst>
              <a:ext uri="{FF2B5EF4-FFF2-40B4-BE49-F238E27FC236}">
                <a16:creationId xmlns:a16="http://schemas.microsoft.com/office/drawing/2014/main" id="{8AD9FE91-1313-384C-A740-90229FAFFFC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A19E512-281A-B64A-9BD1-FB57B5663BCF}"/>
              </a:ext>
            </a:extLst>
          </p:cNvPr>
          <p:cNvSpPr>
            <a:spLocks noGrp="1"/>
          </p:cNvSpPr>
          <p:nvPr>
            <p:ph type="sldNum" sz="quarter" idx="12"/>
          </p:nvPr>
        </p:nvSpPr>
        <p:spPr/>
        <p:txBody>
          <a:bodyPr/>
          <a:lstStyle/>
          <a:p>
            <a:fld id="{7AA8FBC1-3CB1-194E-88A1-098EAB36CC08}" type="slidenum">
              <a:rPr lang="en-US" smtClean="0"/>
              <a:t>‹#›</a:t>
            </a:fld>
            <a:endParaRPr lang="en-US" dirty="0"/>
          </a:p>
        </p:txBody>
      </p:sp>
    </p:spTree>
    <p:extLst>
      <p:ext uri="{BB962C8B-B14F-4D97-AF65-F5344CB8AC3E}">
        <p14:creationId xmlns:p14="http://schemas.microsoft.com/office/powerpoint/2010/main" val="3275853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938B-5D79-2D45-966A-1C1813ED73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FA3CB2-8DE9-7A4C-A0F0-38237D0705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CEC509-0A24-DE43-AA6A-347F1A02AD25}"/>
              </a:ext>
            </a:extLst>
          </p:cNvPr>
          <p:cNvSpPr>
            <a:spLocks noGrp="1"/>
          </p:cNvSpPr>
          <p:nvPr>
            <p:ph type="dt" sz="half" idx="10"/>
          </p:nvPr>
        </p:nvSpPr>
        <p:spPr/>
        <p:txBody>
          <a:bodyPr/>
          <a:lstStyle/>
          <a:p>
            <a:fld id="{57F92A28-57D3-4BDD-AA80-9C689844AFB4}" type="datetime1">
              <a:rPr lang="en-US" smtClean="0"/>
              <a:t>9/21/2022</a:t>
            </a:fld>
            <a:endParaRPr lang="en-US" dirty="0"/>
          </a:p>
        </p:txBody>
      </p:sp>
      <p:sp>
        <p:nvSpPr>
          <p:cNvPr id="5" name="Footer Placeholder 4">
            <a:extLst>
              <a:ext uri="{FF2B5EF4-FFF2-40B4-BE49-F238E27FC236}">
                <a16:creationId xmlns:a16="http://schemas.microsoft.com/office/drawing/2014/main" id="{AFABB029-3044-BF45-8B01-131CEAF49A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0A8301-0C9E-084C-AB11-5BF579EDDAEE}"/>
              </a:ext>
            </a:extLst>
          </p:cNvPr>
          <p:cNvSpPr>
            <a:spLocks noGrp="1"/>
          </p:cNvSpPr>
          <p:nvPr>
            <p:ph type="sldNum" sz="quarter" idx="12"/>
          </p:nvPr>
        </p:nvSpPr>
        <p:spPr/>
        <p:txBody>
          <a:bodyPr/>
          <a:lstStyle/>
          <a:p>
            <a:fld id="{7AA8FBC1-3CB1-194E-88A1-098EAB36CC08}" type="slidenum">
              <a:rPr lang="en-US" smtClean="0"/>
              <a:t>‹#›</a:t>
            </a:fld>
            <a:endParaRPr lang="en-US" dirty="0"/>
          </a:p>
        </p:txBody>
      </p:sp>
    </p:spTree>
    <p:extLst>
      <p:ext uri="{BB962C8B-B14F-4D97-AF65-F5344CB8AC3E}">
        <p14:creationId xmlns:p14="http://schemas.microsoft.com/office/powerpoint/2010/main" val="1791712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DF525-D597-1E4A-8172-794175A111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856551-09DA-1141-8162-F71829198E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6B752F-C7AF-1D4D-9EEA-B27D3B5F96EB}"/>
              </a:ext>
            </a:extLst>
          </p:cNvPr>
          <p:cNvSpPr>
            <a:spLocks noGrp="1"/>
          </p:cNvSpPr>
          <p:nvPr>
            <p:ph type="dt" sz="half" idx="10"/>
          </p:nvPr>
        </p:nvSpPr>
        <p:spPr/>
        <p:txBody>
          <a:bodyPr/>
          <a:lstStyle/>
          <a:p>
            <a:fld id="{BC7F0EE0-B4B6-487E-B63B-851B03E663F1}" type="datetime1">
              <a:rPr lang="en-US" smtClean="0"/>
              <a:t>9/21/2022</a:t>
            </a:fld>
            <a:endParaRPr lang="en-US" dirty="0"/>
          </a:p>
        </p:txBody>
      </p:sp>
      <p:sp>
        <p:nvSpPr>
          <p:cNvPr id="5" name="Footer Placeholder 4">
            <a:extLst>
              <a:ext uri="{FF2B5EF4-FFF2-40B4-BE49-F238E27FC236}">
                <a16:creationId xmlns:a16="http://schemas.microsoft.com/office/drawing/2014/main" id="{3217A07C-57D7-3841-B3B9-AEB25153B4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627EBCF-F970-9E42-A074-CC5E4B5DC7B6}"/>
              </a:ext>
            </a:extLst>
          </p:cNvPr>
          <p:cNvSpPr>
            <a:spLocks noGrp="1"/>
          </p:cNvSpPr>
          <p:nvPr>
            <p:ph type="sldNum" sz="quarter" idx="12"/>
          </p:nvPr>
        </p:nvSpPr>
        <p:spPr/>
        <p:txBody>
          <a:bodyPr/>
          <a:lstStyle/>
          <a:p>
            <a:fld id="{7AA8FBC1-3CB1-194E-88A1-098EAB36CC08}" type="slidenum">
              <a:rPr lang="en-US" smtClean="0"/>
              <a:t>‹#›</a:t>
            </a:fld>
            <a:endParaRPr lang="en-US" dirty="0"/>
          </a:p>
        </p:txBody>
      </p:sp>
    </p:spTree>
    <p:extLst>
      <p:ext uri="{BB962C8B-B14F-4D97-AF65-F5344CB8AC3E}">
        <p14:creationId xmlns:p14="http://schemas.microsoft.com/office/powerpoint/2010/main" val="2971636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FD6B1-6F20-C747-9068-EB135D0C74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1D0EDD-2B7A-6743-8100-BD765C1224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D19928-B66A-804B-B9D0-E9D0A157D2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DA8B78-BC81-9448-91E4-39BCDFF16E74}"/>
              </a:ext>
            </a:extLst>
          </p:cNvPr>
          <p:cNvSpPr>
            <a:spLocks noGrp="1"/>
          </p:cNvSpPr>
          <p:nvPr>
            <p:ph type="dt" sz="half" idx="10"/>
          </p:nvPr>
        </p:nvSpPr>
        <p:spPr/>
        <p:txBody>
          <a:bodyPr/>
          <a:lstStyle/>
          <a:p>
            <a:fld id="{313F20E1-575E-4C46-B500-0938229E8327}" type="datetime1">
              <a:rPr lang="en-US" smtClean="0"/>
              <a:t>9/21/2022</a:t>
            </a:fld>
            <a:endParaRPr lang="en-US" dirty="0"/>
          </a:p>
        </p:txBody>
      </p:sp>
      <p:sp>
        <p:nvSpPr>
          <p:cNvPr id="6" name="Footer Placeholder 5">
            <a:extLst>
              <a:ext uri="{FF2B5EF4-FFF2-40B4-BE49-F238E27FC236}">
                <a16:creationId xmlns:a16="http://schemas.microsoft.com/office/drawing/2014/main" id="{CC844B1D-6141-0046-BF96-A366E67A8F7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78BEA25-8774-A346-865E-615B60DA7356}"/>
              </a:ext>
            </a:extLst>
          </p:cNvPr>
          <p:cNvSpPr>
            <a:spLocks noGrp="1"/>
          </p:cNvSpPr>
          <p:nvPr>
            <p:ph type="sldNum" sz="quarter" idx="12"/>
          </p:nvPr>
        </p:nvSpPr>
        <p:spPr/>
        <p:txBody>
          <a:bodyPr/>
          <a:lstStyle/>
          <a:p>
            <a:fld id="{7AA8FBC1-3CB1-194E-88A1-098EAB36CC08}" type="slidenum">
              <a:rPr lang="en-US" smtClean="0"/>
              <a:t>‹#›</a:t>
            </a:fld>
            <a:endParaRPr lang="en-US" dirty="0"/>
          </a:p>
        </p:txBody>
      </p:sp>
    </p:spTree>
    <p:extLst>
      <p:ext uri="{BB962C8B-B14F-4D97-AF65-F5344CB8AC3E}">
        <p14:creationId xmlns:p14="http://schemas.microsoft.com/office/powerpoint/2010/main" val="2034963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CF71F-9ED6-7645-B120-6A46BC8022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B58CD3-96B2-F14A-8835-35BE7A6E27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7B3755-F2A0-8D49-BA75-FF2952218A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2202D8-A2A2-C845-8F18-514B8DF159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52304D-B043-9B48-870B-2B666CBC0D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960AA0-28A5-4A4B-AC4C-BD261CF7E006}"/>
              </a:ext>
            </a:extLst>
          </p:cNvPr>
          <p:cNvSpPr>
            <a:spLocks noGrp="1"/>
          </p:cNvSpPr>
          <p:nvPr>
            <p:ph type="dt" sz="half" idx="10"/>
          </p:nvPr>
        </p:nvSpPr>
        <p:spPr/>
        <p:txBody>
          <a:bodyPr/>
          <a:lstStyle/>
          <a:p>
            <a:fld id="{D107C6F3-1887-4EE9-8915-DF868EB75F40}" type="datetime1">
              <a:rPr lang="en-US" smtClean="0"/>
              <a:t>9/21/2022</a:t>
            </a:fld>
            <a:endParaRPr lang="en-US" dirty="0"/>
          </a:p>
        </p:txBody>
      </p:sp>
      <p:sp>
        <p:nvSpPr>
          <p:cNvPr id="8" name="Footer Placeholder 7">
            <a:extLst>
              <a:ext uri="{FF2B5EF4-FFF2-40B4-BE49-F238E27FC236}">
                <a16:creationId xmlns:a16="http://schemas.microsoft.com/office/drawing/2014/main" id="{0A9C0D50-DA32-BD4A-A56C-A55F1EFFCD9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9D12839-59B9-2048-A403-E3FF81C85259}"/>
              </a:ext>
            </a:extLst>
          </p:cNvPr>
          <p:cNvSpPr>
            <a:spLocks noGrp="1"/>
          </p:cNvSpPr>
          <p:nvPr>
            <p:ph type="sldNum" sz="quarter" idx="12"/>
          </p:nvPr>
        </p:nvSpPr>
        <p:spPr/>
        <p:txBody>
          <a:bodyPr/>
          <a:lstStyle/>
          <a:p>
            <a:fld id="{7AA8FBC1-3CB1-194E-88A1-098EAB36CC08}" type="slidenum">
              <a:rPr lang="en-US" smtClean="0"/>
              <a:t>‹#›</a:t>
            </a:fld>
            <a:endParaRPr lang="en-US" dirty="0"/>
          </a:p>
        </p:txBody>
      </p:sp>
    </p:spTree>
    <p:extLst>
      <p:ext uri="{BB962C8B-B14F-4D97-AF65-F5344CB8AC3E}">
        <p14:creationId xmlns:p14="http://schemas.microsoft.com/office/powerpoint/2010/main" val="206170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DA0A9-0E9A-9B43-83E4-B2CFC6829B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091C9D-5DFC-0442-AB70-333CA82FE053}"/>
              </a:ext>
            </a:extLst>
          </p:cNvPr>
          <p:cNvSpPr>
            <a:spLocks noGrp="1"/>
          </p:cNvSpPr>
          <p:nvPr>
            <p:ph type="dt" sz="half" idx="10"/>
          </p:nvPr>
        </p:nvSpPr>
        <p:spPr/>
        <p:txBody>
          <a:bodyPr/>
          <a:lstStyle/>
          <a:p>
            <a:fld id="{9EF1DBD8-2928-4F47-8E81-382B1A0CB197}" type="datetime1">
              <a:rPr lang="en-US" smtClean="0"/>
              <a:t>9/21/2022</a:t>
            </a:fld>
            <a:endParaRPr lang="en-US" dirty="0"/>
          </a:p>
        </p:txBody>
      </p:sp>
      <p:sp>
        <p:nvSpPr>
          <p:cNvPr id="4" name="Footer Placeholder 3">
            <a:extLst>
              <a:ext uri="{FF2B5EF4-FFF2-40B4-BE49-F238E27FC236}">
                <a16:creationId xmlns:a16="http://schemas.microsoft.com/office/drawing/2014/main" id="{B6806C43-861C-6E4E-B3F7-401BB3666F1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CD1BDC7-2965-204E-9E5F-59823C50E784}"/>
              </a:ext>
            </a:extLst>
          </p:cNvPr>
          <p:cNvSpPr>
            <a:spLocks noGrp="1"/>
          </p:cNvSpPr>
          <p:nvPr>
            <p:ph type="sldNum" sz="quarter" idx="12"/>
          </p:nvPr>
        </p:nvSpPr>
        <p:spPr/>
        <p:txBody>
          <a:bodyPr/>
          <a:lstStyle/>
          <a:p>
            <a:fld id="{7AA8FBC1-3CB1-194E-88A1-098EAB36CC08}" type="slidenum">
              <a:rPr lang="en-US" smtClean="0"/>
              <a:t>‹#›</a:t>
            </a:fld>
            <a:endParaRPr lang="en-US" dirty="0"/>
          </a:p>
        </p:txBody>
      </p:sp>
    </p:spTree>
    <p:extLst>
      <p:ext uri="{BB962C8B-B14F-4D97-AF65-F5344CB8AC3E}">
        <p14:creationId xmlns:p14="http://schemas.microsoft.com/office/powerpoint/2010/main" val="3261567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843281-E027-BE48-8A12-5775CA5FA240}"/>
              </a:ext>
            </a:extLst>
          </p:cNvPr>
          <p:cNvSpPr>
            <a:spLocks noGrp="1"/>
          </p:cNvSpPr>
          <p:nvPr>
            <p:ph type="dt" sz="half" idx="10"/>
          </p:nvPr>
        </p:nvSpPr>
        <p:spPr/>
        <p:txBody>
          <a:bodyPr/>
          <a:lstStyle/>
          <a:p>
            <a:fld id="{3AEBA0F3-AF5E-40E2-9D3A-A97E59C37E2E}" type="datetime1">
              <a:rPr lang="en-US" smtClean="0"/>
              <a:t>9/21/2022</a:t>
            </a:fld>
            <a:endParaRPr lang="en-US" dirty="0"/>
          </a:p>
        </p:txBody>
      </p:sp>
      <p:sp>
        <p:nvSpPr>
          <p:cNvPr id="3" name="Footer Placeholder 2">
            <a:extLst>
              <a:ext uri="{FF2B5EF4-FFF2-40B4-BE49-F238E27FC236}">
                <a16:creationId xmlns:a16="http://schemas.microsoft.com/office/drawing/2014/main" id="{88998243-2502-6341-AB06-396F9F81F16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C526D33-3523-F84B-AF26-9F1F1F94A411}"/>
              </a:ext>
            </a:extLst>
          </p:cNvPr>
          <p:cNvSpPr>
            <a:spLocks noGrp="1"/>
          </p:cNvSpPr>
          <p:nvPr>
            <p:ph type="sldNum" sz="quarter" idx="12"/>
          </p:nvPr>
        </p:nvSpPr>
        <p:spPr/>
        <p:txBody>
          <a:bodyPr/>
          <a:lstStyle/>
          <a:p>
            <a:fld id="{7AA8FBC1-3CB1-194E-88A1-098EAB36CC08}" type="slidenum">
              <a:rPr lang="en-US" smtClean="0"/>
              <a:t>‹#›</a:t>
            </a:fld>
            <a:endParaRPr lang="en-US" dirty="0"/>
          </a:p>
        </p:txBody>
      </p:sp>
    </p:spTree>
    <p:extLst>
      <p:ext uri="{BB962C8B-B14F-4D97-AF65-F5344CB8AC3E}">
        <p14:creationId xmlns:p14="http://schemas.microsoft.com/office/powerpoint/2010/main" val="3821992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AE0DD-D5FB-3241-829D-1932FE5607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4A5813-21B1-D645-9764-83953D87D4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540820-FDEB-B14B-88EA-0035040C0C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5D0419-E9B4-D548-AC55-1B073D193CB0}"/>
              </a:ext>
            </a:extLst>
          </p:cNvPr>
          <p:cNvSpPr>
            <a:spLocks noGrp="1"/>
          </p:cNvSpPr>
          <p:nvPr>
            <p:ph type="dt" sz="half" idx="10"/>
          </p:nvPr>
        </p:nvSpPr>
        <p:spPr/>
        <p:txBody>
          <a:bodyPr/>
          <a:lstStyle/>
          <a:p>
            <a:fld id="{8A6C38B2-7713-4C32-914F-685C70816333}" type="datetime1">
              <a:rPr lang="en-US" smtClean="0"/>
              <a:t>9/21/2022</a:t>
            </a:fld>
            <a:endParaRPr lang="en-US" dirty="0"/>
          </a:p>
        </p:txBody>
      </p:sp>
      <p:sp>
        <p:nvSpPr>
          <p:cNvPr id="6" name="Footer Placeholder 5">
            <a:extLst>
              <a:ext uri="{FF2B5EF4-FFF2-40B4-BE49-F238E27FC236}">
                <a16:creationId xmlns:a16="http://schemas.microsoft.com/office/drawing/2014/main" id="{601A68CE-DE61-F047-B827-8AE8D11D58C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46418C2-9ED2-B348-9A1B-081B65175F9B}"/>
              </a:ext>
            </a:extLst>
          </p:cNvPr>
          <p:cNvSpPr>
            <a:spLocks noGrp="1"/>
          </p:cNvSpPr>
          <p:nvPr>
            <p:ph type="sldNum" sz="quarter" idx="12"/>
          </p:nvPr>
        </p:nvSpPr>
        <p:spPr/>
        <p:txBody>
          <a:bodyPr/>
          <a:lstStyle/>
          <a:p>
            <a:fld id="{7AA8FBC1-3CB1-194E-88A1-098EAB36CC08}" type="slidenum">
              <a:rPr lang="en-US" smtClean="0"/>
              <a:t>‹#›</a:t>
            </a:fld>
            <a:endParaRPr lang="en-US" dirty="0"/>
          </a:p>
        </p:txBody>
      </p:sp>
    </p:spTree>
    <p:extLst>
      <p:ext uri="{BB962C8B-B14F-4D97-AF65-F5344CB8AC3E}">
        <p14:creationId xmlns:p14="http://schemas.microsoft.com/office/powerpoint/2010/main" val="2204254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ADDB-24ED-6C41-969D-71B35BEA32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DAADC5-B3BB-DF45-9BEE-E1760EA9E1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20EE4E5-3380-D345-A8D5-F04568BC8B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4F2A8A-52D3-814B-85A5-0C8DD245EEE9}"/>
              </a:ext>
            </a:extLst>
          </p:cNvPr>
          <p:cNvSpPr>
            <a:spLocks noGrp="1"/>
          </p:cNvSpPr>
          <p:nvPr>
            <p:ph type="dt" sz="half" idx="10"/>
          </p:nvPr>
        </p:nvSpPr>
        <p:spPr/>
        <p:txBody>
          <a:bodyPr/>
          <a:lstStyle/>
          <a:p>
            <a:fld id="{264DC6CA-4B2A-4629-BE22-6B25E54AE566}" type="datetime1">
              <a:rPr lang="en-US" smtClean="0"/>
              <a:t>9/21/2022</a:t>
            </a:fld>
            <a:endParaRPr lang="en-US" dirty="0"/>
          </a:p>
        </p:txBody>
      </p:sp>
      <p:sp>
        <p:nvSpPr>
          <p:cNvPr id="6" name="Footer Placeholder 5">
            <a:extLst>
              <a:ext uri="{FF2B5EF4-FFF2-40B4-BE49-F238E27FC236}">
                <a16:creationId xmlns:a16="http://schemas.microsoft.com/office/drawing/2014/main" id="{7B01DFCD-0BDF-244B-B825-0E8AB3209F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827EC83-482B-2B46-896F-62B8507C7A1E}"/>
              </a:ext>
            </a:extLst>
          </p:cNvPr>
          <p:cNvSpPr>
            <a:spLocks noGrp="1"/>
          </p:cNvSpPr>
          <p:nvPr>
            <p:ph type="sldNum" sz="quarter" idx="12"/>
          </p:nvPr>
        </p:nvSpPr>
        <p:spPr/>
        <p:txBody>
          <a:bodyPr/>
          <a:lstStyle/>
          <a:p>
            <a:fld id="{7AA8FBC1-3CB1-194E-88A1-098EAB36CC08}" type="slidenum">
              <a:rPr lang="en-US" smtClean="0"/>
              <a:t>‹#›</a:t>
            </a:fld>
            <a:endParaRPr lang="en-US" dirty="0"/>
          </a:p>
        </p:txBody>
      </p:sp>
    </p:spTree>
    <p:extLst>
      <p:ext uri="{BB962C8B-B14F-4D97-AF65-F5344CB8AC3E}">
        <p14:creationId xmlns:p14="http://schemas.microsoft.com/office/powerpoint/2010/main" val="649191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1BADAE-33A7-BE45-83C2-24EC16C6F3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68B33A-AD9D-6843-B819-A2C5E14D8D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881FB4-D3AA-0B4D-A4D2-1139226004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4F6B2-A056-4AA0-88F0-1FD9E7CB18FB}" type="datetime1">
              <a:rPr lang="en-US" smtClean="0"/>
              <a:t>9/21/2022</a:t>
            </a:fld>
            <a:endParaRPr lang="en-US" dirty="0"/>
          </a:p>
        </p:txBody>
      </p:sp>
      <p:sp>
        <p:nvSpPr>
          <p:cNvPr id="5" name="Footer Placeholder 4">
            <a:extLst>
              <a:ext uri="{FF2B5EF4-FFF2-40B4-BE49-F238E27FC236}">
                <a16:creationId xmlns:a16="http://schemas.microsoft.com/office/drawing/2014/main" id="{29D3E1AA-BBE3-F041-B8F4-DFB3F1898E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6AD7533-CEE6-6841-A6E4-79A6894A85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8FBC1-3CB1-194E-88A1-098EAB36CC08}" type="slidenum">
              <a:rPr lang="en-US" smtClean="0"/>
              <a:t>‹#›</a:t>
            </a:fld>
            <a:endParaRPr lang="en-US" dirty="0"/>
          </a:p>
        </p:txBody>
      </p:sp>
    </p:spTree>
    <p:extLst>
      <p:ext uri="{BB962C8B-B14F-4D97-AF65-F5344CB8AC3E}">
        <p14:creationId xmlns:p14="http://schemas.microsoft.com/office/powerpoint/2010/main" val="129219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hyperlink" Target="mailto:dklimkina@csg.org" TargetMode="External"/><Relationship Id="rId4" Type="http://schemas.openxmlformats.org/officeDocument/2006/relationships/hyperlink" Target="mailto:sgeiger@csg.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streamtext.net/text.aspx?event=CFI-CS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E177E-8F90-0545-B897-45A4B2C1C7D8}"/>
              </a:ext>
            </a:extLst>
          </p:cNvPr>
          <p:cNvSpPr>
            <a:spLocks noGrp="1"/>
          </p:cNvSpPr>
          <p:nvPr>
            <p:ph type="title"/>
          </p:nvPr>
        </p:nvSpPr>
        <p:spPr>
          <a:xfrm>
            <a:off x="1293159" y="1191986"/>
            <a:ext cx="9605682" cy="3693911"/>
          </a:xfrm>
        </p:spPr>
        <p:txBody>
          <a:bodyPr>
            <a:normAutofit/>
          </a:bodyPr>
          <a:lstStyle/>
          <a:p>
            <a:pPr algn="ctr"/>
            <a:r>
              <a:rPr lang="en-US" sz="6000" b="1" dirty="0">
                <a:solidFill>
                  <a:srgbClr val="2459A9"/>
                </a:solidFill>
                <a:latin typeface="Arial" panose="020B0604020202020204" pitchFamily="34" charset="0"/>
                <a:cs typeface="Arial" panose="020B0604020202020204" pitchFamily="34" charset="0"/>
              </a:rPr>
              <a:t>Transitioning to Employment: </a:t>
            </a:r>
            <a:br>
              <a:rPr lang="en-US" sz="6000" b="1" dirty="0">
                <a:solidFill>
                  <a:srgbClr val="2459A9"/>
                </a:solidFill>
                <a:latin typeface="Arial" panose="020B0604020202020204" pitchFamily="34" charset="0"/>
                <a:cs typeface="Arial" panose="020B0604020202020204" pitchFamily="34" charset="0"/>
              </a:rPr>
            </a:br>
            <a:r>
              <a:rPr lang="en-US" sz="6000" b="1" dirty="0">
                <a:solidFill>
                  <a:srgbClr val="2459A9"/>
                </a:solidFill>
                <a:latin typeface="Arial" panose="020B0604020202020204" pitchFamily="34" charset="0"/>
                <a:cs typeface="Arial" panose="020B0604020202020204" pitchFamily="34" charset="0"/>
              </a:rPr>
              <a:t>A Youth Perspective</a:t>
            </a:r>
          </a:p>
        </p:txBody>
      </p:sp>
      <p:sp>
        <p:nvSpPr>
          <p:cNvPr id="5" name="TextBox 4">
            <a:extLst>
              <a:ext uri="{FF2B5EF4-FFF2-40B4-BE49-F238E27FC236}">
                <a16:creationId xmlns:a16="http://schemas.microsoft.com/office/drawing/2014/main" id="{A1FCCB40-5E4F-4D26-BBE7-9759D59014F0}"/>
              </a:ext>
            </a:extLst>
          </p:cNvPr>
          <p:cNvSpPr txBox="1"/>
          <p:nvPr/>
        </p:nvSpPr>
        <p:spPr>
          <a:xfrm rot="10800000" flipV="1">
            <a:off x="4117074" y="4368800"/>
            <a:ext cx="3957851" cy="830997"/>
          </a:xfrm>
          <a:prstGeom prst="rect">
            <a:avLst/>
          </a:prstGeom>
          <a:noFill/>
        </p:spPr>
        <p:txBody>
          <a:bodyPr wrap="square" rtlCol="0">
            <a:spAutoFit/>
          </a:bodyPr>
          <a:lstStyle/>
          <a:p>
            <a:pPr algn="ctr"/>
            <a:r>
              <a:rPr lang="en-US" sz="2400" dirty="0">
                <a:solidFill>
                  <a:schemeClr val="accent1">
                    <a:lumMod val="50000"/>
                  </a:schemeClr>
                </a:solidFill>
              </a:rPr>
              <a:t>June 2, 2020</a:t>
            </a:r>
          </a:p>
          <a:p>
            <a:pPr algn="ctr"/>
            <a:r>
              <a:rPr lang="en-US" sz="2400" dirty="0">
                <a:solidFill>
                  <a:schemeClr val="accent1">
                    <a:lumMod val="50000"/>
                  </a:schemeClr>
                </a:solidFill>
              </a:rPr>
              <a:t>3:00pm EST</a:t>
            </a:r>
          </a:p>
        </p:txBody>
      </p:sp>
      <p:sp>
        <p:nvSpPr>
          <p:cNvPr id="4" name="Slide Number Placeholder 3">
            <a:extLst>
              <a:ext uri="{FF2B5EF4-FFF2-40B4-BE49-F238E27FC236}">
                <a16:creationId xmlns:a16="http://schemas.microsoft.com/office/drawing/2014/main" id="{059E52C4-15AC-4A7D-8609-D084D84434BF}"/>
              </a:ext>
            </a:extLst>
          </p:cNvPr>
          <p:cNvSpPr>
            <a:spLocks noGrp="1"/>
          </p:cNvSpPr>
          <p:nvPr>
            <p:ph type="sldNum" sz="quarter" idx="12"/>
          </p:nvPr>
        </p:nvSpPr>
        <p:spPr/>
        <p:txBody>
          <a:bodyPr/>
          <a:lstStyle/>
          <a:p>
            <a:fld id="{7AA8FBC1-3CB1-194E-88A1-098EAB36CC08}" type="slidenum">
              <a:rPr lang="en-US" smtClean="0"/>
              <a:t>1</a:t>
            </a:fld>
            <a:endParaRPr lang="en-US" dirty="0"/>
          </a:p>
        </p:txBody>
      </p:sp>
    </p:spTree>
    <p:extLst>
      <p:ext uri="{BB962C8B-B14F-4D97-AF65-F5344CB8AC3E}">
        <p14:creationId xmlns:p14="http://schemas.microsoft.com/office/powerpoint/2010/main" val="3372812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299DF-211D-423E-8BCE-1DAF251100A5}"/>
              </a:ext>
            </a:extLst>
          </p:cNvPr>
          <p:cNvSpPr>
            <a:spLocks noGrp="1"/>
          </p:cNvSpPr>
          <p:nvPr>
            <p:ph type="title"/>
          </p:nvPr>
        </p:nvSpPr>
        <p:spPr>
          <a:xfrm>
            <a:off x="1042916" y="501650"/>
            <a:ext cx="10515600" cy="1325563"/>
          </a:xfrm>
        </p:spPr>
        <p:txBody>
          <a:bodyPr/>
          <a:lstStyle/>
          <a:p>
            <a:r>
              <a:rPr lang="en-US" b="1" dirty="0">
                <a:solidFill>
                  <a:srgbClr val="2459A9"/>
                </a:solidFill>
                <a:latin typeface="Arial" panose="020B0604020202020204" pitchFamily="34" charset="0"/>
                <a:cs typeface="Arial" panose="020B0604020202020204" pitchFamily="34" charset="0"/>
              </a:rPr>
              <a:t>Thank you!</a:t>
            </a:r>
            <a:endParaRPr lang="en-US" dirty="0"/>
          </a:p>
        </p:txBody>
      </p:sp>
      <p:sp>
        <p:nvSpPr>
          <p:cNvPr id="3" name="Content Placeholder 2">
            <a:extLst>
              <a:ext uri="{FF2B5EF4-FFF2-40B4-BE49-F238E27FC236}">
                <a16:creationId xmlns:a16="http://schemas.microsoft.com/office/drawing/2014/main" id="{7FC56AC8-9B1C-48BB-A0AD-39B6181A7524}"/>
              </a:ext>
            </a:extLst>
          </p:cNvPr>
          <p:cNvSpPr>
            <a:spLocks noGrp="1"/>
          </p:cNvSpPr>
          <p:nvPr>
            <p:ph sz="half" idx="1"/>
          </p:nvPr>
        </p:nvSpPr>
        <p:spPr>
          <a:xfrm>
            <a:off x="1042916" y="2017451"/>
            <a:ext cx="8363673" cy="4351338"/>
          </a:xfrm>
        </p:spPr>
        <p:txBody>
          <a:bodyPr/>
          <a:lstStyle/>
          <a:p>
            <a:pPr marL="0" indent="0">
              <a:buNone/>
            </a:pPr>
            <a:r>
              <a:rPr lang="en-US" sz="2400" b="1">
                <a:solidFill>
                  <a:srgbClr val="154A77"/>
                </a:solidFill>
                <a:latin typeface="Arial" panose="020B0604020202020204" pitchFamily="34" charset="0"/>
                <a:cs typeface="Arial" panose="020B0604020202020204" pitchFamily="34" charset="0"/>
              </a:rPr>
              <a:t>Jennifer Thomas</a:t>
            </a:r>
            <a:endParaRPr lang="en-US" sz="2400" dirty="0">
              <a:solidFill>
                <a:srgbClr val="154A77"/>
              </a:solidFill>
              <a:latin typeface="Arial" panose="020B0604020202020204" pitchFamily="34" charset="0"/>
              <a:cs typeface="Arial" panose="020B0604020202020204" pitchFamily="34" charset="0"/>
            </a:endParaRPr>
          </a:p>
          <a:p>
            <a:pPr marL="0" indent="0">
              <a:buNone/>
            </a:pPr>
            <a:r>
              <a:rPr lang="en-US" sz="2400" dirty="0">
                <a:solidFill>
                  <a:srgbClr val="154A77"/>
                </a:solidFill>
                <a:latin typeface="Arial" panose="020B0604020202020204" pitchFamily="34" charset="0"/>
                <a:cs typeface="Arial" panose="020B0604020202020204" pitchFamily="34" charset="0"/>
              </a:rPr>
              <a:t>Youth Team, Office of Disability Employment Policy, U.S Department of Labor</a:t>
            </a:r>
            <a:endParaRPr lang="en-US" dirty="0">
              <a:solidFill>
                <a:srgbClr val="154A77"/>
              </a:solidFill>
            </a:endParaRPr>
          </a:p>
          <a:p>
            <a:endParaRPr lang="en-US" dirty="0"/>
          </a:p>
          <a:p>
            <a:endParaRPr lang="en-US" dirty="0"/>
          </a:p>
        </p:txBody>
      </p:sp>
      <p:sp>
        <p:nvSpPr>
          <p:cNvPr id="5" name="Slide Number Placeholder 4">
            <a:extLst>
              <a:ext uri="{FF2B5EF4-FFF2-40B4-BE49-F238E27FC236}">
                <a16:creationId xmlns:a16="http://schemas.microsoft.com/office/drawing/2014/main" id="{0B4DB779-3697-4FE9-88AA-58020EFF63EC}"/>
              </a:ext>
            </a:extLst>
          </p:cNvPr>
          <p:cNvSpPr>
            <a:spLocks noGrp="1"/>
          </p:cNvSpPr>
          <p:nvPr>
            <p:ph type="sldNum" sz="quarter" idx="12"/>
          </p:nvPr>
        </p:nvSpPr>
        <p:spPr/>
        <p:txBody>
          <a:bodyPr/>
          <a:lstStyle/>
          <a:p>
            <a:fld id="{7AA8FBC1-3CB1-194E-88A1-098EAB36CC08}" type="slidenum">
              <a:rPr lang="en-US" smtClean="0"/>
              <a:t>10</a:t>
            </a:fld>
            <a:endParaRPr lang="en-US" dirty="0"/>
          </a:p>
        </p:txBody>
      </p:sp>
    </p:spTree>
    <p:extLst>
      <p:ext uri="{BB962C8B-B14F-4D97-AF65-F5344CB8AC3E}">
        <p14:creationId xmlns:p14="http://schemas.microsoft.com/office/powerpoint/2010/main" val="2142353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1760A-7C2A-4643-97EC-27B9519BFBF5}"/>
              </a:ext>
            </a:extLst>
          </p:cNvPr>
          <p:cNvSpPr>
            <a:spLocks noGrp="1"/>
          </p:cNvSpPr>
          <p:nvPr>
            <p:ph type="title"/>
          </p:nvPr>
        </p:nvSpPr>
        <p:spPr>
          <a:xfrm>
            <a:off x="1721224" y="703129"/>
            <a:ext cx="9632575" cy="803182"/>
          </a:xfrm>
        </p:spPr>
        <p:txBody>
          <a:bodyPr/>
          <a:lstStyle/>
          <a:p>
            <a:r>
              <a:rPr lang="en-US" b="1" dirty="0">
                <a:solidFill>
                  <a:srgbClr val="2459A9"/>
                </a:solidFill>
                <a:latin typeface="Arial" panose="020B0604020202020204" pitchFamily="34" charset="0"/>
                <a:cs typeface="Arial" panose="020B0604020202020204" pitchFamily="34" charset="0"/>
              </a:rPr>
              <a:t>Connect with Us</a:t>
            </a:r>
            <a:endParaRPr lang="en-US" dirty="0"/>
          </a:p>
        </p:txBody>
      </p:sp>
      <p:sp>
        <p:nvSpPr>
          <p:cNvPr id="3" name="Content Placeholder 2">
            <a:extLst>
              <a:ext uri="{FF2B5EF4-FFF2-40B4-BE49-F238E27FC236}">
                <a16:creationId xmlns:a16="http://schemas.microsoft.com/office/drawing/2014/main" id="{E818419C-64A2-4DA6-9EE7-5E3132DCB620}"/>
              </a:ext>
            </a:extLst>
          </p:cNvPr>
          <p:cNvSpPr>
            <a:spLocks noGrp="1"/>
          </p:cNvSpPr>
          <p:nvPr>
            <p:ph sz="half" idx="1"/>
          </p:nvPr>
        </p:nvSpPr>
        <p:spPr>
          <a:xfrm>
            <a:off x="838199" y="1625518"/>
            <a:ext cx="8142027" cy="4351338"/>
          </a:xfrm>
        </p:spPr>
        <p:txBody>
          <a:bodyPr>
            <a:normAutofit/>
          </a:bodyPr>
          <a:lstStyle/>
          <a:p>
            <a:pPr marL="0" indent="0">
              <a:lnSpc>
                <a:spcPct val="100000"/>
              </a:lnSpc>
              <a:buNone/>
            </a:pPr>
            <a:r>
              <a:rPr lang="en-US" sz="2600" dirty="0">
                <a:solidFill>
                  <a:srgbClr val="154A77"/>
                </a:solidFill>
                <a:latin typeface="Arial" panose="020B0604020202020204" pitchFamily="34" charset="0"/>
                <a:cs typeface="Arial" panose="020B0604020202020204" pitchFamily="34" charset="0"/>
              </a:rPr>
              <a:t>Email us at: youthimpact@csg.org</a:t>
            </a:r>
          </a:p>
          <a:p>
            <a:pPr marL="0" indent="0">
              <a:lnSpc>
                <a:spcPct val="100000"/>
              </a:lnSpc>
              <a:buNone/>
            </a:pPr>
            <a:endParaRPr lang="en-US" sz="2600" dirty="0">
              <a:solidFill>
                <a:srgbClr val="154A77"/>
              </a:solidFill>
              <a:latin typeface="Arial" panose="020B0604020202020204" pitchFamily="34" charset="0"/>
              <a:cs typeface="Arial" panose="020B0604020202020204" pitchFamily="34" charset="0"/>
            </a:endParaRPr>
          </a:p>
          <a:p>
            <a:pPr marL="342900" marR="0" lvl="0" indent="-342900">
              <a:spcBef>
                <a:spcPts val="0"/>
              </a:spcBef>
              <a:spcAft>
                <a:spcPts val="0"/>
              </a:spcAft>
              <a:buBlip>
                <a:blip r:embed="rId3"/>
              </a:buBlip>
              <a:tabLst>
                <a:tab pos="457200" algn="l"/>
              </a:tabLst>
            </a:pPr>
            <a:r>
              <a:rPr lang="en-US" sz="3000" dirty="0">
                <a:solidFill>
                  <a:srgbClr val="154A77"/>
                </a:solidFill>
                <a:latin typeface="Arial" panose="020B0604020202020204" pitchFamily="34" charset="0"/>
                <a:cs typeface="Arial" panose="020B0604020202020204" pitchFamily="34" charset="0"/>
              </a:rPr>
              <a:t>Sydney Geiger</a:t>
            </a:r>
          </a:p>
          <a:p>
            <a:pPr marL="800100" lvl="1" indent="-342900">
              <a:spcBef>
                <a:spcPts val="0"/>
              </a:spcBef>
              <a:buBlip>
                <a:blip r:embed="rId3"/>
              </a:buBlip>
              <a:tabLst>
                <a:tab pos="457200" algn="l"/>
              </a:tabLst>
            </a:pPr>
            <a:r>
              <a:rPr lang="en-US" dirty="0">
                <a:solidFill>
                  <a:srgbClr val="1F497D"/>
                </a:solidFill>
                <a:latin typeface="Arial" panose="020B0604020202020204" pitchFamily="34" charset="0"/>
                <a:ea typeface="Calibri" panose="020F0502020204030204" pitchFamily="34" charset="0"/>
                <a:cs typeface="Arial" panose="020B0604020202020204" pitchFamily="34" charset="0"/>
                <a:hlinkClick r:id="rId4"/>
              </a:rPr>
              <a:t>sgeiger@csg.org</a:t>
            </a:r>
            <a:endParaRPr lang="en-US" dirty="0">
              <a:solidFill>
                <a:srgbClr val="1F497D"/>
              </a:solidFill>
              <a:latin typeface="Arial" panose="020B0604020202020204" pitchFamily="34" charset="0"/>
              <a:ea typeface="Calibri" panose="020F0502020204030204" pitchFamily="34" charset="0"/>
              <a:cs typeface="Arial" panose="020B0604020202020204" pitchFamily="34" charset="0"/>
            </a:endParaRPr>
          </a:p>
          <a:p>
            <a:pPr marL="800100" lvl="1" indent="-342900">
              <a:spcBef>
                <a:spcPts val="0"/>
              </a:spcBef>
              <a:buBlip>
                <a:blip r:embed="rId3"/>
              </a:buBlip>
              <a:tabLst>
                <a:tab pos="457200" algn="l"/>
              </a:tabLst>
            </a:pPr>
            <a:r>
              <a:rPr lang="en-US" dirty="0">
                <a:latin typeface="Arial" panose="020B0604020202020204" pitchFamily="34" charset="0"/>
                <a:ea typeface="Calibri" panose="020F0502020204030204" pitchFamily="34" charset="0"/>
                <a:cs typeface="Arial" panose="020B0604020202020204" pitchFamily="34" charset="0"/>
              </a:rPr>
              <a:t>270-350-6206</a:t>
            </a:r>
          </a:p>
          <a:p>
            <a:pPr marL="800100" lvl="1" indent="-342900">
              <a:spcBef>
                <a:spcPts val="0"/>
              </a:spcBef>
              <a:buBlip>
                <a:blip r:embed="rId3"/>
              </a:buBlip>
              <a:tabLst>
                <a:tab pos="457200" algn="l"/>
              </a:tabLst>
            </a:pPr>
            <a:endParaRPr lang="en-US" sz="2600" dirty="0">
              <a:solidFill>
                <a:srgbClr val="154A77"/>
              </a:solidFill>
              <a:latin typeface="Arial" panose="020B0604020202020204" pitchFamily="34" charset="0"/>
              <a:cs typeface="Arial" panose="020B0604020202020204" pitchFamily="34" charset="0"/>
            </a:endParaRPr>
          </a:p>
          <a:p>
            <a:pPr marL="342900" indent="-342900">
              <a:spcBef>
                <a:spcPts val="0"/>
              </a:spcBef>
              <a:buBlip>
                <a:blip r:embed="rId3"/>
              </a:buBlip>
              <a:tabLst>
                <a:tab pos="457200" algn="l"/>
              </a:tabLst>
            </a:pPr>
            <a:r>
              <a:rPr lang="en-US" sz="3000" dirty="0">
                <a:solidFill>
                  <a:srgbClr val="154A77"/>
                </a:solidFill>
                <a:latin typeface="Arial" panose="020B0604020202020204" pitchFamily="34" charset="0"/>
                <a:cs typeface="Arial" panose="020B0604020202020204" pitchFamily="34" charset="0"/>
              </a:rPr>
              <a:t>Dina Klimkina</a:t>
            </a:r>
          </a:p>
          <a:p>
            <a:pPr marL="800100" lvl="1" indent="-342900">
              <a:spcBef>
                <a:spcPts val="0"/>
              </a:spcBef>
              <a:buBlip>
                <a:blip r:embed="rId3"/>
              </a:buBlip>
              <a:tabLst>
                <a:tab pos="457200" algn="l"/>
              </a:tabLst>
            </a:pPr>
            <a:r>
              <a:rPr lang="en-US" dirty="0">
                <a:latin typeface="Arial" panose="020B0604020202020204" pitchFamily="34" charset="0"/>
                <a:ea typeface="Calibri" panose="020F0502020204030204" pitchFamily="34" charset="0"/>
                <a:cs typeface="Arial" panose="020B0604020202020204" pitchFamily="34" charset="0"/>
                <a:hlinkClick r:id="rId5"/>
              </a:rPr>
              <a:t>dklimkina@csg.org</a:t>
            </a:r>
            <a:r>
              <a:rPr lang="en-US" dirty="0">
                <a:latin typeface="Arial" panose="020B0604020202020204" pitchFamily="34" charset="0"/>
                <a:ea typeface="Calibri" panose="020F0502020204030204" pitchFamily="34" charset="0"/>
                <a:cs typeface="Arial" panose="020B0604020202020204" pitchFamily="34" charset="0"/>
              </a:rPr>
              <a:t>	</a:t>
            </a:r>
          </a:p>
          <a:p>
            <a:pPr marL="800100" lvl="1" indent="-342900">
              <a:spcBef>
                <a:spcPts val="0"/>
              </a:spcBef>
              <a:buBlip>
                <a:blip r:embed="rId3"/>
              </a:buBlip>
              <a:tabLst>
                <a:tab pos="457200" algn="l"/>
              </a:tabLst>
            </a:pPr>
            <a:r>
              <a:rPr lang="en-US" dirty="0">
                <a:latin typeface="Arial" panose="020B0604020202020204" pitchFamily="34" charset="0"/>
                <a:ea typeface="Calibri" panose="020F0502020204030204" pitchFamily="34" charset="0"/>
                <a:cs typeface="Arial" panose="020B0604020202020204" pitchFamily="34" charset="0"/>
              </a:rPr>
              <a:t>859-333-6148</a:t>
            </a:r>
          </a:p>
          <a:p>
            <a:pPr marL="457200" lvl="1" indent="0">
              <a:spcBef>
                <a:spcPts val="0"/>
              </a:spcBef>
              <a:buNone/>
              <a:tabLst>
                <a:tab pos="457200" algn="l"/>
              </a:tabLst>
            </a:pPr>
            <a:endParaRPr lang="en-US" dirty="0">
              <a:latin typeface="Arial" panose="020B0604020202020204" pitchFamily="34" charset="0"/>
              <a:ea typeface="Calibri" panose="020F0502020204030204" pitchFamily="34" charset="0"/>
              <a:cs typeface="Arial" panose="020B0604020202020204" pitchFamily="34" charset="0"/>
            </a:endParaRPr>
          </a:p>
          <a:p>
            <a:pPr marL="342900" indent="-342900">
              <a:spcBef>
                <a:spcPts val="0"/>
              </a:spcBef>
              <a:buBlip>
                <a:blip r:embed="rId3"/>
              </a:buBlip>
              <a:tabLst>
                <a:tab pos="457200" algn="l"/>
              </a:tabLst>
            </a:pPr>
            <a:r>
              <a:rPr lang="en-US" sz="3200" dirty="0">
                <a:solidFill>
                  <a:srgbClr val="154A77"/>
                </a:solidFill>
                <a:latin typeface="Arial" panose="020B0604020202020204" pitchFamily="34" charset="0"/>
                <a:cs typeface="Arial" panose="020B0604020202020204" pitchFamily="34" charset="0"/>
              </a:rPr>
              <a:t>Stay tuned for our website coming soon! </a:t>
            </a:r>
          </a:p>
          <a:p>
            <a:pPr marL="0" indent="0">
              <a:lnSpc>
                <a:spcPct val="100000"/>
              </a:lnSpc>
              <a:buNone/>
            </a:pPr>
            <a:endParaRPr lang="en-US" sz="2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C25F7042-B5DF-4503-AAF7-E7DC0C74A45C}"/>
              </a:ext>
            </a:extLst>
          </p:cNvPr>
          <p:cNvSpPr>
            <a:spLocks noGrp="1"/>
          </p:cNvSpPr>
          <p:nvPr>
            <p:ph type="sldNum" sz="quarter" idx="12"/>
          </p:nvPr>
        </p:nvSpPr>
        <p:spPr/>
        <p:txBody>
          <a:bodyPr/>
          <a:lstStyle/>
          <a:p>
            <a:fld id="{7AA8FBC1-3CB1-194E-88A1-098EAB36CC08}" type="slidenum">
              <a:rPr lang="en-US" smtClean="0"/>
              <a:t>11</a:t>
            </a:fld>
            <a:endParaRPr lang="en-US" dirty="0"/>
          </a:p>
        </p:txBody>
      </p:sp>
    </p:spTree>
    <p:extLst>
      <p:ext uri="{BB962C8B-B14F-4D97-AF65-F5344CB8AC3E}">
        <p14:creationId xmlns:p14="http://schemas.microsoft.com/office/powerpoint/2010/main" val="1896322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E177E-8F90-0545-B897-45A4B2C1C7D8}"/>
              </a:ext>
            </a:extLst>
          </p:cNvPr>
          <p:cNvSpPr>
            <a:spLocks noGrp="1"/>
          </p:cNvSpPr>
          <p:nvPr>
            <p:ph type="title"/>
          </p:nvPr>
        </p:nvSpPr>
        <p:spPr>
          <a:xfrm>
            <a:off x="1748118" y="681038"/>
            <a:ext cx="9605682" cy="709053"/>
          </a:xfrm>
        </p:spPr>
        <p:txBody>
          <a:bodyPr/>
          <a:lstStyle/>
          <a:p>
            <a:r>
              <a:rPr lang="en-US" b="1" dirty="0">
                <a:solidFill>
                  <a:srgbClr val="2459A9"/>
                </a:solidFill>
                <a:latin typeface="Arial" panose="020B0604020202020204" pitchFamily="34" charset="0"/>
                <a:cs typeface="Arial" panose="020B0604020202020204" pitchFamily="34" charset="0"/>
              </a:rPr>
              <a:t>Captioning and Housekeeping</a:t>
            </a:r>
          </a:p>
        </p:txBody>
      </p:sp>
      <p:sp>
        <p:nvSpPr>
          <p:cNvPr id="3" name="Content Placeholder 2">
            <a:extLst>
              <a:ext uri="{FF2B5EF4-FFF2-40B4-BE49-F238E27FC236}">
                <a16:creationId xmlns:a16="http://schemas.microsoft.com/office/drawing/2014/main" id="{81A829CB-692B-F348-BAE2-77E0B2B358B6}"/>
              </a:ext>
            </a:extLst>
          </p:cNvPr>
          <p:cNvSpPr>
            <a:spLocks noGrp="1"/>
          </p:cNvSpPr>
          <p:nvPr>
            <p:ph idx="1"/>
          </p:nvPr>
        </p:nvSpPr>
        <p:spPr>
          <a:xfrm>
            <a:off x="1748118" y="1684421"/>
            <a:ext cx="9605682" cy="4492541"/>
          </a:xfrm>
        </p:spPr>
        <p:txBody>
          <a:bodyPr>
            <a:normAutofit/>
          </a:bodyPr>
          <a:lstStyle/>
          <a:p>
            <a:pPr>
              <a:lnSpc>
                <a:spcPct val="100000"/>
              </a:lnSpc>
              <a:spcAft>
                <a:spcPts val="1000"/>
              </a:spcAft>
            </a:pPr>
            <a:r>
              <a:rPr lang="en-US" sz="2600" dirty="0">
                <a:solidFill>
                  <a:srgbClr val="154A77"/>
                </a:solidFill>
                <a:latin typeface="Arial" panose="020B0604020202020204" pitchFamily="34" charset="0"/>
                <a:cs typeface="Arial" panose="020B0604020202020204" pitchFamily="34" charset="0"/>
              </a:rPr>
              <a:t>Open the captioning web page in a new browser. You can click the link posted in the Chat box. The link is also displayed here. </a:t>
            </a:r>
            <a:r>
              <a:rPr lang="en-US" sz="2600" dirty="0">
                <a:solidFill>
                  <a:srgbClr val="154A77"/>
                </a:solidFill>
                <a:latin typeface="Arial" panose="020B0604020202020204" pitchFamily="34" charset="0"/>
                <a:cs typeface="Arial" panose="020B0604020202020204" pitchFamily="34" charset="0"/>
                <a:hlinkClick r:id="rId3"/>
              </a:rPr>
              <a:t>https://www.streamtext.net/text.aspx?event=CFI-CSG</a:t>
            </a:r>
            <a:r>
              <a:rPr lang="en-US" sz="2600" dirty="0">
                <a:solidFill>
                  <a:srgbClr val="154A77"/>
                </a:solidFill>
                <a:latin typeface="Arial" panose="020B0604020202020204" pitchFamily="34" charset="0"/>
                <a:cs typeface="Arial" panose="020B0604020202020204" pitchFamily="34" charset="0"/>
              </a:rPr>
              <a:t> </a:t>
            </a:r>
          </a:p>
          <a:p>
            <a:pPr>
              <a:lnSpc>
                <a:spcPct val="100000"/>
              </a:lnSpc>
              <a:spcAft>
                <a:spcPts val="1000"/>
              </a:spcAft>
            </a:pPr>
            <a:r>
              <a:rPr lang="en-US" sz="2600" dirty="0">
                <a:solidFill>
                  <a:srgbClr val="154A77"/>
                </a:solidFill>
                <a:latin typeface="Arial" panose="020B0604020202020204" pitchFamily="34" charset="0"/>
                <a:cs typeface="Arial" panose="020B0604020202020204" pitchFamily="34" charset="0"/>
              </a:rPr>
              <a:t> Adjust the background color, text color and font using the drop-down menus at the top of the browser.</a:t>
            </a:r>
          </a:p>
          <a:p>
            <a:pPr>
              <a:lnSpc>
                <a:spcPct val="100000"/>
              </a:lnSpc>
              <a:spcAft>
                <a:spcPts val="1000"/>
              </a:spcAft>
            </a:pPr>
            <a:r>
              <a:rPr lang="en-US" sz="2600" dirty="0">
                <a:solidFill>
                  <a:srgbClr val="154A77"/>
                </a:solidFill>
                <a:latin typeface="Arial" panose="020B0604020202020204" pitchFamily="34" charset="0"/>
                <a:cs typeface="Arial" panose="020B0604020202020204" pitchFamily="34" charset="0"/>
              </a:rPr>
              <a:t>Click back to the webinar browser and position the window to sit directly above the captioning.</a:t>
            </a:r>
          </a:p>
          <a:p>
            <a:pPr>
              <a:lnSpc>
                <a:spcPct val="100000"/>
              </a:lnSpc>
              <a:spcAft>
                <a:spcPts val="1000"/>
              </a:spcAft>
            </a:pPr>
            <a:r>
              <a:rPr lang="en-US" sz="2600" dirty="0">
                <a:solidFill>
                  <a:srgbClr val="154A77"/>
                </a:solidFill>
                <a:latin typeface="Arial" panose="020B0604020202020204" pitchFamily="34" charset="0"/>
                <a:cs typeface="Arial" panose="020B0604020202020204" pitchFamily="34" charset="0"/>
              </a:rPr>
              <a:t>If you have questions, submit them through the Questions panel, and we’ll save time at the end for a Q&amp;A. </a:t>
            </a:r>
          </a:p>
        </p:txBody>
      </p:sp>
      <p:sp>
        <p:nvSpPr>
          <p:cNvPr id="4" name="Slide Number Placeholder 3">
            <a:extLst>
              <a:ext uri="{FF2B5EF4-FFF2-40B4-BE49-F238E27FC236}">
                <a16:creationId xmlns:a16="http://schemas.microsoft.com/office/drawing/2014/main" id="{059E52C4-15AC-4A7D-8609-D084D84434BF}"/>
              </a:ext>
            </a:extLst>
          </p:cNvPr>
          <p:cNvSpPr>
            <a:spLocks noGrp="1"/>
          </p:cNvSpPr>
          <p:nvPr>
            <p:ph type="sldNum" sz="quarter" idx="12"/>
          </p:nvPr>
        </p:nvSpPr>
        <p:spPr/>
        <p:txBody>
          <a:bodyPr/>
          <a:lstStyle/>
          <a:p>
            <a:fld id="{7AA8FBC1-3CB1-194E-88A1-098EAB36CC08}" type="slidenum">
              <a:rPr lang="en-US" smtClean="0"/>
              <a:t>2</a:t>
            </a:fld>
            <a:endParaRPr lang="en-US" dirty="0"/>
          </a:p>
        </p:txBody>
      </p:sp>
    </p:spTree>
    <p:extLst>
      <p:ext uri="{BB962C8B-B14F-4D97-AF65-F5344CB8AC3E}">
        <p14:creationId xmlns:p14="http://schemas.microsoft.com/office/powerpoint/2010/main" val="1733773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E177E-8F90-0545-B897-45A4B2C1C7D8}"/>
              </a:ext>
            </a:extLst>
          </p:cNvPr>
          <p:cNvSpPr>
            <a:spLocks noGrp="1"/>
          </p:cNvSpPr>
          <p:nvPr>
            <p:ph type="title"/>
          </p:nvPr>
        </p:nvSpPr>
        <p:spPr>
          <a:xfrm>
            <a:off x="1748118" y="679116"/>
            <a:ext cx="9605682" cy="709053"/>
          </a:xfrm>
        </p:spPr>
        <p:txBody>
          <a:bodyPr>
            <a:normAutofit/>
          </a:bodyPr>
          <a:lstStyle/>
          <a:p>
            <a:r>
              <a:rPr lang="en-US" b="1" dirty="0">
                <a:solidFill>
                  <a:srgbClr val="2459A9"/>
                </a:solidFill>
                <a:latin typeface="Arial" panose="020B0604020202020204" pitchFamily="34" charset="0"/>
                <a:cs typeface="Arial" panose="020B0604020202020204" pitchFamily="34" charset="0"/>
              </a:rPr>
              <a:t>Youth Center</a:t>
            </a:r>
          </a:p>
        </p:txBody>
      </p:sp>
      <p:sp>
        <p:nvSpPr>
          <p:cNvPr id="3" name="Content Placeholder 2">
            <a:extLst>
              <a:ext uri="{FF2B5EF4-FFF2-40B4-BE49-F238E27FC236}">
                <a16:creationId xmlns:a16="http://schemas.microsoft.com/office/drawing/2014/main" id="{81A829CB-692B-F348-BAE2-77E0B2B358B6}"/>
              </a:ext>
            </a:extLst>
          </p:cNvPr>
          <p:cNvSpPr>
            <a:spLocks noGrp="1"/>
          </p:cNvSpPr>
          <p:nvPr>
            <p:ph idx="1"/>
          </p:nvPr>
        </p:nvSpPr>
        <p:spPr>
          <a:xfrm>
            <a:off x="1282700" y="1936750"/>
            <a:ext cx="10071100" cy="4602162"/>
          </a:xfrm>
        </p:spPr>
        <p:txBody>
          <a:bodyPr>
            <a:normAutofit/>
          </a:bodyPr>
          <a:lstStyle/>
          <a:p>
            <a:pPr marL="0" indent="0">
              <a:buNone/>
            </a:pPr>
            <a:r>
              <a:rPr lang="en-US" sz="4000" dirty="0">
                <a:solidFill>
                  <a:srgbClr val="154A77"/>
                </a:solidFill>
                <a:latin typeface="Arial" panose="020B0604020202020204" pitchFamily="34" charset="0"/>
                <a:cs typeface="Arial" panose="020B0604020202020204" pitchFamily="34" charset="0"/>
              </a:rPr>
              <a:t>The Youth Center works to improve employment outcomes for youth and young adults with disabilities by helping state governments improve job and training opportunities for youth.</a:t>
            </a:r>
          </a:p>
          <a:p>
            <a:pPr marL="0" indent="0">
              <a:buNone/>
            </a:pPr>
            <a:endParaRPr lang="en-US" sz="2600" dirty="0">
              <a:solidFill>
                <a:srgbClr val="154A77"/>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B665E5C-4287-49D4-BAF4-684B8FD6FEF8}"/>
              </a:ext>
            </a:extLst>
          </p:cNvPr>
          <p:cNvSpPr>
            <a:spLocks noGrp="1"/>
          </p:cNvSpPr>
          <p:nvPr>
            <p:ph type="sldNum" sz="quarter" idx="12"/>
          </p:nvPr>
        </p:nvSpPr>
        <p:spPr/>
        <p:txBody>
          <a:bodyPr/>
          <a:lstStyle/>
          <a:p>
            <a:fld id="{7AA8FBC1-3CB1-194E-88A1-098EAB36CC08}" type="slidenum">
              <a:rPr lang="en-US" smtClean="0"/>
              <a:t>3</a:t>
            </a:fld>
            <a:endParaRPr lang="en-US" dirty="0"/>
          </a:p>
        </p:txBody>
      </p:sp>
    </p:spTree>
    <p:extLst>
      <p:ext uri="{BB962C8B-B14F-4D97-AF65-F5344CB8AC3E}">
        <p14:creationId xmlns:p14="http://schemas.microsoft.com/office/powerpoint/2010/main" val="3085593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E177E-8F90-0545-B897-45A4B2C1C7D8}"/>
              </a:ext>
            </a:extLst>
          </p:cNvPr>
          <p:cNvSpPr>
            <a:spLocks noGrp="1"/>
          </p:cNvSpPr>
          <p:nvPr>
            <p:ph type="title"/>
          </p:nvPr>
        </p:nvSpPr>
        <p:spPr>
          <a:xfrm>
            <a:off x="1748118" y="681038"/>
            <a:ext cx="9605682" cy="709053"/>
          </a:xfrm>
        </p:spPr>
        <p:txBody>
          <a:bodyPr/>
          <a:lstStyle/>
          <a:p>
            <a:r>
              <a:rPr lang="en-US" b="1" dirty="0">
                <a:solidFill>
                  <a:srgbClr val="2459A9"/>
                </a:solidFill>
                <a:latin typeface="Arial" panose="020B0604020202020204" pitchFamily="34" charset="0"/>
                <a:cs typeface="Arial" panose="020B0604020202020204" pitchFamily="34" charset="0"/>
              </a:rPr>
              <a:t>Goals for today! (1 of 2)</a:t>
            </a:r>
          </a:p>
        </p:txBody>
      </p:sp>
      <p:sp>
        <p:nvSpPr>
          <p:cNvPr id="3" name="Content Placeholder 2">
            <a:extLst>
              <a:ext uri="{FF2B5EF4-FFF2-40B4-BE49-F238E27FC236}">
                <a16:creationId xmlns:a16="http://schemas.microsoft.com/office/drawing/2014/main" id="{81A829CB-692B-F348-BAE2-77E0B2B358B6}"/>
              </a:ext>
            </a:extLst>
          </p:cNvPr>
          <p:cNvSpPr>
            <a:spLocks noGrp="1"/>
          </p:cNvSpPr>
          <p:nvPr>
            <p:ph idx="1"/>
          </p:nvPr>
        </p:nvSpPr>
        <p:spPr>
          <a:xfrm>
            <a:off x="660400" y="1765301"/>
            <a:ext cx="10693400" cy="4851400"/>
          </a:xfrm>
        </p:spPr>
        <p:txBody>
          <a:bodyPr>
            <a:normAutofit/>
          </a:bodyPr>
          <a:lstStyle/>
          <a:p>
            <a:pPr marL="457200" lvl="1" indent="0">
              <a:buNone/>
            </a:pPr>
            <a:r>
              <a:rPr lang="en-US" sz="3200" dirty="0">
                <a:solidFill>
                  <a:srgbClr val="154A77"/>
                </a:solidFill>
                <a:latin typeface="Arial" panose="020B0604020202020204" pitchFamily="34" charset="0"/>
                <a:cs typeface="Arial" panose="020B0604020202020204" pitchFamily="34" charset="0"/>
              </a:rPr>
              <a:t>Today’s discussion is intended to identify strategies and approaches that can improve access to career pathways and encourage professional development for youth and young adults with disabilities.</a:t>
            </a:r>
          </a:p>
          <a:p>
            <a:pPr marL="457200" lvl="1" indent="0">
              <a:buNone/>
            </a:pPr>
            <a:endParaRPr lang="en-US" sz="2800" dirty="0">
              <a:solidFill>
                <a:srgbClr val="154A77"/>
              </a:solidFill>
              <a:latin typeface="Arial" panose="020B0604020202020204" pitchFamily="34" charset="0"/>
              <a:cs typeface="Arial" panose="020B0604020202020204" pitchFamily="34" charset="0"/>
            </a:endParaRPr>
          </a:p>
          <a:p>
            <a:pPr marL="0" indent="0" algn="ctr">
              <a:buNone/>
            </a:pPr>
            <a:r>
              <a:rPr lang="en-US" sz="4000" b="1" dirty="0">
                <a:solidFill>
                  <a:srgbClr val="154A77"/>
                </a:solidFill>
                <a:latin typeface="Arial" panose="020B0604020202020204" pitchFamily="34" charset="0"/>
                <a:cs typeface="Arial" panose="020B0604020202020204" pitchFamily="34" charset="0"/>
              </a:rPr>
              <a:t>	Our goal is to learn from you and your peers! </a:t>
            </a:r>
          </a:p>
          <a:p>
            <a:pPr marL="0" indent="0">
              <a:buNone/>
            </a:pPr>
            <a:endParaRPr lang="en-US" sz="2600" dirty="0">
              <a:solidFill>
                <a:srgbClr val="154A77"/>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0165C66-F89B-4C5A-8AD3-06D9B2396E8C}"/>
              </a:ext>
            </a:extLst>
          </p:cNvPr>
          <p:cNvSpPr>
            <a:spLocks noGrp="1"/>
          </p:cNvSpPr>
          <p:nvPr>
            <p:ph type="sldNum" sz="quarter" idx="12"/>
          </p:nvPr>
        </p:nvSpPr>
        <p:spPr/>
        <p:txBody>
          <a:bodyPr/>
          <a:lstStyle/>
          <a:p>
            <a:fld id="{7AA8FBC1-3CB1-194E-88A1-098EAB36CC08}" type="slidenum">
              <a:rPr lang="en-US" smtClean="0"/>
              <a:t>4</a:t>
            </a:fld>
            <a:endParaRPr lang="en-US" dirty="0"/>
          </a:p>
        </p:txBody>
      </p:sp>
    </p:spTree>
    <p:extLst>
      <p:ext uri="{BB962C8B-B14F-4D97-AF65-F5344CB8AC3E}">
        <p14:creationId xmlns:p14="http://schemas.microsoft.com/office/powerpoint/2010/main" val="348848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E177E-8F90-0545-B897-45A4B2C1C7D8}"/>
              </a:ext>
            </a:extLst>
          </p:cNvPr>
          <p:cNvSpPr>
            <a:spLocks noGrp="1"/>
          </p:cNvSpPr>
          <p:nvPr>
            <p:ph type="title"/>
          </p:nvPr>
        </p:nvSpPr>
        <p:spPr>
          <a:xfrm>
            <a:off x="1748118" y="681038"/>
            <a:ext cx="9605682" cy="709053"/>
          </a:xfrm>
        </p:spPr>
        <p:txBody>
          <a:bodyPr/>
          <a:lstStyle/>
          <a:p>
            <a:r>
              <a:rPr lang="en-US" b="1" dirty="0">
                <a:solidFill>
                  <a:srgbClr val="2459A9"/>
                </a:solidFill>
                <a:latin typeface="Arial" panose="020B0604020202020204" pitchFamily="34" charset="0"/>
                <a:cs typeface="Arial" panose="020B0604020202020204" pitchFamily="34" charset="0"/>
              </a:rPr>
              <a:t>Goals for today! (2 of 2)</a:t>
            </a:r>
          </a:p>
        </p:txBody>
      </p:sp>
      <p:sp>
        <p:nvSpPr>
          <p:cNvPr id="3" name="Content Placeholder 2">
            <a:extLst>
              <a:ext uri="{FF2B5EF4-FFF2-40B4-BE49-F238E27FC236}">
                <a16:creationId xmlns:a16="http://schemas.microsoft.com/office/drawing/2014/main" id="{81A829CB-692B-F348-BAE2-77E0B2B358B6}"/>
              </a:ext>
            </a:extLst>
          </p:cNvPr>
          <p:cNvSpPr>
            <a:spLocks noGrp="1"/>
          </p:cNvSpPr>
          <p:nvPr>
            <p:ph idx="1"/>
          </p:nvPr>
        </p:nvSpPr>
        <p:spPr>
          <a:xfrm>
            <a:off x="660400" y="2019301"/>
            <a:ext cx="10693400" cy="4851400"/>
          </a:xfrm>
        </p:spPr>
        <p:txBody>
          <a:bodyPr>
            <a:normAutofit/>
          </a:bodyPr>
          <a:lstStyle/>
          <a:p>
            <a:pPr marL="457200" lvl="1" indent="0">
              <a:buNone/>
            </a:pPr>
            <a:r>
              <a:rPr lang="en-US" sz="2800" dirty="0">
                <a:solidFill>
                  <a:srgbClr val="154A77"/>
                </a:solidFill>
                <a:latin typeface="Arial" panose="020B0604020202020204" pitchFamily="34" charset="0"/>
                <a:cs typeface="Arial" panose="020B0604020202020204" pitchFamily="34" charset="0"/>
              </a:rPr>
              <a:t>These training opportunities can include:</a:t>
            </a:r>
          </a:p>
          <a:p>
            <a:pPr lvl="2"/>
            <a:r>
              <a:rPr lang="en-US" sz="2800" dirty="0">
                <a:solidFill>
                  <a:srgbClr val="154A77"/>
                </a:solidFill>
                <a:latin typeface="Arial" panose="020B0604020202020204" pitchFamily="34" charset="0"/>
                <a:cs typeface="Arial" panose="020B0604020202020204" pitchFamily="34" charset="0"/>
              </a:rPr>
              <a:t>Apprenticeships</a:t>
            </a:r>
          </a:p>
          <a:p>
            <a:pPr lvl="2"/>
            <a:r>
              <a:rPr lang="en-US" sz="2800" dirty="0">
                <a:solidFill>
                  <a:srgbClr val="154A77"/>
                </a:solidFill>
                <a:latin typeface="Arial" panose="020B0604020202020204" pitchFamily="34" charset="0"/>
                <a:cs typeface="Arial" panose="020B0604020202020204" pitchFamily="34" charset="0"/>
              </a:rPr>
              <a:t>Pre-apprenticeships</a:t>
            </a:r>
          </a:p>
          <a:p>
            <a:pPr lvl="2"/>
            <a:r>
              <a:rPr lang="en-US" sz="2800" dirty="0">
                <a:solidFill>
                  <a:srgbClr val="154A77"/>
                </a:solidFill>
                <a:latin typeface="Arial" panose="020B0604020202020204" pitchFamily="34" charset="0"/>
                <a:cs typeface="Arial" panose="020B0604020202020204" pitchFamily="34" charset="0"/>
              </a:rPr>
              <a:t>Trainings</a:t>
            </a:r>
          </a:p>
          <a:p>
            <a:pPr lvl="2"/>
            <a:r>
              <a:rPr lang="en-US" sz="2800" dirty="0">
                <a:solidFill>
                  <a:srgbClr val="154A77"/>
                </a:solidFill>
                <a:latin typeface="Arial" panose="020B0604020202020204" pitchFamily="34" charset="0"/>
                <a:cs typeface="Arial" panose="020B0604020202020204" pitchFamily="34" charset="0"/>
              </a:rPr>
              <a:t>Individualized plans for employment (IPE)  </a:t>
            </a:r>
          </a:p>
          <a:p>
            <a:pPr lvl="2"/>
            <a:r>
              <a:rPr lang="en-US" sz="2800" dirty="0">
                <a:solidFill>
                  <a:srgbClr val="154A77"/>
                </a:solidFill>
                <a:latin typeface="Arial" panose="020B0604020202020204" pitchFamily="34" charset="0"/>
                <a:cs typeface="Arial" panose="020B0604020202020204" pitchFamily="34" charset="0"/>
              </a:rPr>
              <a:t>Internships and work-based learning</a:t>
            </a:r>
          </a:p>
          <a:p>
            <a:pPr marL="0" indent="0">
              <a:buNone/>
            </a:pPr>
            <a:endParaRPr lang="en-US" sz="2600" dirty="0">
              <a:solidFill>
                <a:srgbClr val="154A77"/>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0165C66-F89B-4C5A-8AD3-06D9B2396E8C}"/>
              </a:ext>
            </a:extLst>
          </p:cNvPr>
          <p:cNvSpPr>
            <a:spLocks noGrp="1"/>
          </p:cNvSpPr>
          <p:nvPr>
            <p:ph type="sldNum" sz="quarter" idx="12"/>
          </p:nvPr>
        </p:nvSpPr>
        <p:spPr/>
        <p:txBody>
          <a:bodyPr/>
          <a:lstStyle/>
          <a:p>
            <a:fld id="{7AA8FBC1-3CB1-194E-88A1-098EAB36CC08}" type="slidenum">
              <a:rPr lang="en-US" smtClean="0"/>
              <a:t>5</a:t>
            </a:fld>
            <a:endParaRPr lang="en-US" dirty="0"/>
          </a:p>
        </p:txBody>
      </p:sp>
    </p:spTree>
    <p:extLst>
      <p:ext uri="{BB962C8B-B14F-4D97-AF65-F5344CB8AC3E}">
        <p14:creationId xmlns:p14="http://schemas.microsoft.com/office/powerpoint/2010/main" val="1872160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E177E-8F90-0545-B897-45A4B2C1C7D8}"/>
              </a:ext>
            </a:extLst>
          </p:cNvPr>
          <p:cNvSpPr>
            <a:spLocks noGrp="1"/>
          </p:cNvSpPr>
          <p:nvPr>
            <p:ph type="title"/>
          </p:nvPr>
        </p:nvSpPr>
        <p:spPr>
          <a:xfrm>
            <a:off x="1748118" y="681038"/>
            <a:ext cx="9605682" cy="709053"/>
          </a:xfrm>
        </p:spPr>
        <p:txBody>
          <a:bodyPr>
            <a:normAutofit/>
          </a:bodyPr>
          <a:lstStyle/>
          <a:p>
            <a:r>
              <a:rPr lang="en-US" b="1" dirty="0">
                <a:solidFill>
                  <a:srgbClr val="2459A9"/>
                </a:solidFill>
                <a:latin typeface="Arial" panose="020B0604020202020204" pitchFamily="34" charset="0"/>
                <a:cs typeface="Arial" panose="020B0604020202020204" pitchFamily="34" charset="0"/>
              </a:rPr>
              <a:t>We want to hear from you!</a:t>
            </a:r>
          </a:p>
        </p:txBody>
      </p:sp>
      <p:sp>
        <p:nvSpPr>
          <p:cNvPr id="3" name="Content Placeholder 2">
            <a:extLst>
              <a:ext uri="{FF2B5EF4-FFF2-40B4-BE49-F238E27FC236}">
                <a16:creationId xmlns:a16="http://schemas.microsoft.com/office/drawing/2014/main" id="{81A829CB-692B-F348-BAE2-77E0B2B358B6}"/>
              </a:ext>
            </a:extLst>
          </p:cNvPr>
          <p:cNvSpPr>
            <a:spLocks noGrp="1"/>
          </p:cNvSpPr>
          <p:nvPr>
            <p:ph idx="1"/>
          </p:nvPr>
        </p:nvSpPr>
        <p:spPr>
          <a:xfrm>
            <a:off x="660400" y="1765301"/>
            <a:ext cx="10693400" cy="4851400"/>
          </a:xfrm>
        </p:spPr>
        <p:txBody>
          <a:bodyPr>
            <a:normAutofit/>
          </a:bodyPr>
          <a:lstStyle/>
          <a:p>
            <a:pPr marL="914400" lvl="2" indent="0">
              <a:buNone/>
            </a:pPr>
            <a:r>
              <a:rPr lang="en-US" sz="3600" dirty="0">
                <a:solidFill>
                  <a:srgbClr val="154A77"/>
                </a:solidFill>
                <a:latin typeface="Arial" panose="020B0604020202020204" pitchFamily="34" charset="0"/>
                <a:cs typeface="Arial" panose="020B0604020202020204" pitchFamily="34" charset="0"/>
              </a:rPr>
              <a:t>Please feel free to join the conversation! </a:t>
            </a:r>
          </a:p>
          <a:p>
            <a:pPr lvl="2"/>
            <a:r>
              <a:rPr lang="en-US" sz="3600" dirty="0">
                <a:solidFill>
                  <a:srgbClr val="154A77"/>
                </a:solidFill>
                <a:latin typeface="Arial" panose="020B0604020202020204" pitchFamily="34" charset="0"/>
                <a:cs typeface="Arial" panose="020B0604020202020204" pitchFamily="34" charset="0"/>
              </a:rPr>
              <a:t>Chat feature</a:t>
            </a:r>
          </a:p>
          <a:p>
            <a:pPr lvl="2"/>
            <a:r>
              <a:rPr lang="en-US" sz="3600" dirty="0">
                <a:solidFill>
                  <a:srgbClr val="154A77"/>
                </a:solidFill>
                <a:latin typeface="Arial" panose="020B0604020202020204" pitchFamily="34" charset="0"/>
                <a:cs typeface="Arial" panose="020B0604020202020204" pitchFamily="34" charset="0"/>
              </a:rPr>
              <a:t>Polls</a:t>
            </a:r>
          </a:p>
          <a:p>
            <a:pPr lvl="2"/>
            <a:r>
              <a:rPr lang="en-US" sz="3600" dirty="0">
                <a:solidFill>
                  <a:srgbClr val="154A77"/>
                </a:solidFill>
                <a:latin typeface="Arial" panose="020B0604020202020204" pitchFamily="34" charset="0"/>
                <a:cs typeface="Arial" panose="020B0604020202020204" pitchFamily="34" charset="0"/>
              </a:rPr>
              <a:t>Direct message</a:t>
            </a:r>
          </a:p>
          <a:p>
            <a:pPr lvl="2"/>
            <a:r>
              <a:rPr lang="en-US" sz="3600" dirty="0">
                <a:solidFill>
                  <a:srgbClr val="154A77"/>
                </a:solidFill>
                <a:latin typeface="Arial" panose="020B0604020202020204" pitchFamily="34" charset="0"/>
                <a:cs typeface="Arial" panose="020B0604020202020204" pitchFamily="34" charset="0"/>
              </a:rPr>
              <a:t>Email youthimpact@csg.org</a:t>
            </a:r>
            <a:endParaRPr lang="en-US" sz="4000" dirty="0">
              <a:solidFill>
                <a:srgbClr val="154A77"/>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0165C66-F89B-4C5A-8AD3-06D9B2396E8C}"/>
              </a:ext>
            </a:extLst>
          </p:cNvPr>
          <p:cNvSpPr>
            <a:spLocks noGrp="1"/>
          </p:cNvSpPr>
          <p:nvPr>
            <p:ph type="sldNum" sz="quarter" idx="12"/>
          </p:nvPr>
        </p:nvSpPr>
        <p:spPr/>
        <p:txBody>
          <a:bodyPr/>
          <a:lstStyle/>
          <a:p>
            <a:fld id="{7AA8FBC1-3CB1-194E-88A1-098EAB36CC08}" type="slidenum">
              <a:rPr lang="en-US" smtClean="0"/>
              <a:t>6</a:t>
            </a:fld>
            <a:endParaRPr lang="en-US" dirty="0"/>
          </a:p>
        </p:txBody>
      </p:sp>
    </p:spTree>
    <p:extLst>
      <p:ext uri="{BB962C8B-B14F-4D97-AF65-F5344CB8AC3E}">
        <p14:creationId xmlns:p14="http://schemas.microsoft.com/office/powerpoint/2010/main" val="835632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C966D-1B75-4D91-885A-E8F280271F9F}"/>
              </a:ext>
            </a:extLst>
          </p:cNvPr>
          <p:cNvSpPr>
            <a:spLocks noGrp="1"/>
          </p:cNvSpPr>
          <p:nvPr>
            <p:ph type="title"/>
          </p:nvPr>
        </p:nvSpPr>
        <p:spPr>
          <a:xfrm>
            <a:off x="1425054" y="500062"/>
            <a:ext cx="10515600" cy="1325563"/>
          </a:xfrm>
        </p:spPr>
        <p:txBody>
          <a:bodyPr/>
          <a:lstStyle/>
          <a:p>
            <a:r>
              <a:rPr lang="en-US" dirty="0">
                <a:solidFill>
                  <a:srgbClr val="154A77"/>
                </a:solidFill>
                <a:latin typeface="Arial" panose="020B0604020202020204" pitchFamily="34" charset="0"/>
                <a:cs typeface="Arial" panose="020B0604020202020204" pitchFamily="34" charset="0"/>
              </a:rPr>
              <a:t>Clayton Carroll</a:t>
            </a:r>
          </a:p>
        </p:txBody>
      </p:sp>
      <p:pic>
        <p:nvPicPr>
          <p:cNvPr id="6" name="Content Placeholder 5" descr="Clayton smiling for the camera standing in front of a river">
            <a:extLst>
              <a:ext uri="{FF2B5EF4-FFF2-40B4-BE49-F238E27FC236}">
                <a16:creationId xmlns:a16="http://schemas.microsoft.com/office/drawing/2014/main" id="{255DCA48-8F17-404D-B30D-AD39F203DF4B}"/>
              </a:ext>
            </a:extLst>
          </p:cNvPr>
          <p:cNvPicPr>
            <a:picLocks noGrp="1" noChangeAspect="1"/>
          </p:cNvPicPr>
          <p:nvPr>
            <p:ph idx="1"/>
          </p:nvPr>
        </p:nvPicPr>
        <p:blipFill>
          <a:blip r:embed="rId3"/>
          <a:stretch>
            <a:fillRect/>
          </a:stretch>
        </p:blipFill>
        <p:spPr>
          <a:xfrm>
            <a:off x="2832496" y="1825625"/>
            <a:ext cx="6527007" cy="4351338"/>
          </a:xfrm>
        </p:spPr>
      </p:pic>
      <p:sp>
        <p:nvSpPr>
          <p:cNvPr id="4" name="Slide Number Placeholder 3">
            <a:extLst>
              <a:ext uri="{FF2B5EF4-FFF2-40B4-BE49-F238E27FC236}">
                <a16:creationId xmlns:a16="http://schemas.microsoft.com/office/drawing/2014/main" id="{DEBD3625-A29D-45F0-97D9-EC8A18E753D2}"/>
              </a:ext>
            </a:extLst>
          </p:cNvPr>
          <p:cNvSpPr>
            <a:spLocks noGrp="1"/>
          </p:cNvSpPr>
          <p:nvPr>
            <p:ph type="sldNum" sz="quarter" idx="12"/>
          </p:nvPr>
        </p:nvSpPr>
        <p:spPr/>
        <p:txBody>
          <a:bodyPr/>
          <a:lstStyle/>
          <a:p>
            <a:fld id="{7AA8FBC1-3CB1-194E-88A1-098EAB36CC08}" type="slidenum">
              <a:rPr lang="en-US" smtClean="0"/>
              <a:t>7</a:t>
            </a:fld>
            <a:endParaRPr lang="en-US" dirty="0"/>
          </a:p>
        </p:txBody>
      </p:sp>
    </p:spTree>
    <p:extLst>
      <p:ext uri="{BB962C8B-B14F-4D97-AF65-F5344CB8AC3E}">
        <p14:creationId xmlns:p14="http://schemas.microsoft.com/office/powerpoint/2010/main" val="3256867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84D9-9BFE-4D3E-972F-DA43F3D4A188}"/>
              </a:ext>
            </a:extLst>
          </p:cNvPr>
          <p:cNvSpPr>
            <a:spLocks noGrp="1"/>
          </p:cNvSpPr>
          <p:nvPr>
            <p:ph type="title"/>
          </p:nvPr>
        </p:nvSpPr>
        <p:spPr>
          <a:xfrm>
            <a:off x="1152099" y="365125"/>
            <a:ext cx="10515600" cy="1325563"/>
          </a:xfrm>
        </p:spPr>
        <p:txBody>
          <a:bodyPr/>
          <a:lstStyle/>
          <a:p>
            <a:r>
              <a:rPr lang="en-US" dirty="0">
                <a:solidFill>
                  <a:srgbClr val="154A77"/>
                </a:solidFill>
                <a:latin typeface="Arial" panose="020B0604020202020204" pitchFamily="34" charset="0"/>
                <a:cs typeface="Arial" panose="020B0604020202020204" pitchFamily="34" charset="0"/>
              </a:rPr>
              <a:t>Joseph Barry</a:t>
            </a:r>
          </a:p>
        </p:txBody>
      </p:sp>
      <p:pic>
        <p:nvPicPr>
          <p:cNvPr id="6" name="Picture 5" descr="Joseph smiling in a nice shirt and tie">
            <a:extLst>
              <a:ext uri="{FF2B5EF4-FFF2-40B4-BE49-F238E27FC236}">
                <a16:creationId xmlns:a16="http://schemas.microsoft.com/office/drawing/2014/main" id="{AF5284A4-F1E0-4120-A922-598232EE7CB8}"/>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3801799" y="1646238"/>
            <a:ext cx="4436001" cy="4210192"/>
          </a:xfrm>
          <a:prstGeom prst="rect">
            <a:avLst/>
          </a:prstGeom>
          <a:noFill/>
          <a:ln w="57150">
            <a:solidFill>
              <a:schemeClr val="bg1"/>
            </a:solidFill>
            <a:miter lim="800000"/>
            <a:headEnd/>
            <a:tailEnd/>
          </a:ln>
        </p:spPr>
      </p:pic>
      <p:sp>
        <p:nvSpPr>
          <p:cNvPr id="5" name="Slide Number Placeholder 4">
            <a:extLst>
              <a:ext uri="{FF2B5EF4-FFF2-40B4-BE49-F238E27FC236}">
                <a16:creationId xmlns:a16="http://schemas.microsoft.com/office/drawing/2014/main" id="{67EDED92-D9FC-4A7D-A34E-886B32A6473C}"/>
              </a:ext>
            </a:extLst>
          </p:cNvPr>
          <p:cNvSpPr>
            <a:spLocks noGrp="1"/>
          </p:cNvSpPr>
          <p:nvPr>
            <p:ph type="sldNum" sz="quarter" idx="12"/>
          </p:nvPr>
        </p:nvSpPr>
        <p:spPr/>
        <p:txBody>
          <a:bodyPr/>
          <a:lstStyle/>
          <a:p>
            <a:fld id="{7AA8FBC1-3CB1-194E-88A1-098EAB36CC08}" type="slidenum">
              <a:rPr lang="en-US" smtClean="0"/>
              <a:t>8</a:t>
            </a:fld>
            <a:endParaRPr lang="en-US" dirty="0"/>
          </a:p>
        </p:txBody>
      </p:sp>
    </p:spTree>
    <p:extLst>
      <p:ext uri="{BB962C8B-B14F-4D97-AF65-F5344CB8AC3E}">
        <p14:creationId xmlns:p14="http://schemas.microsoft.com/office/powerpoint/2010/main" val="2648723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50847-930C-4B5D-94D3-ED52F459E7B2}"/>
              </a:ext>
            </a:extLst>
          </p:cNvPr>
          <p:cNvSpPr>
            <a:spLocks noGrp="1"/>
          </p:cNvSpPr>
          <p:nvPr>
            <p:ph type="title"/>
          </p:nvPr>
        </p:nvSpPr>
        <p:spPr>
          <a:xfrm>
            <a:off x="838199" y="365125"/>
            <a:ext cx="10871579" cy="5203162"/>
          </a:xfrm>
        </p:spPr>
        <p:txBody>
          <a:bodyPr>
            <a:normAutofit/>
          </a:bodyPr>
          <a:lstStyle/>
          <a:p>
            <a:r>
              <a:rPr lang="en-US" sz="7200" dirty="0">
                <a:solidFill>
                  <a:srgbClr val="154A77"/>
                </a:solidFill>
                <a:latin typeface="Arial" panose="020B0604020202020204" pitchFamily="34" charset="0"/>
                <a:cs typeface="Arial" panose="020B0604020202020204" pitchFamily="34" charset="0"/>
              </a:rPr>
              <a:t>Let’s talk! </a:t>
            </a:r>
          </a:p>
        </p:txBody>
      </p:sp>
      <p:sp>
        <p:nvSpPr>
          <p:cNvPr id="5" name="Slide Number Placeholder 4">
            <a:extLst>
              <a:ext uri="{FF2B5EF4-FFF2-40B4-BE49-F238E27FC236}">
                <a16:creationId xmlns:a16="http://schemas.microsoft.com/office/drawing/2014/main" id="{55FB5F3B-2F1E-495E-815C-227DE5C2217A}"/>
              </a:ext>
            </a:extLst>
          </p:cNvPr>
          <p:cNvSpPr>
            <a:spLocks noGrp="1"/>
          </p:cNvSpPr>
          <p:nvPr>
            <p:ph type="sldNum" sz="quarter" idx="12"/>
          </p:nvPr>
        </p:nvSpPr>
        <p:spPr/>
        <p:txBody>
          <a:bodyPr/>
          <a:lstStyle/>
          <a:p>
            <a:fld id="{7AA8FBC1-3CB1-194E-88A1-098EAB36CC08}" type="slidenum">
              <a:rPr lang="en-US" smtClean="0"/>
              <a:t>9</a:t>
            </a:fld>
            <a:endParaRPr lang="en-US" dirty="0"/>
          </a:p>
        </p:txBody>
      </p:sp>
    </p:spTree>
    <p:extLst>
      <p:ext uri="{BB962C8B-B14F-4D97-AF65-F5344CB8AC3E}">
        <p14:creationId xmlns:p14="http://schemas.microsoft.com/office/powerpoint/2010/main" val="32722889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5&quot;&gt;&lt;property id=&quot;20148&quot; value=&quot;5&quot;/&gt;&lt;property id=&quot;20300&quot; value=&quot;Slide 4 - &amp;quot;Webinar Objectives&amp;quot;&quot;/&gt;&lt;property id=&quot;20307&quot; value=&quot;289&quot;/&gt;&lt;/object&gt;&lt;object type=&quot;3&quot; unique_id=&quot;10008&quot;&gt;&lt;property id=&quot;20148&quot; value=&quot;5&quot;/&gt;&lt;property id=&quot;20300&quot; value=&quot;Slide 5 - &amp;quot;The LEAD Center&amp;quot;&quot;/&gt;&lt;property id=&quot;20307&quot; value=&quot;291&quot;/&gt;&lt;/object&gt;&lt;object type=&quot;3&quot; unique_id=&quot;10009&quot;&gt;&lt;property id=&quot;20148&quot; value=&quot;5&quot;/&gt;&lt;property id=&quot;20300&quot; value=&quot;Slide 7 - &amp;quot;Youth Policy Development Center&amp;quot;&quot;/&gt;&lt;property id=&quot;20307&quot; value=&quot;293&quot;/&gt;&lt;/object&gt;&lt;object type=&quot;3&quot; unique_id=&quot;10012&quot;&gt;&lt;property id=&quot;20148&quot; value=&quot;5&quot;/&gt;&lt;property id=&quot;20300&quot; value=&quot;Slide 8 - &amp;quot;What is Career Pathways?&amp;quot;&quot;/&gt;&lt;property id=&quot;20307&quot; value=&quot;295&quot;/&gt;&lt;/object&gt;&lt;object type=&quot;3&quot; unique_id=&quot;10015&quot;&gt;&lt;property id=&quot;20148&quot; value=&quot;5&quot;/&gt;&lt;property id=&quot;20300&quot; value=&quot;Slide 13 - &amp;quot;Health Information Technology Pathway&amp;quot;&quot;/&gt;&lt;property id=&quot;20307&quot; value=&quot;301&quot;/&gt;&lt;/object&gt;&lt;object type=&quot;3&quot; unique_id=&quot;10017&quot;&gt;&lt;property id=&quot;20148&quot; value=&quot;5&quot;/&gt;&lt;property id=&quot;20300&quot; value=&quot;Slide 14 - &amp;quot;Six Key Elements of Career Pathways Systems&amp;quot;&quot;/&gt;&lt;property id=&quot;20307&quot; value=&quot;303&quot;/&gt;&lt;/object&gt;&lt;object type=&quot;3&quot; unique_id=&quot;10018&quot;&gt;&lt;property id=&quot;20148&quot; value=&quot;5&quot;/&gt;&lt;property id=&quot;20300&quot; value=&quot;Slide 15 - &amp;quot;Building Strategic Cross-Agency Partnerships&amp;quot;&quot;/&gt;&lt;property id=&quot;20307&quot; value=&quot;304&quot;/&gt;&lt;/object&gt;&lt;object type=&quot;3&quot; unique_id=&quot;10019&quot;&gt;&lt;property id=&quot;20148&quot; value=&quot;5&quot;/&gt;&lt;property id=&quot;20300&quot; value=&quot;Slide 16 - &amp;quot;Building Cross-Agency Partnerships (con’t)&amp;quot;&quot;/&gt;&lt;property id=&quot;20307&quot; value=&quot;307&quot;/&gt;&lt;/object&gt;&lt;object type=&quot;3&quot; unique_id=&quot;10020&quot;&gt;&lt;property id=&quot;20148&quot; value=&quot;5&quot;/&gt;&lt;property id=&quot;20300&quot; value=&quot;Slide 17 - &amp;quot;Policymakers&amp;quot;&quot;/&gt;&lt;property id=&quot;20307&quot; value=&quot;308&quot;/&gt;&lt;/object&gt;&lt;object type=&quot;3&quot; unique_id=&quot;10021&quot;&gt;&lt;property id=&quot;20148&quot; value=&quot;5&quot;/&gt;&lt;property id=&quot;20300&quot; value=&quot;Slide 18 - &amp;quot;Family Engagement&amp;quot;&quot;/&gt;&lt;property id=&quot;20307&quot; value=&quot;309&quot;/&gt;&lt;/object&gt;&lt;object type=&quot;3&quot; unique_id=&quot;10022&quot;&gt;&lt;property id=&quot;20148&quot; value=&quot;5&quot;/&gt;&lt;property id=&quot;20300&quot; value=&quot;Slide 19 - &amp;quot;Road to Inclusive Career Pathways&amp;quot;&quot;/&gt;&lt;property id=&quot;20307&quot; value=&quot;314&quot;/&gt;&lt;/object&gt;&lt;object type=&quot;3&quot; unique_id=&quot;10024&quot;&gt;&lt;property id=&quot;20148&quot; value=&quot;5&quot;/&gt;&lt;property id=&quot;20300&quot; value=&quot;Slide 20 - &amp;quot;Partnerships: Cross-System Activities&amp;quot;&quot;/&gt;&lt;property id=&quot;20307&quot; value=&quot;311&quot;/&gt;&lt;/object&gt;&lt;object type=&quot;3&quot; unique_id=&quot;10025&quot;&gt;&lt;property id=&quot;20148&quot; value=&quot;5&quot;/&gt;&lt;property id=&quot;20300&quot; value=&quot;Slide 21 - &amp;quot;Partnerships: Cross-System Activities (con’t)&amp;quot;&quot;/&gt;&lt;property id=&quot;20307&quot; value=&quot;312&quot;/&gt;&lt;/object&gt;&lt;object type=&quot;3&quot; unique_id=&quot;10026&quot;&gt;&lt;property id=&quot;20148&quot; value=&quot;5&quot;/&gt;&lt;property id=&quot;20300&quot; value=&quot;Slide 22 - &amp;quot;Example in Action: Kentucky Public Sector Apprenticeship&amp;quot;&quot;/&gt;&lt;property id=&quot;20307&quot; value=&quot;282&quot;/&gt;&lt;/object&gt;&lt;object type=&quot;3&quot; unique_id=&quot;10027&quot;&gt;&lt;property id=&quot;20148&quot; value=&quot;5&quot;/&gt;&lt;property id=&quot;20300&quot; value=&quot;Slide 24 - &amp;quot;Career Pathways Resources and Tools&amp;quot;&quot;/&gt;&lt;property id=&quot;20307&quot; value=&quot;283&quot;/&gt;&lt;/object&gt;&lt;object type=&quot;3&quot; unique_id=&quot;10032&quot;&gt;&lt;property id=&quot;20148&quot; value=&quot;5&quot;/&gt;&lt;property id=&quot;20300&quot; value=&quot;Slide 29 - &amp;quot;Connect with Us&amp;quot;&quot;/&gt;&lt;property id=&quot;20307&quot; value=&quot;313&quot;/&gt;&lt;/object&gt;&lt;object type=&quot;3&quot; unique_id=&quot;10168&quot;&gt;&lt;property id=&quot;20148&quot; value=&quot;5&quot;/&gt;&lt;property id=&quot;20300&quot; value=&quot;Slide 9 - &amp;quot;Pathways to Career Readiness and Advancement &amp;quot;&quot;/&gt;&lt;property id=&quot;20307&quot; value=&quot;316&quot;/&gt;&lt;/object&gt;&lt;object type=&quot;3&quot; unique_id=&quot;56846&quot;&gt;&lt;property id=&quot;20148&quot; value=&quot;5&quot;/&gt;&lt;property id=&quot;20300&quot; value=&quot;Slide 10 - &amp;quot;Nursing Pathway&amp;quot;&quot;/&gt;&lt;property id=&quot;20307&quot; value=&quot;317&quot;/&gt;&lt;/object&gt;&lt;object type=&quot;3&quot; unique_id=&quot;56848&quot;&gt;&lt;property id=&quot;20148&quot; value=&quot;5&quot;/&gt;&lt;property id=&quot;20300&quot; value=&quot;Slide 1 - &amp;quot;Strategic Partnerships to Create Inclusive Career Pathways&amp;quot;&quot;/&gt;&lt;property id=&quot;20307&quot; value=&quot;319&quot;/&gt;&lt;/object&gt;&lt;object type=&quot;3&quot; unique_id=&quot;56849&quot;&gt;&lt;property id=&quot;20148&quot; value=&quot;5&quot;/&gt;&lt;property id=&quot;20300&quot; value=&quot;Slide 26 - &amp;quot;Integrated Resource Team Information and Resources&amp;quot;&quot;/&gt;&lt;property id=&quot;20307&quot; value=&quot;318&quot;/&gt;&lt;/object&gt;&lt;object type=&quot;3&quot; unique_id=&quot;89226&quot;&gt;&lt;property id=&quot;20148&quot; value=&quot;5&quot;/&gt;&lt;property id=&quot;20300&quot; value=&quot;Slide 27 - &amp;quot;Guideposts for Success: History&amp;quot;&quot;/&gt;&lt;property id=&quot;20307&quot; value=&quot;321&quot;/&gt;&lt;/object&gt;&lt;object type=&quot;3&quot; unique_id=&quot;89227&quot;&gt;&lt;property id=&quot;20148&quot; value=&quot;5&quot;/&gt;&lt;property id=&quot;20300&quot; value=&quot;Slide 28 - &amp;quot;Guideposts for Success: Framework for the Future&amp;quot;&quot;/&gt;&lt;property id=&quot;20307&quot; value=&quot;322&quot;/&gt;&lt;/object&gt;&lt;object type=&quot;3&quot; unique_id=&quot;89765&quot;&gt;&lt;property id=&quot;20148&quot; value=&quot;5&quot;/&gt;&lt;property id=&quot;20300&quot; value=&quot;Slide 3 - &amp;quot;Welcome!&amp;quot;&quot;/&gt;&lt;property id=&quot;20307&quot; value=&quot;327&quot;/&gt;&lt;/object&gt;&lt;object type=&quot;3&quot; unique_id=&quot;89766&quot;&gt;&lt;property id=&quot;20148&quot; value=&quot;5&quot;/&gt;&lt;property id=&quot;20300&quot; value=&quot;Slide 11 - &amp;quot;Partnerships Example: Integrated Resource Teams&amp;quot;&quot;/&gt;&lt;property id=&quot;20307&quot; value=&quot;310&quot;/&gt;&lt;/object&gt;&lt;object type=&quot;3&quot; unique_id=&quot;89767&quot;&gt;&lt;property id=&quot;20148&quot; value=&quot;5&quot;/&gt;&lt;property id=&quot;20300&quot; value=&quot;Slide 12 - &amp;quot;Integrated Resource Team Promising Practice&amp;quot;&quot;/&gt;&lt;property id=&quot;20307&quot; value=&quot;297&quot;/&gt;&lt;/object&gt;&lt;object type=&quot;3&quot; unique_id=&quot;89768&quot;&gt;&lt;property id=&quot;20148&quot; value=&quot;5&quot;/&gt;&lt;property id=&quot;20300&quot; value=&quot;Slide 23 - &amp;quot;Resources&amp;quot;&quot;/&gt;&lt;property id=&quot;20307&quot; value=&quot;330&quot;/&gt;&lt;/object&gt;&lt;object type=&quot;3&quot; unique_id=&quot;89769&quot;&gt;&lt;property id=&quot;20148&quot; value=&quot;5&quot;/&gt;&lt;property id=&quot;20300&quot; value=&quot;Slide 30 - &amp;quot;Thank you!&amp;quot;&quot;/&gt;&lt;property id=&quot;20307&quot; value=&quot;329&quot;/&gt;&lt;/object&gt;&lt;object type=&quot;3&quot; unique_id=&quot;89916&quot;&gt;&lt;property id=&quot;20148&quot; value=&quot;5&quot;/&gt;&lt;property id=&quot;20300&quot; value=&quot;Slide 6 - &amp;quot;The LEAD Center (con’t)&amp;quot;&quot;/&gt;&lt;property id=&quot;20307&quot; value=&quot;331&quot;/&gt;&lt;/object&gt;&lt;object type=&quot;3&quot; unique_id=&quot;90065&quot;&gt;&lt;property id=&quot;20148&quot; value=&quot;5&quot;/&gt;&lt;property id=&quot;20300&quot; value=&quot;Slide 25 - &amp;quot;Additional Resources and Tools&amp;quot;&quot;/&gt;&lt;property id=&quot;20307&quot; value=&quot;332&quot;/&gt;&lt;/object&gt;&lt;object type=&quot;3&quot; unique_id=&quot;90067&quot;&gt;&lt;property id=&quot;20148&quot; value=&quot;5&quot;/&gt;&lt;property id=&quot;20300&quot; value=&quot;Slide 2 - &amp;quot;Captioning and Housekeeping&amp;quot;&quot;/&gt;&lt;property id=&quot;20307&quot; value=&quot;333&quot;/&gt;&lt;/object&gt;&lt;/object&gt;&lt;object type=&quot;8&quot; unique_id=&quot;10064&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4599BDEE36C8498D236896B05F2851" ma:contentTypeVersion="6" ma:contentTypeDescription="Create a new document." ma:contentTypeScope="" ma:versionID="a66d22307644092f1e927b4f62589e84">
  <xsd:schema xmlns:xsd="http://www.w3.org/2001/XMLSchema" xmlns:xs="http://www.w3.org/2001/XMLSchema" xmlns:p="http://schemas.microsoft.com/office/2006/metadata/properties" xmlns:ns2="bfac3d29-af4d-4f98-a5a2-c814b3113a5e" xmlns:ns3="7ab35814-be28-4684-9bcb-44ac291f99cd" targetNamespace="http://schemas.microsoft.com/office/2006/metadata/properties" ma:root="true" ma:fieldsID="44c4c77c2597dc0f8f607cf55a459b01" ns2:_="" ns3:_="">
    <xsd:import namespace="bfac3d29-af4d-4f98-a5a2-c814b3113a5e"/>
    <xsd:import namespace="7ab35814-be28-4684-9bcb-44ac291f99c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c3d29-af4d-4f98-a5a2-c814b3113a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b35814-be28-4684-9bcb-44ac291f99c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3B66ED5-831E-4917-A30A-7594CFC97D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c3d29-af4d-4f98-a5a2-c814b3113a5e"/>
    <ds:schemaRef ds:uri="7ab35814-be28-4684-9bcb-44ac291f99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266CE7F-2941-48BC-80CC-EDD7257AE232}">
  <ds:schemaRefs>
    <ds:schemaRef ds:uri="http://schemas.microsoft.com/sharepoint/v3/contenttype/forms"/>
  </ds:schemaRefs>
</ds:datastoreItem>
</file>

<file path=customXml/itemProps3.xml><?xml version="1.0" encoding="utf-8"?>
<ds:datastoreItem xmlns:ds="http://schemas.openxmlformats.org/officeDocument/2006/customXml" ds:itemID="{A891A5D4-55CE-46E7-97FE-D1C317D30AD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10440</TotalTime>
  <Words>1784</Words>
  <Application>Microsoft Office PowerPoint</Application>
  <PresentationFormat>Widescreen</PresentationFormat>
  <Paragraphs>138</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Transitioning to Employment:  A Youth Perspective</vt:lpstr>
      <vt:lpstr>Captioning and Housekeeping</vt:lpstr>
      <vt:lpstr>Youth Center</vt:lpstr>
      <vt:lpstr>Goals for today! (1 of 2)</vt:lpstr>
      <vt:lpstr>Goals for today! (2 of 2)</vt:lpstr>
      <vt:lpstr>We want to hear from you!</vt:lpstr>
      <vt:lpstr>Clayton Carroll</vt:lpstr>
      <vt:lpstr>Joseph Barry</vt:lpstr>
      <vt:lpstr>Let’s talk! </vt:lpstr>
      <vt:lpstr>Thank you!</vt:lpstr>
      <vt:lpstr>Connect with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 A Compelling Look at Youth Policy</dc:title>
  <dc:creator>Theresa Carroll</dc:creator>
  <cp:lastModifiedBy>Elise Gurney</cp:lastModifiedBy>
  <cp:revision>191</cp:revision>
  <dcterms:created xsi:type="dcterms:W3CDTF">2020-02-19T15:07:46Z</dcterms:created>
  <dcterms:modified xsi:type="dcterms:W3CDTF">2022-09-21T19:20:48Z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0x0101001C4599BDEE36C8498D236896B05F2851</vt:lpwstr>
  </property>
</Properties>
</file>