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698" r:id="rId6"/>
    <p:sldMasterId id="2147483710" r:id="rId7"/>
    <p:sldMasterId id="2147483724" r:id="rId8"/>
  </p:sldMasterIdLst>
  <p:notesMasterIdLst>
    <p:notesMasterId r:id="rId49"/>
  </p:notesMasterIdLst>
  <p:sldIdLst>
    <p:sldId id="259" r:id="rId9"/>
    <p:sldId id="258" r:id="rId10"/>
    <p:sldId id="265" r:id="rId11"/>
    <p:sldId id="577" r:id="rId12"/>
    <p:sldId id="261" r:id="rId13"/>
    <p:sldId id="276" r:id="rId14"/>
    <p:sldId id="267" r:id="rId15"/>
    <p:sldId id="581" r:id="rId16"/>
    <p:sldId id="262" r:id="rId17"/>
    <p:sldId id="398" r:id="rId18"/>
    <p:sldId id="556" r:id="rId19"/>
    <p:sldId id="489" r:id="rId20"/>
    <p:sldId id="576" r:id="rId21"/>
    <p:sldId id="557" r:id="rId22"/>
    <p:sldId id="547" r:id="rId23"/>
    <p:sldId id="575" r:id="rId24"/>
    <p:sldId id="494" r:id="rId25"/>
    <p:sldId id="495" r:id="rId26"/>
    <p:sldId id="561" r:id="rId27"/>
    <p:sldId id="469" r:id="rId28"/>
    <p:sldId id="266" r:id="rId29"/>
    <p:sldId id="582" r:id="rId30"/>
    <p:sldId id="256" r:id="rId31"/>
    <p:sldId id="269" r:id="rId32"/>
    <p:sldId id="578" r:id="rId33"/>
    <p:sldId id="579" r:id="rId34"/>
    <p:sldId id="580" r:id="rId35"/>
    <p:sldId id="271" r:id="rId36"/>
    <p:sldId id="272" r:id="rId37"/>
    <p:sldId id="273" r:id="rId38"/>
    <p:sldId id="274" r:id="rId39"/>
    <p:sldId id="275" r:id="rId40"/>
    <p:sldId id="264" r:id="rId41"/>
    <p:sldId id="263" r:id="rId42"/>
    <p:sldId id="323" r:id="rId43"/>
    <p:sldId id="306" r:id="rId44"/>
    <p:sldId id="291" r:id="rId45"/>
    <p:sldId id="330" r:id="rId46"/>
    <p:sldId id="268" r:id="rId47"/>
    <p:sldId id="26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25E0E-54EA-9B6B-8504-1B873FCE0833}" v="13" dt="2022-02-03T19:35:38.871"/>
    <p1510:client id="{370F627A-142E-420A-BE34-7661269BEB53}" vWet="4" dt="2022-02-03T19:21:18.857"/>
    <p1510:client id="{AA6FAE16-9FE5-4B3E-B361-EA131261F044}" v="79" dt="2022-02-03T20:38:51.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83C05-8288-472B-886D-CF0BED4F7949}" type="datetimeFigureOut">
              <a:rPr lang="en-US"/>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BFC02-B07A-4A41-83B1-741AB8D83C40}" type="slidenum">
              <a:rPr lang="en-US"/>
              <a:t>‹#›</a:t>
            </a:fld>
            <a:endParaRPr lang="en-US"/>
          </a:p>
        </p:txBody>
      </p:sp>
    </p:spTree>
    <p:extLst>
      <p:ext uri="{BB962C8B-B14F-4D97-AF65-F5344CB8AC3E}">
        <p14:creationId xmlns:p14="http://schemas.microsoft.com/office/powerpoint/2010/main" val="10233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74918B-31F3-4AEF-BC57-100B9944895F}" type="slidenum">
              <a:rPr lang="en-US" smtClean="0"/>
              <a:t>1</a:t>
            </a:fld>
            <a:endParaRPr lang="en-US"/>
          </a:p>
        </p:txBody>
      </p:sp>
    </p:spTree>
    <p:extLst>
      <p:ext uri="{BB962C8B-B14F-4D97-AF65-F5344CB8AC3E}">
        <p14:creationId xmlns:p14="http://schemas.microsoft.com/office/powerpoint/2010/main" val="4196702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2309687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2593992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2054227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3289941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2167964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7585-2107-4471-8A05-D888458DE4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97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anose="020B0604020202020204" pitchFamily="34" charset="0"/>
              <a:buChar char="•"/>
            </a:pPr>
            <a:endParaRPr lang="en-US" sz="1200" kern="1200">
              <a:solidFill>
                <a:schemeClr val="tx1"/>
              </a:solidFill>
              <a:effectLst/>
              <a:latin typeface="+mn-lt"/>
              <a:ea typeface="ＭＳ Ｐゴシック" charset="0"/>
              <a:cs typeface="+mn-cs"/>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186DD6-24E9-4497-94F6-8B12970DF98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mn-cs"/>
            </a:endParaRPr>
          </a:p>
        </p:txBody>
      </p:sp>
    </p:spTree>
    <p:extLst>
      <p:ext uri="{BB962C8B-B14F-4D97-AF65-F5344CB8AC3E}">
        <p14:creationId xmlns:p14="http://schemas.microsoft.com/office/powerpoint/2010/main" val="2169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7585-2107-4471-8A05-D888458DE4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436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7585-2107-4471-8A05-D888458DE4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727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7585-2107-4471-8A05-D888458DE4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82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74918B-31F3-4AEF-BC57-100B9944895F}" type="slidenum">
              <a:rPr lang="en-US" smtClean="0"/>
              <a:t>2</a:t>
            </a:fld>
            <a:endParaRPr lang="en-US"/>
          </a:p>
        </p:txBody>
      </p:sp>
    </p:spTree>
    <p:extLst>
      <p:ext uri="{BB962C8B-B14F-4D97-AF65-F5344CB8AC3E}">
        <p14:creationId xmlns:p14="http://schemas.microsoft.com/office/powerpoint/2010/main" val="1863403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7585-2107-4471-8A05-D888458DE4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575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7585-2107-4471-8A05-D888458DE4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692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7585-2107-4471-8A05-D888458DE4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378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7585-2107-4471-8A05-D888458DE4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789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7585-2107-4471-8A05-D888458DE4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771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1EDC05-F1D5-4450-8442-FB8683060C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029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74918B-31F3-4AEF-BC57-100B9944895F}" type="slidenum">
              <a:rPr lang="en-US" smtClean="0"/>
              <a:t>36</a:t>
            </a:fld>
            <a:endParaRPr lang="en-US"/>
          </a:p>
        </p:txBody>
      </p:sp>
    </p:spTree>
    <p:extLst>
      <p:ext uri="{BB962C8B-B14F-4D97-AF65-F5344CB8AC3E}">
        <p14:creationId xmlns:p14="http://schemas.microsoft.com/office/powerpoint/2010/main" val="2602622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74918B-31F3-4AEF-BC57-100B9944895F}" type="slidenum">
              <a:rPr lang="en-US" smtClean="0"/>
              <a:t>37</a:t>
            </a:fld>
            <a:endParaRPr lang="en-US"/>
          </a:p>
        </p:txBody>
      </p:sp>
    </p:spTree>
    <p:extLst>
      <p:ext uri="{BB962C8B-B14F-4D97-AF65-F5344CB8AC3E}">
        <p14:creationId xmlns:p14="http://schemas.microsoft.com/office/powerpoint/2010/main" val="2098102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74918B-31F3-4AEF-BC57-100B9944895F}" type="slidenum">
              <a:rPr lang="en-US" smtClean="0"/>
              <a:t>38</a:t>
            </a:fld>
            <a:endParaRPr lang="en-US"/>
          </a:p>
        </p:txBody>
      </p:sp>
    </p:spTree>
    <p:extLst>
      <p:ext uri="{BB962C8B-B14F-4D97-AF65-F5344CB8AC3E}">
        <p14:creationId xmlns:p14="http://schemas.microsoft.com/office/powerpoint/2010/main" val="22411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624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147689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297239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260567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22464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31999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15896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8CAB-1345-4487-93F2-A07E996D3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8D8C44-849E-47E6-9AA2-CA1DB7D16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32F4BE-A2EB-4C04-98D4-04811328612E}"/>
              </a:ext>
            </a:extLst>
          </p:cNvPr>
          <p:cNvSpPr>
            <a:spLocks noGrp="1"/>
          </p:cNvSpPr>
          <p:nvPr>
            <p:ph type="dt" sz="half" idx="10"/>
          </p:nvPr>
        </p:nvSpPr>
        <p:spPr/>
        <p:txBody>
          <a:bodyPr/>
          <a:lstStyle/>
          <a:p>
            <a:fld id="{D982A6E4-1B87-4019-9E5D-E23D894E2DE7}" type="datetime1">
              <a:rPr lang="en-US" smtClean="0"/>
              <a:t>9/21/2022</a:t>
            </a:fld>
            <a:endParaRPr lang="en-US"/>
          </a:p>
        </p:txBody>
      </p:sp>
      <p:sp>
        <p:nvSpPr>
          <p:cNvPr id="5" name="Footer Placeholder 4">
            <a:extLst>
              <a:ext uri="{FF2B5EF4-FFF2-40B4-BE49-F238E27FC236}">
                <a16:creationId xmlns:a16="http://schemas.microsoft.com/office/drawing/2014/main" id="{66BD8FBC-127F-429B-8767-4DBA47D4A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5FC76-4C50-4BA8-9568-36791054C0DA}"/>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281952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7A43-D683-4C3C-AB90-9F06832C45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191A10-EFC8-4102-B3AB-EB32759E38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8E6ED-BE66-4603-82CD-3F6E2DBCC835}"/>
              </a:ext>
            </a:extLst>
          </p:cNvPr>
          <p:cNvSpPr>
            <a:spLocks noGrp="1"/>
          </p:cNvSpPr>
          <p:nvPr>
            <p:ph type="dt" sz="half" idx="10"/>
          </p:nvPr>
        </p:nvSpPr>
        <p:spPr/>
        <p:txBody>
          <a:bodyPr/>
          <a:lstStyle/>
          <a:p>
            <a:fld id="{E740900C-AC38-4F85-A6B2-18576E3ADADC}" type="datetime1">
              <a:rPr lang="en-US" smtClean="0"/>
              <a:t>9/21/2022</a:t>
            </a:fld>
            <a:endParaRPr lang="en-US"/>
          </a:p>
        </p:txBody>
      </p:sp>
      <p:sp>
        <p:nvSpPr>
          <p:cNvPr id="5" name="Footer Placeholder 4">
            <a:extLst>
              <a:ext uri="{FF2B5EF4-FFF2-40B4-BE49-F238E27FC236}">
                <a16:creationId xmlns:a16="http://schemas.microsoft.com/office/drawing/2014/main" id="{6451A25B-A871-4415-AB90-522AD0574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5B62C-7D49-4843-BDBA-0A530E7AB7B9}"/>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373845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10A386-6424-4C87-A8B7-069AB343F0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C4CFF3-0F04-46C3-A3F4-28157CBD65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89F6D-9781-4ADC-851E-2EDAC9D7D850}"/>
              </a:ext>
            </a:extLst>
          </p:cNvPr>
          <p:cNvSpPr>
            <a:spLocks noGrp="1"/>
          </p:cNvSpPr>
          <p:nvPr>
            <p:ph type="dt" sz="half" idx="10"/>
          </p:nvPr>
        </p:nvSpPr>
        <p:spPr/>
        <p:txBody>
          <a:bodyPr/>
          <a:lstStyle/>
          <a:p>
            <a:fld id="{26A75A50-4C3D-43C6-AD70-8273C8D62B56}" type="datetime1">
              <a:rPr lang="en-US" smtClean="0"/>
              <a:t>9/21/2022</a:t>
            </a:fld>
            <a:endParaRPr lang="en-US"/>
          </a:p>
        </p:txBody>
      </p:sp>
      <p:sp>
        <p:nvSpPr>
          <p:cNvPr id="5" name="Footer Placeholder 4">
            <a:extLst>
              <a:ext uri="{FF2B5EF4-FFF2-40B4-BE49-F238E27FC236}">
                <a16:creationId xmlns:a16="http://schemas.microsoft.com/office/drawing/2014/main" id="{62EAB66B-7540-4E29-9174-E365F8AE3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EF045-FB3C-4951-8365-125FDC3C29A6}"/>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624176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98F2AA-1FA4-7A40-93E9-56841DB56A6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425966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781718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F2AA-1FA4-7A40-93E9-56841DB56A6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72787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8F2AA-1FA4-7A40-93E9-56841DB56A62}"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21470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8F2AA-1FA4-7A40-93E9-56841DB56A62}"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4188545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hasCustomPrompt="1"/>
          </p:nvPr>
        </p:nvSpPr>
        <p:spPr>
          <a:xfrm>
            <a:off x="609600" y="2"/>
            <a:ext cx="10972800" cy="1371600"/>
          </a:xfrm>
        </p:spPr>
        <p:txBody>
          <a:bodyPr>
            <a:normAutofit/>
          </a:bodyPr>
          <a:lstStyle>
            <a:lvl1pPr algn="l">
              <a:defRPr sz="4400" b="0">
                <a:solidFill>
                  <a:schemeClr val="bg1"/>
                </a:solidFill>
              </a:defRPr>
            </a:lvl1pPr>
          </a:lstStyle>
          <a:p>
            <a:r>
              <a:rPr lang="en-US"/>
              <a:t>CLICK TO EDIT MASTER TITLE STYLE</a:t>
            </a:r>
          </a:p>
        </p:txBody>
      </p:sp>
      <p:pic>
        <p:nvPicPr>
          <p:cNvPr id="7" name="Picture 6"/>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197390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4061032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59909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D121-40C4-4CD0-9323-902D4704E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A3D57-068B-4C4E-A5E1-1B9C2F6D9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DE47E-E028-4897-AEC2-67950479B353}"/>
              </a:ext>
            </a:extLst>
          </p:cNvPr>
          <p:cNvSpPr>
            <a:spLocks noGrp="1"/>
          </p:cNvSpPr>
          <p:nvPr>
            <p:ph type="dt" sz="half" idx="10"/>
          </p:nvPr>
        </p:nvSpPr>
        <p:spPr/>
        <p:txBody>
          <a:bodyPr/>
          <a:lstStyle/>
          <a:p>
            <a:fld id="{94AA5FF4-37AE-4CCF-B8E9-46DD6ED87E5F}" type="datetime1">
              <a:rPr lang="en-US" smtClean="0"/>
              <a:t>9/21/2022</a:t>
            </a:fld>
            <a:endParaRPr lang="en-US"/>
          </a:p>
        </p:txBody>
      </p:sp>
      <p:sp>
        <p:nvSpPr>
          <p:cNvPr id="5" name="Footer Placeholder 4">
            <a:extLst>
              <a:ext uri="{FF2B5EF4-FFF2-40B4-BE49-F238E27FC236}">
                <a16:creationId xmlns:a16="http://schemas.microsoft.com/office/drawing/2014/main" id="{08CC31D9-AA4B-4EC2-B847-10B15482E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61AC5-B0AB-4E12-983B-985888B0ADA0}"/>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1500513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1881633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2872888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2581069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98F2AA-1FA4-7A40-93E9-56841DB56A6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935538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537706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F2AA-1FA4-7A40-93E9-56841DB56A6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785248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8F2AA-1FA4-7A40-93E9-56841DB56A62}"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08325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8F2AA-1FA4-7A40-93E9-56841DB56A62}"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935576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hasCustomPrompt="1"/>
          </p:nvPr>
        </p:nvSpPr>
        <p:spPr>
          <a:xfrm>
            <a:off x="609600" y="2"/>
            <a:ext cx="10972800" cy="1371600"/>
          </a:xfrm>
        </p:spPr>
        <p:txBody>
          <a:bodyPr>
            <a:normAutofit/>
          </a:bodyPr>
          <a:lstStyle>
            <a:lvl1pPr>
              <a:defRPr sz="4000" b="1">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543889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941716" y="5749393"/>
            <a:ext cx="10308568" cy="1037290"/>
          </a:xfrm>
          <a:prstGeom prst="rect">
            <a:avLst/>
          </a:prstGeom>
        </p:spPr>
      </p:pic>
    </p:spTree>
    <p:extLst>
      <p:ext uri="{BB962C8B-B14F-4D97-AF65-F5344CB8AC3E}">
        <p14:creationId xmlns:p14="http://schemas.microsoft.com/office/powerpoint/2010/main" val="31146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CF49-4447-4E92-B59D-FBE5AE4891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3420DA-9F87-4FDF-8308-2F7023801E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328A70-2FEB-4ABB-AAAB-EBCFED7DF3EC}"/>
              </a:ext>
            </a:extLst>
          </p:cNvPr>
          <p:cNvSpPr>
            <a:spLocks noGrp="1"/>
          </p:cNvSpPr>
          <p:nvPr>
            <p:ph type="dt" sz="half" idx="10"/>
          </p:nvPr>
        </p:nvSpPr>
        <p:spPr/>
        <p:txBody>
          <a:bodyPr/>
          <a:lstStyle/>
          <a:p>
            <a:fld id="{AE393849-DD64-4A4F-9391-EC94A40B1033}" type="datetime1">
              <a:rPr lang="en-US" smtClean="0"/>
              <a:t>9/21/2022</a:t>
            </a:fld>
            <a:endParaRPr lang="en-US"/>
          </a:p>
        </p:txBody>
      </p:sp>
      <p:sp>
        <p:nvSpPr>
          <p:cNvPr id="5" name="Footer Placeholder 4">
            <a:extLst>
              <a:ext uri="{FF2B5EF4-FFF2-40B4-BE49-F238E27FC236}">
                <a16:creationId xmlns:a16="http://schemas.microsoft.com/office/drawing/2014/main" id="{0865B32C-7D4F-4CF9-A751-20E37AF97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9E4D4-02E8-428F-8C16-256534ABB339}"/>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1281137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538663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474135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1777557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666935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10363200" cy="1085850"/>
          </a:xfrm>
          <a:prstGeom prst="rect">
            <a:avLst/>
          </a:prstGeom>
        </p:spPr>
        <p:txBody>
          <a:bodyPr anchor="ctr"/>
          <a:lstStyle>
            <a:lvl1pPr>
              <a:defRPr>
                <a:solidFill>
                  <a:srgbClr val="182C83"/>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cxnSp>
        <p:nvCxnSpPr>
          <p:cNvPr id="5" name="Straight Connector 4"/>
          <p:cNvCxnSpPr/>
          <p:nvPr userDrawn="1"/>
        </p:nvCxnSpPr>
        <p:spPr>
          <a:xfrm>
            <a:off x="2032000" y="3733800"/>
            <a:ext cx="8128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009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a:prstGeom prst="rect">
            <a:avLst/>
          </a:prstGeom>
        </p:spPr>
        <p:txBody>
          <a:bodyPr anchor="ctr"/>
          <a:lstStyle>
            <a:lvl1pPr algn="l">
              <a:lnSpc>
                <a:spcPct val="90000"/>
              </a:lnSpc>
              <a:defRPr>
                <a:solidFill>
                  <a:srgbClr val="FFFFFF"/>
                </a:solidFill>
              </a:defRPr>
            </a:lvl1pPr>
          </a:lstStyle>
          <a:p>
            <a:r>
              <a:rPr lang="en-US"/>
              <a:t>Click to edit Master title style</a:t>
            </a:r>
          </a:p>
        </p:txBody>
      </p:sp>
      <p:sp>
        <p:nvSpPr>
          <p:cNvPr id="3" name="Content Placeholder 2"/>
          <p:cNvSpPr>
            <a:spLocks noGrp="1"/>
          </p:cNvSpPr>
          <p:nvPr>
            <p:ph idx="1"/>
          </p:nvPr>
        </p:nvSpPr>
        <p:spPr>
          <a:xfrm>
            <a:off x="609600" y="2362201"/>
            <a:ext cx="10972800" cy="3763963"/>
          </a:xfrm>
          <a:prstGeom prst="rect">
            <a:avLst/>
          </a:prstGeom>
        </p:spPr>
        <p:txBody>
          <a:bodyPr/>
          <a:lstStyle>
            <a:lvl1pPr marL="342900" indent="-342900">
              <a:buClr>
                <a:srgbClr val="0070C0"/>
              </a:buClr>
              <a:buFont typeface="Wingdings" charset="2"/>
              <a:buChar char="§"/>
              <a:defRPr/>
            </a:lvl1pPr>
            <a:lvl3pPr>
              <a:buClr>
                <a:srgbClr val="0070C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2986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solidFill>
                  <a:srgbClr val="182C83"/>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85866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432800" cy="1143000"/>
          </a:xfrm>
          <a:prstGeom prst="rect">
            <a:avLst/>
          </a:prstGeom>
        </p:spPr>
        <p:txBody>
          <a:bodyPr anchor="ctr"/>
          <a:lstStyle>
            <a:lvl1pPr algn="l">
              <a:lnSpc>
                <a:spcPct val="90000"/>
              </a:lnSpc>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09600" y="2362201"/>
            <a:ext cx="53848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362201"/>
            <a:ext cx="53848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292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prstGeom prst="rect">
            <a:avLst/>
          </a:prstGeom>
        </p:spPr>
        <p:txBody>
          <a:bodyPr anchor="ctr"/>
          <a:lstStyle>
            <a:lvl1pPr algn="l">
              <a:lnSpc>
                <a:spcPct val="90000"/>
              </a:lnSpc>
              <a:defRPr>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2419350"/>
            <a:ext cx="5386917"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3059112"/>
            <a:ext cx="5386917"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419350"/>
            <a:ext cx="5389033"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3059112"/>
            <a:ext cx="5389033"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4803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042400" cy="1143000"/>
          </a:xfrm>
          <a:prstGeom prst="rect">
            <a:avLst/>
          </a:prstGeom>
        </p:spPr>
        <p:txBody>
          <a:bodyPr anchor="ctr"/>
          <a:lstStyle>
            <a:lvl1pPr algn="l">
              <a:lnSpc>
                <a:spcPct val="90000"/>
              </a:lnSpc>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59568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44F1-1B2B-4122-ADF6-66F1E637C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C1B338-0B6E-40A5-8F8C-148DD03D2D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6B1FB0-0A40-48C4-9F3B-2A697D73D5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19DA3B-D3C5-4820-9371-D6ECC9FDB7A4}"/>
              </a:ext>
            </a:extLst>
          </p:cNvPr>
          <p:cNvSpPr>
            <a:spLocks noGrp="1"/>
          </p:cNvSpPr>
          <p:nvPr>
            <p:ph type="dt" sz="half" idx="10"/>
          </p:nvPr>
        </p:nvSpPr>
        <p:spPr/>
        <p:txBody>
          <a:bodyPr/>
          <a:lstStyle/>
          <a:p>
            <a:fld id="{3B0DCE76-B4B3-4622-B8F6-1592FE21D340}" type="datetime1">
              <a:rPr lang="en-US" smtClean="0"/>
              <a:t>9/21/2022</a:t>
            </a:fld>
            <a:endParaRPr lang="en-US"/>
          </a:p>
        </p:txBody>
      </p:sp>
      <p:sp>
        <p:nvSpPr>
          <p:cNvPr id="6" name="Footer Placeholder 5">
            <a:extLst>
              <a:ext uri="{FF2B5EF4-FFF2-40B4-BE49-F238E27FC236}">
                <a16:creationId xmlns:a16="http://schemas.microsoft.com/office/drawing/2014/main" id="{1D91BA66-AFD8-434A-A77E-1055C52C5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45317-C89C-4B4B-8143-319F2AA9A7CA}"/>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2088402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744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76400"/>
            <a:ext cx="10972800" cy="1143000"/>
          </a:xfrm>
          <a:prstGeom prst="rect">
            <a:avLst/>
          </a:prstGeom>
        </p:spPr>
        <p:txBody>
          <a:bodyPr/>
          <a:lstStyle>
            <a:lvl1pPr>
              <a:defRPr/>
            </a:lvl1pPr>
          </a:lstStyle>
          <a:p>
            <a:r>
              <a:rPr lang="en-US"/>
              <a:t>OSHA</a:t>
            </a:r>
          </a:p>
        </p:txBody>
      </p:sp>
    </p:spTree>
    <p:extLst>
      <p:ext uri="{BB962C8B-B14F-4D97-AF65-F5344CB8AC3E}">
        <p14:creationId xmlns:p14="http://schemas.microsoft.com/office/powerpoint/2010/main" val="326582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317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5306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9473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2829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68000" cy="609600"/>
          </a:xfrm>
        </p:spPr>
        <p:txBody>
          <a:bodyPr/>
          <a:lstStyle/>
          <a:p>
            <a:r>
              <a:rPr lang="en-US"/>
              <a:t>Click to edit Master title style</a:t>
            </a:r>
          </a:p>
        </p:txBody>
      </p:sp>
      <p:sp>
        <p:nvSpPr>
          <p:cNvPr id="3" name="Text Placeholder 2"/>
          <p:cNvSpPr>
            <a:spLocks noGrp="1"/>
          </p:cNvSpPr>
          <p:nvPr>
            <p:ph type="body" sz="half" idx="1"/>
          </p:nvPr>
        </p:nvSpPr>
        <p:spPr>
          <a:xfrm>
            <a:off x="609600" y="1981203"/>
            <a:ext cx="5384800" cy="41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3"/>
            <a:ext cx="5384800" cy="41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635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8CAB-1345-4487-93F2-A07E996D3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8D8C44-849E-47E6-9AA2-CA1DB7D16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32F4BE-A2EB-4C04-98D4-04811328612E}"/>
              </a:ext>
            </a:extLst>
          </p:cNvPr>
          <p:cNvSpPr>
            <a:spLocks noGrp="1"/>
          </p:cNvSpPr>
          <p:nvPr>
            <p:ph type="dt" sz="half" idx="10"/>
          </p:nvPr>
        </p:nvSpPr>
        <p:spPr/>
        <p:txBody>
          <a:bodyPr/>
          <a:lstStyle/>
          <a:p>
            <a:fld id="{62B62DA2-E4F1-4988-9A6D-3AAA6F414223}" type="datetimeFigureOut">
              <a:rPr lang="en-US" smtClean="0"/>
              <a:t>9/21/2022</a:t>
            </a:fld>
            <a:endParaRPr lang="en-US"/>
          </a:p>
        </p:txBody>
      </p:sp>
      <p:sp>
        <p:nvSpPr>
          <p:cNvPr id="5" name="Footer Placeholder 4">
            <a:extLst>
              <a:ext uri="{FF2B5EF4-FFF2-40B4-BE49-F238E27FC236}">
                <a16:creationId xmlns:a16="http://schemas.microsoft.com/office/drawing/2014/main" id="{66BD8FBC-127F-429B-8767-4DBA47D4A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5FC76-4C50-4BA8-9568-36791054C0DA}"/>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3122371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D121-40C4-4CD0-9323-902D4704E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A3D57-068B-4C4E-A5E1-1B9C2F6D9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DE47E-E028-4897-AEC2-67950479B353}"/>
              </a:ext>
            </a:extLst>
          </p:cNvPr>
          <p:cNvSpPr>
            <a:spLocks noGrp="1"/>
          </p:cNvSpPr>
          <p:nvPr>
            <p:ph type="dt" sz="half" idx="10"/>
          </p:nvPr>
        </p:nvSpPr>
        <p:spPr/>
        <p:txBody>
          <a:bodyPr/>
          <a:lstStyle/>
          <a:p>
            <a:fld id="{62B62DA2-E4F1-4988-9A6D-3AAA6F414223}" type="datetimeFigureOut">
              <a:rPr lang="en-US" smtClean="0"/>
              <a:t>9/21/2022</a:t>
            </a:fld>
            <a:endParaRPr lang="en-US"/>
          </a:p>
        </p:txBody>
      </p:sp>
      <p:sp>
        <p:nvSpPr>
          <p:cNvPr id="5" name="Footer Placeholder 4">
            <a:extLst>
              <a:ext uri="{FF2B5EF4-FFF2-40B4-BE49-F238E27FC236}">
                <a16:creationId xmlns:a16="http://schemas.microsoft.com/office/drawing/2014/main" id="{08CC31D9-AA4B-4EC2-B847-10B15482E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61AC5-B0AB-4E12-983B-985888B0ADA0}"/>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2632421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CF49-4447-4E92-B59D-FBE5AE4891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3420DA-9F87-4FDF-8308-2F7023801E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328A70-2FEB-4ABB-AAAB-EBCFED7DF3EC}"/>
              </a:ext>
            </a:extLst>
          </p:cNvPr>
          <p:cNvSpPr>
            <a:spLocks noGrp="1"/>
          </p:cNvSpPr>
          <p:nvPr>
            <p:ph type="dt" sz="half" idx="10"/>
          </p:nvPr>
        </p:nvSpPr>
        <p:spPr/>
        <p:txBody>
          <a:bodyPr/>
          <a:lstStyle/>
          <a:p>
            <a:fld id="{62B62DA2-E4F1-4988-9A6D-3AAA6F414223}" type="datetimeFigureOut">
              <a:rPr lang="en-US" smtClean="0"/>
              <a:t>9/21/2022</a:t>
            </a:fld>
            <a:endParaRPr lang="en-US"/>
          </a:p>
        </p:txBody>
      </p:sp>
      <p:sp>
        <p:nvSpPr>
          <p:cNvPr id="5" name="Footer Placeholder 4">
            <a:extLst>
              <a:ext uri="{FF2B5EF4-FFF2-40B4-BE49-F238E27FC236}">
                <a16:creationId xmlns:a16="http://schemas.microsoft.com/office/drawing/2014/main" id="{0865B32C-7D4F-4CF9-A751-20E37AF97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9E4D4-02E8-428F-8C16-256534ABB339}"/>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264822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0A420-082F-4AE8-A4C1-3F42595239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A893A3-71E0-4736-90DE-67ECF5654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E9B5CA-23B4-49B2-B486-C5743BFE6C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B78DC8-003C-45FE-B88F-0C4F141C4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03D6DE-6D97-4018-B473-DD580FCC38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F477B5-CC62-4CAD-8D3E-7E56920870CC}"/>
              </a:ext>
            </a:extLst>
          </p:cNvPr>
          <p:cNvSpPr>
            <a:spLocks noGrp="1"/>
          </p:cNvSpPr>
          <p:nvPr>
            <p:ph type="dt" sz="half" idx="10"/>
          </p:nvPr>
        </p:nvSpPr>
        <p:spPr/>
        <p:txBody>
          <a:bodyPr/>
          <a:lstStyle/>
          <a:p>
            <a:fld id="{F65F9C84-1BD8-497B-9A58-A13162B9F9F4}" type="datetime1">
              <a:rPr lang="en-US" smtClean="0"/>
              <a:t>9/21/2022</a:t>
            </a:fld>
            <a:endParaRPr lang="en-US"/>
          </a:p>
        </p:txBody>
      </p:sp>
      <p:sp>
        <p:nvSpPr>
          <p:cNvPr id="8" name="Footer Placeholder 7">
            <a:extLst>
              <a:ext uri="{FF2B5EF4-FFF2-40B4-BE49-F238E27FC236}">
                <a16:creationId xmlns:a16="http://schemas.microsoft.com/office/drawing/2014/main" id="{53C69FEC-1514-4CAC-885F-F2581E8E7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C23FE0-915D-4B00-8311-E07AF101EDB3}"/>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221141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44F1-1B2B-4122-ADF6-66F1E637C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C1B338-0B6E-40A5-8F8C-148DD03D2D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6B1FB0-0A40-48C4-9F3B-2A697D73D5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19DA3B-D3C5-4820-9371-D6ECC9FDB7A4}"/>
              </a:ext>
            </a:extLst>
          </p:cNvPr>
          <p:cNvSpPr>
            <a:spLocks noGrp="1"/>
          </p:cNvSpPr>
          <p:nvPr>
            <p:ph type="dt" sz="half" idx="10"/>
          </p:nvPr>
        </p:nvSpPr>
        <p:spPr/>
        <p:txBody>
          <a:bodyPr/>
          <a:lstStyle/>
          <a:p>
            <a:fld id="{62B62DA2-E4F1-4988-9A6D-3AAA6F414223}" type="datetimeFigureOut">
              <a:rPr lang="en-US" smtClean="0"/>
              <a:t>9/21/2022</a:t>
            </a:fld>
            <a:endParaRPr lang="en-US"/>
          </a:p>
        </p:txBody>
      </p:sp>
      <p:sp>
        <p:nvSpPr>
          <p:cNvPr id="6" name="Footer Placeholder 5">
            <a:extLst>
              <a:ext uri="{FF2B5EF4-FFF2-40B4-BE49-F238E27FC236}">
                <a16:creationId xmlns:a16="http://schemas.microsoft.com/office/drawing/2014/main" id="{1D91BA66-AFD8-434A-A77E-1055C52C5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45317-C89C-4B4B-8143-319F2AA9A7CA}"/>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2673812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0A420-082F-4AE8-A4C1-3F42595239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A893A3-71E0-4736-90DE-67ECF5654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E9B5CA-23B4-49B2-B486-C5743BFE6C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B78DC8-003C-45FE-B88F-0C4F141C4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03D6DE-6D97-4018-B473-DD580FCC38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F477B5-CC62-4CAD-8D3E-7E56920870CC}"/>
              </a:ext>
            </a:extLst>
          </p:cNvPr>
          <p:cNvSpPr>
            <a:spLocks noGrp="1"/>
          </p:cNvSpPr>
          <p:nvPr>
            <p:ph type="dt" sz="half" idx="10"/>
          </p:nvPr>
        </p:nvSpPr>
        <p:spPr/>
        <p:txBody>
          <a:bodyPr/>
          <a:lstStyle/>
          <a:p>
            <a:fld id="{62B62DA2-E4F1-4988-9A6D-3AAA6F414223}" type="datetimeFigureOut">
              <a:rPr lang="en-US" smtClean="0"/>
              <a:t>9/21/2022</a:t>
            </a:fld>
            <a:endParaRPr lang="en-US"/>
          </a:p>
        </p:txBody>
      </p:sp>
      <p:sp>
        <p:nvSpPr>
          <p:cNvPr id="8" name="Footer Placeholder 7">
            <a:extLst>
              <a:ext uri="{FF2B5EF4-FFF2-40B4-BE49-F238E27FC236}">
                <a16:creationId xmlns:a16="http://schemas.microsoft.com/office/drawing/2014/main" id="{53C69FEC-1514-4CAC-885F-F2581E8E7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C23FE0-915D-4B00-8311-E07AF101EDB3}"/>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927305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8C98-E425-4380-B42D-26AA69433B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C1BDCF-3331-475E-B485-3F7D18D1AA4F}"/>
              </a:ext>
            </a:extLst>
          </p:cNvPr>
          <p:cNvSpPr>
            <a:spLocks noGrp="1"/>
          </p:cNvSpPr>
          <p:nvPr>
            <p:ph type="dt" sz="half" idx="10"/>
          </p:nvPr>
        </p:nvSpPr>
        <p:spPr/>
        <p:txBody>
          <a:bodyPr/>
          <a:lstStyle/>
          <a:p>
            <a:fld id="{62B62DA2-E4F1-4988-9A6D-3AAA6F414223}" type="datetimeFigureOut">
              <a:rPr lang="en-US" smtClean="0"/>
              <a:t>9/21/2022</a:t>
            </a:fld>
            <a:endParaRPr lang="en-US"/>
          </a:p>
        </p:txBody>
      </p:sp>
      <p:sp>
        <p:nvSpPr>
          <p:cNvPr id="4" name="Footer Placeholder 3">
            <a:extLst>
              <a:ext uri="{FF2B5EF4-FFF2-40B4-BE49-F238E27FC236}">
                <a16:creationId xmlns:a16="http://schemas.microsoft.com/office/drawing/2014/main" id="{3F4CB28E-9A3E-426E-B129-C24CF6A6B1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9D10EB-22C2-404E-8DEF-3660906524FE}"/>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3464468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FC5BF1-D887-4914-9F7F-B0648C5DCDD1}"/>
              </a:ext>
            </a:extLst>
          </p:cNvPr>
          <p:cNvSpPr>
            <a:spLocks noGrp="1"/>
          </p:cNvSpPr>
          <p:nvPr>
            <p:ph type="dt" sz="half" idx="10"/>
          </p:nvPr>
        </p:nvSpPr>
        <p:spPr/>
        <p:txBody>
          <a:bodyPr/>
          <a:lstStyle/>
          <a:p>
            <a:fld id="{62B62DA2-E4F1-4988-9A6D-3AAA6F414223}" type="datetimeFigureOut">
              <a:rPr lang="en-US" smtClean="0"/>
              <a:t>9/21/2022</a:t>
            </a:fld>
            <a:endParaRPr lang="en-US"/>
          </a:p>
        </p:txBody>
      </p:sp>
      <p:sp>
        <p:nvSpPr>
          <p:cNvPr id="3" name="Footer Placeholder 2">
            <a:extLst>
              <a:ext uri="{FF2B5EF4-FFF2-40B4-BE49-F238E27FC236}">
                <a16:creationId xmlns:a16="http://schemas.microsoft.com/office/drawing/2014/main" id="{FD78AEFA-83A4-4B61-BC99-AF8BEF0EA4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CDCE51-82B3-4C7F-A4E8-6DE37BE03773}"/>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2712082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2DF2-EE2A-4A45-81B8-9DBB7EF7B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B2DF8D-B255-47A1-8E9F-BEB1836E5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84215-5A26-4178-B27C-8E7BD9819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DA77E-FD90-4BEB-8909-908E7A3E43B6}"/>
              </a:ext>
            </a:extLst>
          </p:cNvPr>
          <p:cNvSpPr>
            <a:spLocks noGrp="1"/>
          </p:cNvSpPr>
          <p:nvPr>
            <p:ph type="dt" sz="half" idx="10"/>
          </p:nvPr>
        </p:nvSpPr>
        <p:spPr/>
        <p:txBody>
          <a:bodyPr/>
          <a:lstStyle/>
          <a:p>
            <a:fld id="{62B62DA2-E4F1-4988-9A6D-3AAA6F414223}" type="datetimeFigureOut">
              <a:rPr lang="en-US" smtClean="0"/>
              <a:t>9/21/2022</a:t>
            </a:fld>
            <a:endParaRPr lang="en-US"/>
          </a:p>
        </p:txBody>
      </p:sp>
      <p:sp>
        <p:nvSpPr>
          <p:cNvPr id="6" name="Footer Placeholder 5">
            <a:extLst>
              <a:ext uri="{FF2B5EF4-FFF2-40B4-BE49-F238E27FC236}">
                <a16:creationId xmlns:a16="http://schemas.microsoft.com/office/drawing/2014/main" id="{AD2DCFA8-2C69-483C-A01C-707DD118F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C094A-D713-47C9-AFEB-C1471E55260A}"/>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576299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6EF8-1F0A-4E2D-A7B9-DEE40F150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5CCC82-B36E-457E-9173-8A0BA459BC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B69F05-7320-41B5-AFE8-4D3A9F1CA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292EA-52D2-49D9-99BD-51A0B3C8A3CF}"/>
              </a:ext>
            </a:extLst>
          </p:cNvPr>
          <p:cNvSpPr>
            <a:spLocks noGrp="1"/>
          </p:cNvSpPr>
          <p:nvPr>
            <p:ph type="dt" sz="half" idx="10"/>
          </p:nvPr>
        </p:nvSpPr>
        <p:spPr/>
        <p:txBody>
          <a:bodyPr/>
          <a:lstStyle/>
          <a:p>
            <a:fld id="{62B62DA2-E4F1-4988-9A6D-3AAA6F414223}" type="datetimeFigureOut">
              <a:rPr lang="en-US" smtClean="0"/>
              <a:t>9/21/2022</a:t>
            </a:fld>
            <a:endParaRPr lang="en-US"/>
          </a:p>
        </p:txBody>
      </p:sp>
      <p:sp>
        <p:nvSpPr>
          <p:cNvPr id="6" name="Footer Placeholder 5">
            <a:extLst>
              <a:ext uri="{FF2B5EF4-FFF2-40B4-BE49-F238E27FC236}">
                <a16:creationId xmlns:a16="http://schemas.microsoft.com/office/drawing/2014/main" id="{CCC7340E-3934-4193-8564-62ADA5DA6C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D824A-8BD2-4E99-A052-7FFC8BE331CB}"/>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37994859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7A43-D683-4C3C-AB90-9F06832C45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191A10-EFC8-4102-B3AB-EB32759E38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8E6ED-BE66-4603-82CD-3F6E2DBCC835}"/>
              </a:ext>
            </a:extLst>
          </p:cNvPr>
          <p:cNvSpPr>
            <a:spLocks noGrp="1"/>
          </p:cNvSpPr>
          <p:nvPr>
            <p:ph type="dt" sz="half" idx="10"/>
          </p:nvPr>
        </p:nvSpPr>
        <p:spPr/>
        <p:txBody>
          <a:bodyPr/>
          <a:lstStyle/>
          <a:p>
            <a:fld id="{62B62DA2-E4F1-4988-9A6D-3AAA6F414223}" type="datetimeFigureOut">
              <a:rPr lang="en-US" smtClean="0"/>
              <a:t>9/21/2022</a:t>
            </a:fld>
            <a:endParaRPr lang="en-US"/>
          </a:p>
        </p:txBody>
      </p:sp>
      <p:sp>
        <p:nvSpPr>
          <p:cNvPr id="5" name="Footer Placeholder 4">
            <a:extLst>
              <a:ext uri="{FF2B5EF4-FFF2-40B4-BE49-F238E27FC236}">
                <a16:creationId xmlns:a16="http://schemas.microsoft.com/office/drawing/2014/main" id="{6451A25B-A871-4415-AB90-522AD0574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5B62C-7D49-4843-BDBA-0A530E7AB7B9}"/>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35355704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10A386-6424-4C87-A8B7-069AB343F0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C4CFF3-0F04-46C3-A3F4-28157CBD65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89F6D-9781-4ADC-851E-2EDAC9D7D850}"/>
              </a:ext>
            </a:extLst>
          </p:cNvPr>
          <p:cNvSpPr>
            <a:spLocks noGrp="1"/>
          </p:cNvSpPr>
          <p:nvPr>
            <p:ph type="dt" sz="half" idx="10"/>
          </p:nvPr>
        </p:nvSpPr>
        <p:spPr/>
        <p:txBody>
          <a:bodyPr/>
          <a:lstStyle/>
          <a:p>
            <a:fld id="{62B62DA2-E4F1-4988-9A6D-3AAA6F414223}" type="datetimeFigureOut">
              <a:rPr lang="en-US" smtClean="0"/>
              <a:t>9/21/2022</a:t>
            </a:fld>
            <a:endParaRPr lang="en-US"/>
          </a:p>
        </p:txBody>
      </p:sp>
      <p:sp>
        <p:nvSpPr>
          <p:cNvPr id="5" name="Footer Placeholder 4">
            <a:extLst>
              <a:ext uri="{FF2B5EF4-FFF2-40B4-BE49-F238E27FC236}">
                <a16:creationId xmlns:a16="http://schemas.microsoft.com/office/drawing/2014/main" id="{62EAB66B-7540-4E29-9174-E365F8AE3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EF045-FB3C-4951-8365-125FDC3C29A6}"/>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11453522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descr="Background includes photo of man who uses crutches"/>
          <p:cNvPicPr>
            <a:picLocks noChangeAspect="1"/>
          </p:cNvPicPr>
          <p:nvPr userDrawn="1"/>
        </p:nvPicPr>
        <p:blipFill>
          <a:blip r:embed="rId2"/>
          <a:stretch>
            <a:fillRect/>
          </a:stretch>
        </p:blipFill>
        <p:spPr>
          <a:xfrm>
            <a:off x="-6269" y="0"/>
            <a:ext cx="12192000" cy="6858000"/>
          </a:xfrm>
          <a:prstGeom prst="rect">
            <a:avLst/>
          </a:prstGeom>
        </p:spPr>
      </p:pic>
      <p:sp>
        <p:nvSpPr>
          <p:cNvPr id="8" name="TextBox 7"/>
          <p:cNvSpPr txBox="1"/>
          <p:nvPr userDrawn="1"/>
        </p:nvSpPr>
        <p:spPr>
          <a:xfrm>
            <a:off x="11399885" y="105861"/>
            <a:ext cx="792116" cy="369332"/>
          </a:xfrm>
          <a:prstGeom prst="rect">
            <a:avLst/>
          </a:prstGeom>
          <a:noFill/>
        </p:spPr>
        <p:txBody>
          <a:bodyPr wrap="square" rtlCol="0">
            <a:spAutoFit/>
          </a:bodyPr>
          <a:lstStyle/>
          <a:p>
            <a:pPr algn="ctr"/>
            <a:fld id="{6E957AD8-DD6D-9847-9A86-15E469903E39}" type="slidenum">
              <a:rPr lang="en-US" sz="1800" smtClean="0">
                <a:solidFill>
                  <a:schemeClr val="bg1"/>
                </a:solidFill>
                <a:latin typeface="Arial"/>
                <a:cs typeface="Arial"/>
              </a:rPr>
              <a:pPr algn="ctr"/>
              <a:t>‹#›</a:t>
            </a:fld>
            <a:endParaRPr lang="en-US" sz="1800">
              <a:solidFill>
                <a:schemeClr val="bg1"/>
              </a:solidFill>
              <a:latin typeface="Arial"/>
              <a:cs typeface="Arial"/>
            </a:endParaRPr>
          </a:p>
        </p:txBody>
      </p:sp>
      <p:sp>
        <p:nvSpPr>
          <p:cNvPr id="16" name="Right Triangle 15"/>
          <p:cNvSpPr/>
          <p:nvPr userDrawn="1"/>
        </p:nvSpPr>
        <p:spPr>
          <a:xfrm rot="10800000">
            <a:off x="11000933" y="-2"/>
            <a:ext cx="1191067"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TextBox 18"/>
          <p:cNvSpPr txBox="1"/>
          <p:nvPr userDrawn="1"/>
        </p:nvSpPr>
        <p:spPr>
          <a:xfrm>
            <a:off x="11392738" y="108389"/>
            <a:ext cx="792116" cy="369332"/>
          </a:xfrm>
          <a:prstGeom prst="rect">
            <a:avLst/>
          </a:prstGeom>
          <a:noFill/>
        </p:spPr>
        <p:txBody>
          <a:bodyPr wrap="square" rtlCol="0">
            <a:spAutoFit/>
          </a:bodyPr>
          <a:lstStyle/>
          <a:p>
            <a:pPr algn="ctr"/>
            <a:fld id="{6E957AD8-DD6D-9847-9A86-15E469903E39}" type="slidenum">
              <a:rPr lang="en-US" sz="1800" smtClean="0">
                <a:solidFill>
                  <a:srgbClr val="121B32"/>
                </a:solidFill>
                <a:latin typeface="Arial"/>
                <a:cs typeface="Arial"/>
              </a:rPr>
              <a:pPr algn="ctr"/>
              <a:t>‹#›</a:t>
            </a:fld>
            <a:endParaRPr lang="en-US" sz="1800">
              <a:solidFill>
                <a:srgbClr val="121B32"/>
              </a:solidFill>
              <a:latin typeface="Arial"/>
              <a:cs typeface="Arial"/>
            </a:endParaRPr>
          </a:p>
        </p:txBody>
      </p:sp>
      <p:sp>
        <p:nvSpPr>
          <p:cNvPr id="9" name="5-Point Star 8" descr="Star"/>
          <p:cNvSpPr>
            <a:spLocks noChangeAspect="1"/>
          </p:cNvSpPr>
          <p:nvPr userDrawn="1"/>
        </p:nvSpPr>
        <p:spPr>
          <a:xfrm>
            <a:off x="9357800" y="6345724"/>
            <a:ext cx="130773"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0" name="Rectangle 3"/>
          <p:cNvSpPr>
            <a:spLocks noChangeAspect="1" noChangeArrowheads="1"/>
          </p:cNvSpPr>
          <p:nvPr userDrawn="1"/>
        </p:nvSpPr>
        <p:spPr bwMode="auto">
          <a:xfrm>
            <a:off x="7957609"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a:ln>
                <a:noFill/>
              </a:ln>
              <a:effectLst/>
              <a:latin typeface="Arial" panose="020B0604020202020204" pitchFamily="34" charset="0"/>
            </a:endParaRPr>
          </a:p>
        </p:txBody>
      </p:sp>
      <p:grpSp>
        <p:nvGrpSpPr>
          <p:cNvPr id="11" name="Group 9" descr="ODEP logo"/>
          <p:cNvGrpSpPr/>
          <p:nvPr userDrawn="1"/>
        </p:nvGrpSpPr>
        <p:grpSpPr>
          <a:xfrm>
            <a:off x="1476499" y="6239743"/>
            <a:ext cx="410277" cy="437555"/>
            <a:chOff x="8143256" y="5845174"/>
            <a:chExt cx="574918" cy="817522"/>
          </a:xfrm>
        </p:grpSpPr>
        <p:sp>
          <p:nvSpPr>
            <p:cNvPr id="12" name="Rectangle 11"/>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4" name="Picture 13" descr="DOL Seal"/>
          <p:cNvPicPr>
            <a:picLocks noChangeAspect="1"/>
          </p:cNvPicPr>
          <p:nvPr userDrawn="1"/>
        </p:nvPicPr>
        <p:blipFill>
          <a:blip r:embed="rId4"/>
          <a:stretch>
            <a:fillRect/>
          </a:stretch>
        </p:blipFill>
        <p:spPr>
          <a:xfrm>
            <a:off x="756533" y="6261454"/>
            <a:ext cx="533424" cy="400068"/>
          </a:xfrm>
          <a:prstGeom prst="rect">
            <a:avLst/>
          </a:prstGeom>
        </p:spPr>
      </p:pic>
      <p:sp>
        <p:nvSpPr>
          <p:cNvPr id="15" name="Title 1">
            <a:extLst>
              <a:ext uri="{FF2B5EF4-FFF2-40B4-BE49-F238E27FC236}">
                <a16:creationId xmlns:a16="http://schemas.microsoft.com/office/drawing/2014/main" id="{5EE5BF6F-B75A-4755-889D-A5B06A041954}"/>
              </a:ext>
            </a:extLst>
          </p:cNvPr>
          <p:cNvSpPr>
            <a:spLocks noGrp="1"/>
          </p:cNvSpPr>
          <p:nvPr>
            <p:ph type="title" hasCustomPrompt="1"/>
          </p:nvPr>
        </p:nvSpPr>
        <p:spPr>
          <a:xfrm>
            <a:off x="756534" y="463929"/>
            <a:ext cx="7331151" cy="1255864"/>
          </a:xfrm>
        </p:spPr>
        <p:txBody>
          <a:bodyPr anchor="t">
            <a:normAutofit/>
          </a:bodyPr>
          <a:lstStyle>
            <a:lvl1pPr algn="l">
              <a:defRPr sz="3600" b="1" cap="none">
                <a:solidFill>
                  <a:srgbClr val="121B32"/>
                </a:solidFill>
                <a:latin typeface="Arial"/>
                <a:cs typeface="Arial"/>
              </a:defRPr>
            </a:lvl1pPr>
          </a:lstStyle>
          <a:p>
            <a:r>
              <a:rPr lang="en-US"/>
              <a:t>Heading</a:t>
            </a:r>
          </a:p>
        </p:txBody>
      </p:sp>
      <p:sp>
        <p:nvSpPr>
          <p:cNvPr id="17" name="Content Placeholder 2">
            <a:extLst>
              <a:ext uri="{FF2B5EF4-FFF2-40B4-BE49-F238E27FC236}">
                <a16:creationId xmlns:a16="http://schemas.microsoft.com/office/drawing/2014/main" id="{B7F4BEEB-C5B5-4115-81D7-61D0D3AB32B6}"/>
              </a:ext>
            </a:extLst>
          </p:cNvPr>
          <p:cNvSpPr>
            <a:spLocks noGrp="1"/>
          </p:cNvSpPr>
          <p:nvPr>
            <p:ph idx="1"/>
          </p:nvPr>
        </p:nvSpPr>
        <p:spPr>
          <a:xfrm>
            <a:off x="756533" y="1911351"/>
            <a:ext cx="8477520" cy="4312617"/>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377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8C98-E425-4380-B42D-26AA69433B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C1BDCF-3331-475E-B485-3F7D18D1AA4F}"/>
              </a:ext>
            </a:extLst>
          </p:cNvPr>
          <p:cNvSpPr>
            <a:spLocks noGrp="1"/>
          </p:cNvSpPr>
          <p:nvPr>
            <p:ph type="dt" sz="half" idx="10"/>
          </p:nvPr>
        </p:nvSpPr>
        <p:spPr/>
        <p:txBody>
          <a:bodyPr/>
          <a:lstStyle/>
          <a:p>
            <a:fld id="{E527F3C6-B4C7-4ED9-AAFA-95695AB10C48}" type="datetime1">
              <a:rPr lang="en-US" smtClean="0"/>
              <a:t>9/21/2022</a:t>
            </a:fld>
            <a:endParaRPr lang="en-US"/>
          </a:p>
        </p:txBody>
      </p:sp>
      <p:sp>
        <p:nvSpPr>
          <p:cNvPr id="4" name="Footer Placeholder 3">
            <a:extLst>
              <a:ext uri="{FF2B5EF4-FFF2-40B4-BE49-F238E27FC236}">
                <a16:creationId xmlns:a16="http://schemas.microsoft.com/office/drawing/2014/main" id="{3F4CB28E-9A3E-426E-B129-C24CF6A6B1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9D10EB-22C2-404E-8DEF-3660906524FE}"/>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313051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FC5BF1-D887-4914-9F7F-B0648C5DCDD1}"/>
              </a:ext>
            </a:extLst>
          </p:cNvPr>
          <p:cNvSpPr>
            <a:spLocks noGrp="1"/>
          </p:cNvSpPr>
          <p:nvPr>
            <p:ph type="dt" sz="half" idx="10"/>
          </p:nvPr>
        </p:nvSpPr>
        <p:spPr/>
        <p:txBody>
          <a:bodyPr/>
          <a:lstStyle/>
          <a:p>
            <a:fld id="{2BDEC1B2-2129-4548-8FFE-A4D37776E1C5}" type="datetime1">
              <a:rPr lang="en-US" smtClean="0"/>
              <a:t>9/21/2022</a:t>
            </a:fld>
            <a:endParaRPr lang="en-US"/>
          </a:p>
        </p:txBody>
      </p:sp>
      <p:sp>
        <p:nvSpPr>
          <p:cNvPr id="3" name="Footer Placeholder 2">
            <a:extLst>
              <a:ext uri="{FF2B5EF4-FFF2-40B4-BE49-F238E27FC236}">
                <a16:creationId xmlns:a16="http://schemas.microsoft.com/office/drawing/2014/main" id="{FD78AEFA-83A4-4B61-BC99-AF8BEF0EA4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CDCE51-82B3-4C7F-A4E8-6DE37BE03773}"/>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419072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2DF2-EE2A-4A45-81B8-9DBB7EF7B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B2DF8D-B255-47A1-8E9F-BEB1836E5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84215-5A26-4178-B27C-8E7BD9819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DA77E-FD90-4BEB-8909-908E7A3E43B6}"/>
              </a:ext>
            </a:extLst>
          </p:cNvPr>
          <p:cNvSpPr>
            <a:spLocks noGrp="1"/>
          </p:cNvSpPr>
          <p:nvPr>
            <p:ph type="dt" sz="half" idx="10"/>
          </p:nvPr>
        </p:nvSpPr>
        <p:spPr/>
        <p:txBody>
          <a:bodyPr/>
          <a:lstStyle/>
          <a:p>
            <a:fld id="{43420C85-7354-4129-8AB7-8FDB9129E575}" type="datetime1">
              <a:rPr lang="en-US" smtClean="0"/>
              <a:t>9/21/2022</a:t>
            </a:fld>
            <a:endParaRPr lang="en-US"/>
          </a:p>
        </p:txBody>
      </p:sp>
      <p:sp>
        <p:nvSpPr>
          <p:cNvPr id="6" name="Footer Placeholder 5">
            <a:extLst>
              <a:ext uri="{FF2B5EF4-FFF2-40B4-BE49-F238E27FC236}">
                <a16:creationId xmlns:a16="http://schemas.microsoft.com/office/drawing/2014/main" id="{AD2DCFA8-2C69-483C-A01C-707DD118F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C094A-D713-47C9-AFEB-C1471E55260A}"/>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152396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6EF8-1F0A-4E2D-A7B9-DEE40F150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5CCC82-B36E-457E-9173-8A0BA459BC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B69F05-7320-41B5-AFE8-4D3A9F1CA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292EA-52D2-49D9-99BD-51A0B3C8A3CF}"/>
              </a:ext>
            </a:extLst>
          </p:cNvPr>
          <p:cNvSpPr>
            <a:spLocks noGrp="1"/>
          </p:cNvSpPr>
          <p:nvPr>
            <p:ph type="dt" sz="half" idx="10"/>
          </p:nvPr>
        </p:nvSpPr>
        <p:spPr/>
        <p:txBody>
          <a:bodyPr/>
          <a:lstStyle/>
          <a:p>
            <a:fld id="{910DD4A5-1C45-4C54-A7F9-FFB919457BB3}" type="datetime1">
              <a:rPr lang="en-US" smtClean="0"/>
              <a:t>9/21/2022</a:t>
            </a:fld>
            <a:endParaRPr lang="en-US"/>
          </a:p>
        </p:txBody>
      </p:sp>
      <p:sp>
        <p:nvSpPr>
          <p:cNvPr id="6" name="Footer Placeholder 5">
            <a:extLst>
              <a:ext uri="{FF2B5EF4-FFF2-40B4-BE49-F238E27FC236}">
                <a16:creationId xmlns:a16="http://schemas.microsoft.com/office/drawing/2014/main" id="{CCC7340E-3934-4193-8564-62ADA5DA6C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D824A-8BD2-4E99-A052-7FFC8BE331CB}"/>
              </a:ext>
            </a:extLst>
          </p:cNvPr>
          <p:cNvSpPr>
            <a:spLocks noGrp="1"/>
          </p:cNvSpPr>
          <p:nvPr>
            <p:ph type="sldNum" sz="quarter" idx="12"/>
          </p:nvPr>
        </p:nvSpPr>
        <p:spPr/>
        <p:txBody>
          <a:bodyPr/>
          <a:lstStyle/>
          <a:p>
            <a:fld id="{C5065CBE-E15C-4781-BBF0-0DA601C2776C}" type="slidenum">
              <a:rPr lang="en-US" smtClean="0"/>
              <a:t>‹#›</a:t>
            </a:fld>
            <a:endParaRPr lang="en-US"/>
          </a:p>
        </p:txBody>
      </p:sp>
    </p:spTree>
    <p:extLst>
      <p:ext uri="{BB962C8B-B14F-4D97-AF65-F5344CB8AC3E}">
        <p14:creationId xmlns:p14="http://schemas.microsoft.com/office/powerpoint/2010/main" val="50202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6.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9E9E28-D86C-4AB8-903A-6B0F9A625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40FAC5-3A5A-4B3E-8C25-9E81C549A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2DC56-95F4-45FE-8B0A-AC1539356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3C2D8-E354-43BD-88D9-FB9FB789F7F7}" type="datetime1">
              <a:rPr lang="en-US" smtClean="0"/>
              <a:t>9/21/2022</a:t>
            </a:fld>
            <a:endParaRPr lang="en-US"/>
          </a:p>
        </p:txBody>
      </p:sp>
      <p:sp>
        <p:nvSpPr>
          <p:cNvPr id="5" name="Footer Placeholder 4">
            <a:extLst>
              <a:ext uri="{FF2B5EF4-FFF2-40B4-BE49-F238E27FC236}">
                <a16:creationId xmlns:a16="http://schemas.microsoft.com/office/drawing/2014/main" id="{28A5D705-5711-4BA2-9D53-E026F542E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72434B-57F2-40ED-BA38-52F0857152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65CBE-E15C-4781-BBF0-0DA601C2776C}" type="slidenum">
              <a:rPr lang="en-US" smtClean="0"/>
              <a:t>‹#›</a:t>
            </a:fld>
            <a:endParaRPr lang="en-US"/>
          </a:p>
        </p:txBody>
      </p:sp>
    </p:spTree>
    <p:extLst>
      <p:ext uri="{BB962C8B-B14F-4D97-AF65-F5344CB8AC3E}">
        <p14:creationId xmlns:p14="http://schemas.microsoft.com/office/powerpoint/2010/main" val="1387613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8F2AA-1FA4-7A40-93E9-56841DB56A62}" type="datetimeFigureOut">
              <a:rPr lang="en-US" smtClean="0"/>
              <a:t>9/21/2022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A197B-9171-C340-9F45-D73E40D4C77A}" type="slidenum">
              <a:rPr lang="en-US" smtClean="0"/>
              <a:t>‹#›</a:t>
            </a:fld>
            <a:endParaRPr lang="en-US"/>
          </a:p>
        </p:txBody>
      </p:sp>
      <p:pic>
        <p:nvPicPr>
          <p:cNvPr id="12" name="Picture 11"/>
          <p:cNvPicPr>
            <a:picLocks noChangeAspect="1"/>
          </p:cNvPicPr>
          <p:nvPr userDrawn="1"/>
        </p:nvPicPr>
        <p:blipFill>
          <a:blip r:embed="rId1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83417043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8F2AA-1FA4-7A40-93E9-56841DB56A62}" type="datetimeFigureOut">
              <a:rPr lang="en-US" smtClean="0"/>
              <a:t>9/21/2022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A197B-9171-C340-9F45-D73E40D4C77A}" type="slidenum">
              <a:rPr lang="en-US" smtClean="0"/>
              <a:t>‹#›</a:t>
            </a:fld>
            <a:endParaRPr lang="en-US"/>
          </a:p>
        </p:txBody>
      </p:sp>
      <p:pic>
        <p:nvPicPr>
          <p:cNvPr id="9" name="Picture 8"/>
          <p:cNvPicPr>
            <a:picLocks noChangeAspect="1"/>
          </p:cNvPicPr>
          <p:nvPr userDrawn="1"/>
        </p:nvPicPr>
        <p:blipFill>
          <a:blip r:embed="rId1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9635702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22"/>
          <p:cNvPicPr>
            <a:picLocks noChangeAspect="1" noChangeArrowheads="1"/>
          </p:cNvPicPr>
          <p:nvPr userDrawn="1"/>
        </p:nvPicPr>
        <p:blipFill>
          <a:blip r:embed="rId15" cstate="email">
            <a:extLst>
              <a:ext uri="{28A0092B-C50C-407E-A947-70E740481C1C}">
                <a14:useLocalDpi xmlns:a14="http://schemas.microsoft.com/office/drawing/2010/main" val="0"/>
              </a:ext>
            </a:extLst>
          </a:blip>
          <a:stretch>
            <a:fillRect/>
          </a:stretch>
        </p:blipFill>
        <p:spPr bwMode="auto">
          <a:xfrm>
            <a:off x="9245600" y="6248400"/>
            <a:ext cx="2540000" cy="3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esentation_top.jpg"/>
          <p:cNvPicPr>
            <a:picLocks noChangeAspect="1"/>
          </p:cNvPicPr>
          <p:nvPr userDrawn="1"/>
        </p:nvPicPr>
        <p:blipFill rotWithShape="1">
          <a:blip r:embed="rId16" cstate="email">
            <a:extLst>
              <a:ext uri="{28A0092B-C50C-407E-A947-70E740481C1C}">
                <a14:useLocalDpi xmlns:a14="http://schemas.microsoft.com/office/drawing/2010/main" val="0"/>
              </a:ext>
            </a:extLst>
          </a:blip>
          <a:srcRect r="4762"/>
          <a:stretch/>
        </p:blipFill>
        <p:spPr>
          <a:xfrm>
            <a:off x="-3" y="1"/>
            <a:ext cx="12228576" cy="2216429"/>
          </a:xfrm>
          <a:prstGeom prst="rect">
            <a:avLst/>
          </a:prstGeom>
        </p:spPr>
      </p:pic>
    </p:spTree>
    <p:extLst>
      <p:ext uri="{BB962C8B-B14F-4D97-AF65-F5344CB8AC3E}">
        <p14:creationId xmlns:p14="http://schemas.microsoft.com/office/powerpoint/2010/main" val="281902205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rtl="0" eaLnBrk="0" fontAlgn="base" hangingPunct="0">
        <a:spcBef>
          <a:spcPct val="0"/>
        </a:spcBef>
        <a:spcAft>
          <a:spcPct val="0"/>
        </a:spcAft>
        <a:defRPr sz="4000" b="1">
          <a:solidFill>
            <a:schemeClr val="accent2"/>
          </a:solidFill>
          <a:latin typeface="+mj-lt"/>
          <a:ea typeface="ＭＳ Ｐゴシック" charset="0"/>
          <a:cs typeface="+mj-cs"/>
        </a:defRPr>
      </a:lvl1pPr>
      <a:lvl2pPr algn="ctr" rtl="0" eaLnBrk="0" fontAlgn="base" hangingPunct="0">
        <a:spcBef>
          <a:spcPct val="0"/>
        </a:spcBef>
        <a:spcAft>
          <a:spcPct val="0"/>
        </a:spcAft>
        <a:defRPr sz="4000" b="1">
          <a:solidFill>
            <a:schemeClr val="accent2"/>
          </a:solidFill>
          <a:latin typeface="Arial" charset="0"/>
          <a:ea typeface="ＭＳ Ｐゴシック" charset="0"/>
        </a:defRPr>
      </a:lvl2pPr>
      <a:lvl3pPr algn="ctr" rtl="0" eaLnBrk="0" fontAlgn="base" hangingPunct="0">
        <a:spcBef>
          <a:spcPct val="0"/>
        </a:spcBef>
        <a:spcAft>
          <a:spcPct val="0"/>
        </a:spcAft>
        <a:defRPr sz="4000" b="1">
          <a:solidFill>
            <a:schemeClr val="accent2"/>
          </a:solidFill>
          <a:latin typeface="Arial" charset="0"/>
          <a:ea typeface="ＭＳ Ｐゴシック" charset="0"/>
        </a:defRPr>
      </a:lvl3pPr>
      <a:lvl4pPr algn="ctr" rtl="0" eaLnBrk="0" fontAlgn="base" hangingPunct="0">
        <a:spcBef>
          <a:spcPct val="0"/>
        </a:spcBef>
        <a:spcAft>
          <a:spcPct val="0"/>
        </a:spcAft>
        <a:defRPr sz="4000" b="1">
          <a:solidFill>
            <a:schemeClr val="accent2"/>
          </a:solidFill>
          <a:latin typeface="Arial" charset="0"/>
          <a:ea typeface="ＭＳ Ｐゴシック" charset="0"/>
        </a:defRPr>
      </a:lvl4pPr>
      <a:lvl5pPr algn="ctr" rtl="0" eaLnBrk="0" fontAlgn="base" hangingPunct="0">
        <a:spcBef>
          <a:spcPct val="0"/>
        </a:spcBef>
        <a:spcAft>
          <a:spcPct val="0"/>
        </a:spcAft>
        <a:defRPr sz="4000" b="1">
          <a:solidFill>
            <a:schemeClr val="accent2"/>
          </a:solidFill>
          <a:latin typeface="Arial" charset="0"/>
          <a:ea typeface="ＭＳ Ｐゴシック"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9E9E28-D86C-4AB8-903A-6B0F9A625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40FAC5-3A5A-4B3E-8C25-9E81C549A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2DC56-95F4-45FE-8B0A-AC1539356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2DA2-E4F1-4988-9A6D-3AAA6F414223}" type="datetimeFigureOut">
              <a:rPr lang="en-US" smtClean="0"/>
              <a:t>9/21/2022</a:t>
            </a:fld>
            <a:endParaRPr lang="en-US"/>
          </a:p>
        </p:txBody>
      </p:sp>
      <p:sp>
        <p:nvSpPr>
          <p:cNvPr id="5" name="Footer Placeholder 4">
            <a:extLst>
              <a:ext uri="{FF2B5EF4-FFF2-40B4-BE49-F238E27FC236}">
                <a16:creationId xmlns:a16="http://schemas.microsoft.com/office/drawing/2014/main" id="{28A5D705-5711-4BA2-9D53-E026F542E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72434B-57F2-40ED-BA38-52F0857152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65CBE-E15C-4781-BBF0-0DA601C2776C}" type="slidenum">
              <a:rPr lang="en-US" smtClean="0"/>
              <a:t>‹#›</a:t>
            </a:fld>
            <a:endParaRPr lang="en-US"/>
          </a:p>
        </p:txBody>
      </p:sp>
    </p:spTree>
    <p:extLst>
      <p:ext uri="{BB962C8B-B14F-4D97-AF65-F5344CB8AC3E}">
        <p14:creationId xmlns:p14="http://schemas.microsoft.com/office/powerpoint/2010/main" val="13269703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dol.gov/agencies/whd"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www.streamtext.net/player?event=ASLIS-COSG-K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s://www.youtube.com/watch?v=bDprrB1xC1I" TargetMode="Externa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hyperlink" Target="https://www.youtube.com/watch?v=aTYzj2Y0ZLQ" TargetMode="External"/><Relationship Id="rId5" Type="http://schemas.openxmlformats.org/officeDocument/2006/relationships/image" Target="http://ukharp.net/resources/images/site/youtube-logo.png"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seed.csg.org/ada30/" TargetMode="External"/><Relationship Id="rId4" Type="http://schemas.openxmlformats.org/officeDocument/2006/relationships/hyperlink" Target="https://capeyouth.org/resource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capeyouth.org/covid-19/"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2leuf3vilid4d.cloudfront.net/-/media/42CB360F3CFF4636B13E5C12FFFFEEC8.ashx?rev=937B2C3769DC504201BC76B057A0B3ED" TargetMode="External"/><Relationship Id="rId2" Type="http://schemas.openxmlformats.org/officeDocument/2006/relationships/hyperlink" Target="https://d2leuf3vilid4d.cloudfront.net/-/media/0F5522C7F78145B0A935FE893D2066EB.ashx?rev=C9EE7671E244645F77B5291A62DF20AD"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James.Means@ed.gov" TargetMode="External"/><Relationship Id="rId7" Type="http://schemas.openxmlformats.org/officeDocument/2006/relationships/hyperlink" Target="mailto:Lew.Kirk.a@dol.gov" TargetMode="External"/><Relationship Id="rId2" Type="http://schemas.openxmlformats.org/officeDocument/2006/relationships/hyperlink" Target="mailto:Kemp.Jennifer.N@dol.gov" TargetMode="External"/><Relationship Id="rId1" Type="http://schemas.openxmlformats.org/officeDocument/2006/relationships/slideLayout" Target="../slideLayouts/slideLayout2.xml"/><Relationship Id="rId6" Type="http://schemas.openxmlformats.org/officeDocument/2006/relationships/hyperlink" Target="mailto:Jones.Tina@dol.gov" TargetMode="External"/><Relationship Id="rId5" Type="http://schemas.openxmlformats.org/officeDocument/2006/relationships/hyperlink" Target="mailto:Thompkins-Lewis.Shaharazade@dol.gov" TargetMode="External"/><Relationship Id="rId4" Type="http://schemas.openxmlformats.org/officeDocument/2006/relationships/hyperlink" Target="mailto:Tan.Randolph@dol.go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te.ed.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te.ed.gov/wbltoolkit/" TargetMode="External"/><Relationship Id="rId5" Type="http://schemas.openxmlformats.org/officeDocument/2006/relationships/hyperlink" Target="https://s3.amazonaws.com/PCRN/file/WBL-RFI-Comments-Summary.pdf" TargetMode="External"/><Relationship Id="rId4" Type="http://schemas.openxmlformats.org/officeDocument/2006/relationships/hyperlink" Target="https://cte.ed.gov/initiatives/work-based-learn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B38268-CEC4-41D9-84EE-82164930F5A9}"/>
              </a:ext>
            </a:extLst>
          </p:cNvPr>
          <p:cNvSpPr>
            <a:spLocks noGrp="1"/>
          </p:cNvSpPr>
          <p:nvPr>
            <p:ph type="title" idx="4294967295"/>
          </p:nvPr>
        </p:nvSpPr>
        <p:spPr>
          <a:xfrm>
            <a:off x="1037491" y="2560402"/>
            <a:ext cx="9250362" cy="457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defRPr/>
            </a:pPr>
            <a:r>
              <a:rPr lang="en-US" sz="4800" b="1">
                <a:ea typeface="+mj-lt"/>
                <a:cs typeface="+mj-lt"/>
              </a:rPr>
              <a:t>Frequently Asked Questions about Work-Based Learning Guidelines </a:t>
            </a:r>
            <a:r>
              <a:rPr kumimoji="0" lang="en-US" sz="4800" b="1" i="0" u="none" strike="noStrike" kern="1200" cap="none" spc="0" normalizeH="0" baseline="0" noProof="0">
                <a:ln>
                  <a:noFill/>
                </a:ln>
                <a:effectLst/>
                <a:uLnTx/>
                <a:uFillTx/>
                <a:ea typeface="+mj-lt"/>
                <a:cs typeface="+mj-lt"/>
              </a:rPr>
              <a:t>for Youth</a:t>
            </a:r>
            <a:br>
              <a:rPr lang="en-US" sz="4000" b="1">
                <a:ea typeface="+mj-lt"/>
                <a:cs typeface="+mj-lt"/>
              </a:rPr>
            </a:br>
            <a:br>
              <a:rPr lang="en-US" sz="4000" b="1">
                <a:ea typeface="+mj-lt"/>
                <a:cs typeface="+mj-lt"/>
              </a:rPr>
            </a:br>
            <a:r>
              <a:rPr lang="en-US" sz="3200" b="1">
                <a:ea typeface="+mj-lt"/>
                <a:cs typeface="+mj-lt"/>
              </a:rPr>
              <a:t>February 3rd, 2022</a:t>
            </a:r>
          </a:p>
          <a:p>
            <a:pPr>
              <a:defRPr/>
            </a:pPr>
            <a:br>
              <a:rPr lang="en-US"/>
            </a:br>
            <a:endParaRPr lang="en-US"/>
          </a:p>
          <a:p>
            <a:pPr marL="0" marR="0" lvl="0" indent="0" algn="ctr" defTabSz="914400">
              <a:lnSpc>
                <a:spcPct val="120000"/>
              </a:lnSpc>
              <a:spcBef>
                <a:spcPts val="0"/>
              </a:spcBef>
              <a:spcAft>
                <a:spcPts val="0"/>
              </a:spcAft>
              <a:buClrTx/>
              <a:buSzTx/>
              <a:buFont typeface="Arial" panose="020B0604020202020204" pitchFamily="34" charset="0"/>
              <a:buNone/>
              <a:tabLst/>
              <a:defRPr/>
            </a:pPr>
            <a:endParaRPr lang="en-US" sz="4000" b="1" i="0" u="none" strike="noStrike" kern="1200" cap="none" spc="0" normalizeH="0" baseline="0" noProof="0">
              <a:ln>
                <a:noFill/>
              </a:ln>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C5065CBE-E15C-4781-BBF0-0DA601C2776C}" type="slidenum">
              <a:rPr lang="en-US" smtClean="0"/>
              <a:t>1</a:t>
            </a:fld>
            <a:endParaRPr lang="en-US"/>
          </a:p>
        </p:txBody>
      </p:sp>
    </p:spTree>
    <p:extLst>
      <p:ext uri="{BB962C8B-B14F-4D97-AF65-F5344CB8AC3E}">
        <p14:creationId xmlns:p14="http://schemas.microsoft.com/office/powerpoint/2010/main" val="2224177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descr="Blue background color"/>
          <p:cNvSpPr/>
          <p:nvPr/>
        </p:nvSpPr>
        <p:spPr>
          <a:xfrm>
            <a:off x="0" y="0"/>
            <a:ext cx="12192421" cy="56388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172389"/>
              </a:solidFill>
              <a:effectLst/>
              <a:uLnTx/>
              <a:uFillTx/>
              <a:latin typeface="Calibri"/>
              <a:ea typeface="+mn-ea"/>
              <a:cs typeface="+mn-cs"/>
            </a:endParaRPr>
          </a:p>
        </p:txBody>
      </p:sp>
      <p:pic>
        <p:nvPicPr>
          <p:cNvPr id="2" name="Picture 1" descr="Three workers in hard hats and masks" title="Three workers in hard hats and mas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973" y="936153"/>
            <a:ext cx="5096158" cy="3390751"/>
          </a:xfrm>
          <a:prstGeom prst="rect">
            <a:avLst/>
          </a:prstGeom>
          <a:effectLst>
            <a:softEdge rad="31750"/>
          </a:effectLst>
        </p:spPr>
      </p:pic>
      <p:sp>
        <p:nvSpPr>
          <p:cNvPr id="7" name="Title 6"/>
          <p:cNvSpPr>
            <a:spLocks noGrp="1"/>
          </p:cNvSpPr>
          <p:nvPr>
            <p:ph type="ctrTitle"/>
          </p:nvPr>
        </p:nvSpPr>
        <p:spPr>
          <a:xfrm>
            <a:off x="991720" y="3512827"/>
            <a:ext cx="7440393" cy="1470025"/>
          </a:xfrm>
        </p:spPr>
        <p:txBody>
          <a:bodyPr>
            <a:noAutofit/>
          </a:bodyPr>
          <a:lstStyle/>
          <a:p>
            <a:pPr algn="l"/>
            <a:r>
              <a:rPr lang="en-US" sz="4800">
                <a:solidFill>
                  <a:schemeClr val="bg1">
                    <a:lumMod val="95000"/>
                  </a:schemeClr>
                </a:solidFill>
                <a:latin typeface="Arial" panose="020B0604020202020204" pitchFamily="34" charset="0"/>
                <a:cs typeface="Arial" panose="020B0604020202020204" pitchFamily="34" charset="0"/>
              </a:rPr>
              <a:t>Essential</a:t>
            </a:r>
            <a:r>
              <a:rPr lang="en-US" sz="4800">
                <a:solidFill>
                  <a:schemeClr val="bg1"/>
                </a:solidFill>
                <a:latin typeface="Arial" panose="020B0604020202020204" pitchFamily="34" charset="0"/>
                <a:cs typeface="Arial" panose="020B0604020202020204" pitchFamily="34" charset="0"/>
              </a:rPr>
              <a:t> </a:t>
            </a:r>
            <a:r>
              <a:rPr lang="en-US" sz="4800">
                <a:solidFill>
                  <a:srgbClr val="FFC000"/>
                </a:solidFill>
                <a:latin typeface="Arial" panose="020B0604020202020204" pitchFamily="34" charset="0"/>
                <a:cs typeface="Arial" panose="020B0604020202020204" pitchFamily="34" charset="0"/>
              </a:rPr>
              <a:t>Workers</a:t>
            </a:r>
            <a:br>
              <a:rPr lang="en-US" sz="4800">
                <a:solidFill>
                  <a:schemeClr val="bg1"/>
                </a:solidFill>
                <a:latin typeface="Arial" panose="020B0604020202020204" pitchFamily="34" charset="0"/>
                <a:cs typeface="Arial" panose="020B0604020202020204" pitchFamily="34" charset="0"/>
              </a:rPr>
            </a:br>
            <a:r>
              <a:rPr lang="en-US" sz="4800">
                <a:solidFill>
                  <a:schemeClr val="bg1"/>
                </a:solidFill>
                <a:latin typeface="Arial" panose="020B0604020202020204" pitchFamily="34" charset="0"/>
                <a:cs typeface="Arial" panose="020B0604020202020204" pitchFamily="34" charset="0"/>
              </a:rPr>
              <a:t>	</a:t>
            </a:r>
            <a:r>
              <a:rPr lang="en-US" sz="4800">
                <a:solidFill>
                  <a:schemeClr val="bg1">
                    <a:lumMod val="95000"/>
                  </a:schemeClr>
                </a:solidFill>
                <a:latin typeface="Arial" panose="020B0604020202020204" pitchFamily="34" charset="0"/>
                <a:cs typeface="Arial" panose="020B0604020202020204" pitchFamily="34" charset="0"/>
              </a:rPr>
              <a:t>Essential</a:t>
            </a:r>
            <a:r>
              <a:rPr lang="en-US" sz="4800">
                <a:solidFill>
                  <a:schemeClr val="bg1"/>
                </a:solidFill>
                <a:latin typeface="Arial" panose="020B0604020202020204" pitchFamily="34" charset="0"/>
                <a:cs typeface="Arial" panose="020B0604020202020204" pitchFamily="34" charset="0"/>
              </a:rPr>
              <a:t> </a:t>
            </a:r>
            <a:r>
              <a:rPr lang="en-US" sz="4800">
                <a:solidFill>
                  <a:srgbClr val="FFC000"/>
                </a:solidFill>
                <a:latin typeface="Arial" panose="020B0604020202020204" pitchFamily="34" charset="0"/>
                <a:cs typeface="Arial" panose="020B0604020202020204" pitchFamily="34" charset="0"/>
              </a:rPr>
              <a:t>Protections</a:t>
            </a:r>
          </a:p>
        </p:txBody>
      </p:sp>
      <p:pic>
        <p:nvPicPr>
          <p:cNvPr id="4" name="Picture 3" descr="WHD Logo"/>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7169" y="687289"/>
            <a:ext cx="2302786" cy="1114841"/>
          </a:xfrm>
          <a:prstGeom prst="rect">
            <a:avLst/>
          </a:prstGeom>
        </p:spPr>
      </p:pic>
      <p:pic>
        <p:nvPicPr>
          <p:cNvPr id="10" name="Picture 9" descr="Wage and Hour Division&#10;United States Department of Labor&#10;dol.gov/agencies/whd&#10;1-866-487-9243"/>
          <p:cNvPicPr>
            <a:picLocks noChangeAspect="1"/>
          </p:cNvPicPr>
          <p:nvPr/>
        </p:nvPicPr>
        <p:blipFill>
          <a:blip r:embed="rId5"/>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22808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normAutofit/>
          </a:bodyPr>
          <a:lstStyle/>
          <a:p>
            <a:r>
              <a:rPr lang="en-US" sz="4800">
                <a:solidFill>
                  <a:schemeClr val="bg1"/>
                </a:solidFill>
              </a:rPr>
              <a:t>Wage and Hour Division 	</a:t>
            </a:r>
          </a:p>
        </p:txBody>
      </p:sp>
      <p:pic>
        <p:nvPicPr>
          <p:cNvPr id="7" name="Picture 6" descr="WHD Logo"/>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38130" y="359214"/>
            <a:ext cx="1444270" cy="699210"/>
          </a:xfrm>
          <a:prstGeom prst="rect">
            <a:avLst/>
          </a:prstGeom>
        </p:spPr>
      </p:pic>
      <p:sp>
        <p:nvSpPr>
          <p:cNvPr id="3" name="Content Placeholder 2"/>
          <p:cNvSpPr>
            <a:spLocks noGrp="1"/>
          </p:cNvSpPr>
          <p:nvPr>
            <p:ph idx="1"/>
          </p:nvPr>
        </p:nvSpPr>
        <p:spPr>
          <a:xfrm>
            <a:off x="2554663" y="2929460"/>
            <a:ext cx="4793296" cy="840998"/>
          </a:xfrm>
        </p:spPr>
        <p:txBody>
          <a:bodyPr>
            <a:noAutofit/>
          </a:bodyPr>
          <a:lstStyle/>
          <a:p>
            <a:pPr marL="0" indent="0" algn="ctr">
              <a:buNone/>
            </a:pPr>
            <a:r>
              <a:rPr lang="en-US" sz="6000">
                <a:solidFill>
                  <a:schemeClr val="tx2">
                    <a:lumMod val="75000"/>
                  </a:schemeClr>
                </a:solidFill>
              </a:rPr>
              <a:t>Who we </a:t>
            </a:r>
            <a:r>
              <a:rPr lang="en-US" sz="6000" b="1">
                <a:solidFill>
                  <a:srgbClr val="FFC000"/>
                </a:solidFill>
              </a:rPr>
              <a:t>are</a:t>
            </a:r>
          </a:p>
        </p:txBody>
      </p:sp>
      <p:pic>
        <p:nvPicPr>
          <p:cNvPr id="6" name="Picture 5" descr="Caregiver han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938" y="2043540"/>
            <a:ext cx="4547521" cy="3102683"/>
          </a:xfrm>
          <a:prstGeom prst="rect">
            <a:avLst/>
          </a:prstGeom>
          <a:ln>
            <a:noFill/>
          </a:ln>
          <a:effectLst>
            <a:softEdge rad="31750"/>
          </a:effectLst>
        </p:spPr>
      </p:pic>
    </p:spTree>
    <p:extLst>
      <p:ext uri="{BB962C8B-B14F-4D97-AF65-F5344CB8AC3E}">
        <p14:creationId xmlns:p14="http://schemas.microsoft.com/office/powerpoint/2010/main" val="144531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802" y="1"/>
            <a:ext cx="9155000" cy="1365336"/>
          </a:xfrm>
        </p:spPr>
        <p:txBody>
          <a:bodyPr>
            <a:normAutofit/>
          </a:bodyPr>
          <a:lstStyle/>
          <a:p>
            <a:r>
              <a:rPr lang="en-US" sz="4400">
                <a:ea typeface="ヒラギノ角ゴ Pro W3" charset="-128"/>
                <a:cs typeface="Arial" charset="0"/>
              </a:rPr>
              <a:t>Enforcing Workplace Protections</a:t>
            </a:r>
            <a:endParaRPr lang="en-US" sz="4400"/>
          </a:p>
        </p:txBody>
      </p:sp>
      <p:sp>
        <p:nvSpPr>
          <p:cNvPr id="5" name="TextBox 4"/>
          <p:cNvSpPr txBox="1"/>
          <p:nvPr/>
        </p:nvSpPr>
        <p:spPr>
          <a:xfrm>
            <a:off x="1656415" y="1975602"/>
            <a:ext cx="8508783" cy="304698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ヒラギノ角ゴ Pro W3" charset="-128"/>
              <a:cs typeface="+mn-cs"/>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ヒラギノ角ゴ Pro W3" charset="-128"/>
                <a:cs typeface="+mn-cs"/>
              </a:rPr>
              <a:t>10 million establishments nationwide and 148 million workers covered.</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ヒラギノ角ゴ Pro W3" charset="-128"/>
              <a:cs typeface="+mn-cs"/>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ヒラギノ角ゴ Pro W3" charset="-128"/>
                <a:cs typeface="+mn-cs"/>
              </a:rPr>
              <a:t>More than 200 WHD offices throughout the country.</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a:ea typeface="ヒラギノ角ゴ Pro W3" charset="-128"/>
              <a:cs typeface="+mn-cs"/>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ヒラギノ角ゴ Pro W3" charset="-128"/>
                <a:cs typeface="+mn-cs"/>
              </a:rPr>
              <a:t>More than 200 languages spoken.</a:t>
            </a:r>
          </a:p>
        </p:txBody>
      </p:sp>
    </p:spTree>
    <p:extLst>
      <p:ext uri="{BB962C8B-B14F-4D97-AF65-F5344CB8AC3E}">
        <p14:creationId xmlns:p14="http://schemas.microsoft.com/office/powerpoint/2010/main" val="1386547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normAutofit/>
          </a:bodyPr>
          <a:lstStyle/>
          <a:p>
            <a:r>
              <a:rPr lang="en-US" sz="4800" dirty="0">
                <a:solidFill>
                  <a:schemeClr val="bg1"/>
                </a:solidFill>
              </a:rPr>
              <a:t>Wage and Hour Division (1 of 2) 	</a:t>
            </a:r>
          </a:p>
        </p:txBody>
      </p:sp>
      <p:pic>
        <p:nvPicPr>
          <p:cNvPr id="7" name="Picture 6" descr="WHD Logo"/>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38130" y="359214"/>
            <a:ext cx="1444270" cy="699210"/>
          </a:xfrm>
          <a:prstGeom prst="rect">
            <a:avLst/>
          </a:prstGeom>
        </p:spPr>
      </p:pic>
      <p:sp>
        <p:nvSpPr>
          <p:cNvPr id="4" name="Rectangle 3"/>
          <p:cNvSpPr/>
          <p:nvPr/>
        </p:nvSpPr>
        <p:spPr>
          <a:xfrm>
            <a:off x="1481299" y="1904173"/>
            <a:ext cx="9229402" cy="353943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Every state has laws specifically dealing with child labor issues.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When federal and state standards are different, rules that provide the most protection to youth workers apply.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Employers must comply with both federal laws and applicable state laws. </a:t>
            </a:r>
          </a:p>
        </p:txBody>
      </p:sp>
    </p:spTree>
    <p:extLst>
      <p:ext uri="{BB962C8B-B14F-4D97-AF65-F5344CB8AC3E}">
        <p14:creationId xmlns:p14="http://schemas.microsoft.com/office/powerpoint/2010/main" val="108329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656" y="2"/>
            <a:ext cx="10507744" cy="1371600"/>
          </a:xfrm>
        </p:spPr>
        <p:txBody>
          <a:bodyPr>
            <a:normAutofit/>
          </a:bodyPr>
          <a:lstStyle/>
          <a:p>
            <a:r>
              <a:rPr lang="en-US" sz="4400" dirty="0"/>
              <a:t>Wage and Hour Division (2 of 2)	</a:t>
            </a:r>
          </a:p>
        </p:txBody>
      </p:sp>
      <p:pic>
        <p:nvPicPr>
          <p:cNvPr id="6" name="Picture 5" descr="Worker at compu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086" y="2356701"/>
            <a:ext cx="4663017" cy="3105624"/>
          </a:xfrm>
          <a:prstGeom prst="rect">
            <a:avLst/>
          </a:prstGeom>
          <a:ln>
            <a:noFill/>
          </a:ln>
          <a:effectLst>
            <a:softEdge rad="31750"/>
          </a:effectLst>
        </p:spPr>
      </p:pic>
      <p:pic>
        <p:nvPicPr>
          <p:cNvPr id="4" name="Picture 3" descr="WHD Logo"/>
          <p:cNvPicPr>
            <a:picLocks noChangeAspect="1"/>
          </p:cNvPicPr>
          <p:nvPr/>
        </p:nvPicPr>
        <p:blipFill>
          <a:blip r:embed="rId4"/>
          <a:stretch>
            <a:fillRect/>
          </a:stretch>
        </p:blipFill>
        <p:spPr>
          <a:xfrm>
            <a:off x="10137523" y="335251"/>
            <a:ext cx="1444877" cy="701101"/>
          </a:xfrm>
          <a:prstGeom prst="rect">
            <a:avLst/>
          </a:prstGeom>
        </p:spPr>
      </p:pic>
      <p:sp>
        <p:nvSpPr>
          <p:cNvPr id="3" name="TextBox 2"/>
          <p:cNvSpPr txBox="1"/>
          <p:nvPr/>
        </p:nvSpPr>
        <p:spPr>
          <a:xfrm>
            <a:off x="1615161" y="2611659"/>
            <a:ext cx="6325644" cy="1015663"/>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a:ln>
                  <a:noFill/>
                </a:ln>
                <a:solidFill>
                  <a:srgbClr val="1F497D">
                    <a:lumMod val="75000"/>
                  </a:srgbClr>
                </a:solidFill>
                <a:effectLst/>
                <a:uLnTx/>
                <a:uFillTx/>
                <a:latin typeface="Calibri"/>
                <a:ea typeface="ヒラギノ角ゴ Pro W3" charset="-128"/>
                <a:cs typeface="+mn-cs"/>
              </a:rPr>
              <a:t>What we </a:t>
            </a:r>
            <a:r>
              <a:rPr kumimoji="0" lang="en-US" sz="6000" b="1" i="0" u="none" strike="noStrike" kern="1200" cap="none" spc="0" normalizeH="0" baseline="0" noProof="0">
                <a:ln>
                  <a:noFill/>
                </a:ln>
                <a:solidFill>
                  <a:srgbClr val="FFC000"/>
                </a:solidFill>
                <a:effectLst/>
                <a:uLnTx/>
                <a:uFillTx/>
                <a:latin typeface="Calibri"/>
                <a:ea typeface="ヒラギノ角ゴ Pro W3" charset="-128"/>
                <a:cs typeface="+mn-cs"/>
              </a:rPr>
              <a:t>do</a:t>
            </a:r>
            <a:r>
              <a:rPr kumimoji="0" lang="en-US" sz="6000" b="0" i="0" u="none" strike="noStrike" kern="1200" cap="none" spc="0" normalizeH="0" baseline="0" noProof="0">
                <a:ln>
                  <a:noFill/>
                </a:ln>
                <a:solidFill>
                  <a:prstClr val="black"/>
                </a:solidFill>
                <a:effectLst/>
                <a:uLnTx/>
                <a:uFillTx/>
                <a:latin typeface="Calibri"/>
                <a:ea typeface="ヒラギノ角ゴ Pro W3" charset="-128"/>
                <a:cs typeface="+mn-cs"/>
              </a:rPr>
              <a:t> </a:t>
            </a:r>
          </a:p>
        </p:txBody>
      </p:sp>
    </p:spTree>
    <p:extLst>
      <p:ext uri="{BB962C8B-B14F-4D97-AF65-F5344CB8AC3E}">
        <p14:creationId xmlns:p14="http://schemas.microsoft.com/office/powerpoint/2010/main" val="408910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656" y="1"/>
            <a:ext cx="9136146" cy="1371601"/>
          </a:xfrm>
        </p:spPr>
        <p:txBody>
          <a:bodyPr>
            <a:normAutofit/>
          </a:bodyPr>
          <a:lstStyle/>
          <a:p>
            <a:r>
              <a:rPr lang="en-US" sz="4400">
                <a:ea typeface="ヒラギノ角ゴ Pro W3" charset="-128"/>
                <a:cs typeface="Arial" charset="0"/>
              </a:rPr>
              <a:t>Achieving Compliance</a:t>
            </a:r>
            <a:endParaRPr lang="en-US" sz="4400"/>
          </a:p>
        </p:txBody>
      </p:sp>
      <p:sp>
        <p:nvSpPr>
          <p:cNvPr id="5" name="Rectangle 4"/>
          <p:cNvSpPr/>
          <p:nvPr/>
        </p:nvSpPr>
        <p:spPr>
          <a:xfrm>
            <a:off x="1074656" y="1999662"/>
            <a:ext cx="9987484" cy="3539430"/>
          </a:xfrm>
          <a:prstGeom prst="rect">
            <a:avLst/>
          </a:prstGeom>
        </p:spPr>
        <p:txBody>
          <a:bodyPr wrap="square">
            <a:spAutoFit/>
          </a:bodyPr>
          <a:lstStyle/>
          <a:p>
            <a:pPr marL="571500" marR="0" lvl="0" indent="-5715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ヒラギノ角ゴ Pro W3" charset="-128"/>
                <a:cs typeface="+mn-cs"/>
              </a:rPr>
              <a:t>Investigations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ヒラギノ角ゴ Pro W3" charset="-128"/>
              <a:cs typeface="+mn-cs"/>
            </a:endParaRPr>
          </a:p>
          <a:p>
            <a:pPr marL="571500" marR="0" lvl="0" indent="-5715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ヒラギノ角ゴ Pro W3" charset="-128"/>
                <a:cs typeface="+mn-cs"/>
              </a:rPr>
              <a:t>Outreach to workers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ヒラギノ角ゴ Pro W3" charset="-128"/>
              <a:cs typeface="+mn-cs"/>
            </a:endParaRPr>
          </a:p>
          <a:p>
            <a:pPr marL="571500" marR="0" lvl="0" indent="-5715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ヒラギノ角ゴ Pro W3" charset="-128"/>
                <a:cs typeface="+mn-cs"/>
              </a:rPr>
              <a:t>Education for employers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ヒラギノ角ゴ Pro W3" charset="-128"/>
              <a:cs typeface="+mn-cs"/>
            </a:endParaRPr>
          </a:p>
          <a:p>
            <a:pPr marL="571500" marR="0" lvl="0" indent="-5715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ヒラギノ角ゴ Pro W3" charset="-128"/>
                <a:cs typeface="+mn-cs"/>
              </a:rPr>
              <a:t>Partnerships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ヒラギノ角ゴ Pro W3" charset="-128"/>
              <a:cs typeface="+mn-cs"/>
            </a:endParaRPr>
          </a:p>
        </p:txBody>
      </p:sp>
    </p:spTree>
    <p:extLst>
      <p:ext uri="{BB962C8B-B14F-4D97-AF65-F5344CB8AC3E}">
        <p14:creationId xmlns:p14="http://schemas.microsoft.com/office/powerpoint/2010/main" val="1407188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80233" y="1383787"/>
            <a:ext cx="10972800" cy="3849127"/>
          </a:xfrm>
        </p:spPr>
        <p:txBody>
          <a:bodyPr>
            <a:normAutofit/>
          </a:bodyPr>
          <a:lstStyle/>
          <a:p>
            <a:pPr rtl="0" eaLnBrk="1" fontAlgn="base" latinLnBrk="0" hangingPunct="1"/>
            <a:r>
              <a:rPr lang="en-US" sz="7300" b="0" i="0" kern="1200" spc="0" baseline="0">
                <a:ln>
                  <a:noFill/>
                </a:ln>
                <a:solidFill>
                  <a:srgbClr val="FFC000"/>
                </a:solidFill>
                <a:effectLst/>
                <a:latin typeface="Calibri" panose="020F0502020204030204" pitchFamily="34" charset="0"/>
                <a:ea typeface="ヒラギノ角ゴ Pro W3"/>
                <a:cs typeface="+mn-cs"/>
              </a:rPr>
              <a:t>Essential</a:t>
            </a:r>
            <a:r>
              <a:rPr lang="en-US" sz="7300" b="0" i="0" kern="1200" spc="0" baseline="0">
                <a:ln>
                  <a:noFill/>
                </a:ln>
                <a:solidFill>
                  <a:srgbClr val="FFFFFF"/>
                </a:solidFill>
                <a:effectLst/>
                <a:latin typeface="Calibri" panose="020F0502020204030204" pitchFamily="34" charset="0"/>
                <a:ea typeface="ヒラギノ角ゴ Pro W3"/>
                <a:cs typeface="+mn-cs"/>
              </a:rPr>
              <a:t> </a:t>
            </a:r>
            <a:r>
              <a:rPr lang="en-US" sz="7300" b="0" i="0" kern="1200" spc="0" baseline="0">
                <a:ln>
                  <a:noFill/>
                </a:ln>
                <a:solidFill>
                  <a:srgbClr val="FFC000"/>
                </a:solidFill>
                <a:effectLst/>
                <a:latin typeface="Calibri" panose="020F0502020204030204" pitchFamily="34" charset="0"/>
                <a:ea typeface="ヒラギノ角ゴ Pro W3"/>
                <a:cs typeface="+mn-cs"/>
              </a:rPr>
              <a:t>Protections</a:t>
            </a:r>
            <a:r>
              <a:rPr lang="en-US" sz="7300" b="0" i="0" kern="1200" spc="0" baseline="0">
                <a:ln>
                  <a:noFill/>
                </a:ln>
                <a:solidFill>
                  <a:srgbClr val="FFFFFF"/>
                </a:solidFill>
                <a:effectLst/>
                <a:latin typeface="Calibri" panose="020F0502020204030204" pitchFamily="34" charset="0"/>
                <a:ea typeface="ヒラギノ角ゴ Pro W3"/>
                <a:cs typeface="+mn-cs"/>
              </a:rPr>
              <a:t> </a:t>
            </a:r>
            <a:endParaRPr lang="en-US" sz="7300">
              <a:effectLst/>
            </a:endParaRPr>
          </a:p>
          <a:p>
            <a:pPr rtl="0" eaLnBrk="1" fontAlgn="base" latinLnBrk="0" hangingPunct="1"/>
            <a:r>
              <a:rPr lang="en-US" sz="7300" b="0" i="0" kern="1200" spc="0" baseline="0">
                <a:ln>
                  <a:noFill/>
                </a:ln>
                <a:solidFill>
                  <a:srgbClr val="FFFFFF"/>
                </a:solidFill>
                <a:effectLst/>
                <a:latin typeface="Calibri" panose="020F0502020204030204" pitchFamily="34" charset="0"/>
                <a:ea typeface="ヒラギノ角ゴ Pro W3"/>
                <a:cs typeface="+mn-cs"/>
              </a:rPr>
              <a:t>Under the Fair Labor Standards Act</a:t>
            </a:r>
            <a:endParaRPr lang="en-US" sz="7300">
              <a:effectLst/>
            </a:endParaRPr>
          </a:p>
          <a:p>
            <a:endParaRPr lang="en-US"/>
          </a:p>
        </p:txBody>
      </p:sp>
      <p:pic>
        <p:nvPicPr>
          <p:cNvPr id="4" name="Picture 3" descr="WHD Logo"/>
          <p:cNvPicPr>
            <a:picLocks noChangeAspect="1"/>
          </p:cNvPicPr>
          <p:nvPr/>
        </p:nvPicPr>
        <p:blipFill>
          <a:blip r:embed="rId3"/>
          <a:stretch>
            <a:fillRect/>
          </a:stretch>
        </p:blipFill>
        <p:spPr>
          <a:xfrm>
            <a:off x="10137523" y="335251"/>
            <a:ext cx="1444877" cy="701101"/>
          </a:xfrm>
          <a:prstGeom prst="rect">
            <a:avLst/>
          </a:prstGeom>
        </p:spPr>
      </p:pic>
    </p:spTree>
    <p:extLst>
      <p:ext uri="{BB962C8B-B14F-4D97-AF65-F5344CB8AC3E}">
        <p14:creationId xmlns:p14="http://schemas.microsoft.com/office/powerpoint/2010/main" val="3010443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28" y="0"/>
            <a:ext cx="10517171" cy="1417638"/>
          </a:xfrm>
        </p:spPr>
        <p:txBody>
          <a:bodyPr>
            <a:normAutofit/>
          </a:bodyPr>
          <a:lstStyle/>
          <a:p>
            <a:r>
              <a:rPr lang="en-US" sz="4800" dirty="0">
                <a:solidFill>
                  <a:schemeClr val="bg1"/>
                </a:solidFill>
              </a:rPr>
              <a:t>Child Labor (1 of 2) </a:t>
            </a:r>
          </a:p>
        </p:txBody>
      </p:sp>
      <p:sp>
        <p:nvSpPr>
          <p:cNvPr id="3" name="Content Placeholder 2"/>
          <p:cNvSpPr>
            <a:spLocks noGrp="1"/>
          </p:cNvSpPr>
          <p:nvPr>
            <p:ph idx="1"/>
          </p:nvPr>
        </p:nvSpPr>
        <p:spPr>
          <a:xfrm>
            <a:off x="1065227" y="1640427"/>
            <a:ext cx="6499253" cy="4202769"/>
          </a:xfrm>
        </p:spPr>
        <p:txBody>
          <a:bodyPr>
            <a:normAutofit lnSpcReduction="10000"/>
          </a:bodyPr>
          <a:lstStyle/>
          <a:p>
            <a:pPr marL="0" indent="0">
              <a:buNone/>
            </a:pPr>
            <a:r>
              <a:rPr lang="en-US" sz="2800"/>
              <a:t>In </a:t>
            </a:r>
            <a:r>
              <a:rPr lang="en-US" sz="2800" b="1"/>
              <a:t>non-agricultural </a:t>
            </a:r>
            <a:r>
              <a:rPr lang="en-US" sz="2800"/>
              <a:t>jobs…</a:t>
            </a:r>
          </a:p>
          <a:p>
            <a:pPr>
              <a:lnSpc>
                <a:spcPct val="110000"/>
              </a:lnSpc>
              <a:spcBef>
                <a:spcPct val="0"/>
              </a:spcBef>
            </a:pPr>
            <a:r>
              <a:rPr lang="en-US" altLang="en-US" sz="2800">
                <a:solidFill>
                  <a:srgbClr val="0D0D0D"/>
                </a:solidFill>
              </a:rPr>
              <a:t>Minimum age of employment is 14 </a:t>
            </a:r>
          </a:p>
          <a:p>
            <a:pPr>
              <a:lnSpc>
                <a:spcPct val="110000"/>
              </a:lnSpc>
              <a:spcBef>
                <a:spcPct val="0"/>
              </a:spcBef>
            </a:pPr>
            <a:r>
              <a:rPr lang="en-US" altLang="en-US" sz="2800">
                <a:solidFill>
                  <a:srgbClr val="0D0D0D"/>
                </a:solidFill>
              </a:rPr>
              <a:t>Hours and occupations are restricted for </a:t>
            </a:r>
            <a:br>
              <a:rPr lang="en-US" altLang="en-US" sz="2800">
                <a:solidFill>
                  <a:srgbClr val="0D0D0D"/>
                </a:solidFill>
              </a:rPr>
            </a:br>
            <a:r>
              <a:rPr lang="en-US" altLang="en-US" sz="2800">
                <a:solidFill>
                  <a:srgbClr val="0D0D0D"/>
                </a:solidFill>
              </a:rPr>
              <a:t>14- and 15-year-olds</a:t>
            </a:r>
          </a:p>
          <a:p>
            <a:pPr>
              <a:lnSpc>
                <a:spcPct val="110000"/>
              </a:lnSpc>
              <a:spcBef>
                <a:spcPct val="0"/>
              </a:spcBef>
            </a:pPr>
            <a:r>
              <a:rPr lang="en-US" altLang="en-US" sz="2800">
                <a:solidFill>
                  <a:srgbClr val="0D0D0D"/>
                </a:solidFill>
              </a:rPr>
              <a:t>Hazardous occupations are prohibited for every covered worker under 18 years of age</a:t>
            </a:r>
          </a:p>
          <a:p>
            <a:pPr>
              <a:lnSpc>
                <a:spcPct val="110000"/>
              </a:lnSpc>
              <a:spcBef>
                <a:spcPct val="0"/>
              </a:spcBef>
            </a:pPr>
            <a:r>
              <a:rPr lang="en-US" altLang="en-US" sz="2800">
                <a:solidFill>
                  <a:srgbClr val="0D0D0D"/>
                </a:solidFill>
              </a:rPr>
              <a:t>Some exceptions for minors working for their parents</a:t>
            </a:r>
          </a:p>
          <a:p>
            <a:pPr marL="0" indent="0">
              <a:buNone/>
            </a:pPr>
            <a:endParaRPr lang="en-US"/>
          </a:p>
        </p:txBody>
      </p:sp>
      <p:pic>
        <p:nvPicPr>
          <p:cNvPr id="6" name="Picture 5" descr="Adult with a teen wor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480" y="2295267"/>
            <a:ext cx="4132044" cy="2705616"/>
          </a:xfrm>
          <a:prstGeom prst="rect">
            <a:avLst/>
          </a:prstGeom>
          <a:ln>
            <a:noFill/>
          </a:ln>
          <a:effectLst>
            <a:softEdge rad="112500"/>
          </a:effectLst>
        </p:spPr>
      </p:pic>
    </p:spTree>
    <p:extLst>
      <p:ext uri="{BB962C8B-B14F-4D97-AF65-F5344CB8AC3E}">
        <p14:creationId xmlns:p14="http://schemas.microsoft.com/office/powerpoint/2010/main" val="77569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802" y="0"/>
            <a:ext cx="10526598" cy="1417638"/>
          </a:xfrm>
        </p:spPr>
        <p:txBody>
          <a:bodyPr>
            <a:normAutofit/>
          </a:bodyPr>
          <a:lstStyle/>
          <a:p>
            <a:r>
              <a:rPr lang="en-US" dirty="0"/>
              <a:t>Child Labor (2 of 2) </a:t>
            </a:r>
            <a:endParaRPr lang="en-US" b="1" dirty="0">
              <a:solidFill>
                <a:schemeClr val="bg1"/>
              </a:solidFill>
            </a:endParaRPr>
          </a:p>
        </p:txBody>
      </p:sp>
      <p:sp>
        <p:nvSpPr>
          <p:cNvPr id="3" name="Content Placeholder 2"/>
          <p:cNvSpPr>
            <a:spLocks noGrp="1"/>
          </p:cNvSpPr>
          <p:nvPr>
            <p:ph idx="1"/>
          </p:nvPr>
        </p:nvSpPr>
        <p:spPr>
          <a:xfrm>
            <a:off x="971649" y="1805478"/>
            <a:ext cx="10229850" cy="3733799"/>
          </a:xfrm>
        </p:spPr>
        <p:txBody>
          <a:bodyPr>
            <a:normAutofit fontScale="85000" lnSpcReduction="10000"/>
          </a:bodyPr>
          <a:lstStyle/>
          <a:p>
            <a:pPr marL="0" indent="0">
              <a:lnSpc>
                <a:spcPct val="120000"/>
              </a:lnSpc>
              <a:spcBef>
                <a:spcPts val="0"/>
              </a:spcBef>
              <a:buNone/>
              <a:defRPr/>
            </a:pPr>
            <a:r>
              <a:rPr lang="en-US" altLang="en-US"/>
              <a:t>Hours Restrictions in </a:t>
            </a:r>
            <a:r>
              <a:rPr lang="en-US" altLang="en-US" b="1"/>
              <a:t>non-agricultural</a:t>
            </a:r>
            <a:r>
              <a:rPr lang="en-US" altLang="en-US"/>
              <a:t> jobs…</a:t>
            </a:r>
          </a:p>
          <a:p>
            <a:pPr marL="285750" indent="-285750">
              <a:lnSpc>
                <a:spcPct val="120000"/>
              </a:lnSpc>
              <a:spcBef>
                <a:spcPts val="0"/>
              </a:spcBef>
              <a:buFont typeface="Arial" panose="020B0604020202020204" pitchFamily="34" charset="0"/>
              <a:buChar char="•"/>
              <a:defRPr/>
            </a:pPr>
            <a:r>
              <a:rPr lang="en-US" altLang="en-US"/>
              <a:t>Apply to 14- and 15-year-olds only</a:t>
            </a:r>
            <a:endParaRPr lang="en-US" altLang="en-US">
              <a:latin typeface="Verdana" panose="020B0604030504040204" pitchFamily="34" charset="0"/>
            </a:endParaRPr>
          </a:p>
          <a:p>
            <a:pPr marL="285750" indent="-285750">
              <a:lnSpc>
                <a:spcPct val="120000"/>
              </a:lnSpc>
              <a:spcBef>
                <a:spcPts val="0"/>
              </a:spcBef>
              <a:buFont typeface="Arial" panose="020B0604020202020204" pitchFamily="34" charset="0"/>
              <a:buChar char="•"/>
              <a:defRPr/>
            </a:pPr>
            <a:r>
              <a:rPr lang="en-US" altLang="en-US"/>
              <a:t>Not during school hours</a:t>
            </a:r>
          </a:p>
          <a:p>
            <a:pPr marL="285750" indent="-285750">
              <a:lnSpc>
                <a:spcPct val="120000"/>
              </a:lnSpc>
              <a:spcBef>
                <a:spcPts val="0"/>
              </a:spcBef>
              <a:buFont typeface="Arial" panose="020B0604020202020204" pitchFamily="34" charset="0"/>
              <a:buChar char="•"/>
              <a:defRPr/>
            </a:pPr>
            <a:r>
              <a:rPr lang="en-US" altLang="en-US"/>
              <a:t>No more than 3 hours on a school day or 8 hours on a non-school day</a:t>
            </a:r>
          </a:p>
          <a:p>
            <a:pPr marL="285750" indent="-285750">
              <a:lnSpc>
                <a:spcPct val="120000"/>
              </a:lnSpc>
              <a:spcBef>
                <a:spcPts val="0"/>
              </a:spcBef>
              <a:buFont typeface="Arial" panose="020B0604020202020204" pitchFamily="34" charset="0"/>
              <a:buChar char="•"/>
              <a:defRPr/>
            </a:pPr>
            <a:r>
              <a:rPr lang="en-US" altLang="en-US"/>
              <a:t>No more than 18 hours during school weeks or 40 hours  during non-school weeks</a:t>
            </a:r>
          </a:p>
          <a:p>
            <a:pPr marL="285750" indent="-285750">
              <a:lnSpc>
                <a:spcPct val="120000"/>
              </a:lnSpc>
              <a:spcBef>
                <a:spcPts val="0"/>
              </a:spcBef>
              <a:buFont typeface="Arial" panose="020B0604020202020204" pitchFamily="34" charset="0"/>
              <a:buChar char="•"/>
              <a:defRPr/>
            </a:pPr>
            <a:r>
              <a:rPr lang="en-US" altLang="en-US"/>
              <a:t>Not before 7 a.m. and not after 7 p.m. except from June 1 to Labor Day when the time is extended until 9 p.m. </a:t>
            </a:r>
          </a:p>
          <a:p>
            <a:pPr marL="0" indent="0">
              <a:buNone/>
            </a:pPr>
            <a:endParaRPr lang="en-US"/>
          </a:p>
        </p:txBody>
      </p:sp>
    </p:spTree>
    <p:extLst>
      <p:ext uri="{BB962C8B-B14F-4D97-AF65-F5344CB8AC3E}">
        <p14:creationId xmlns:p14="http://schemas.microsoft.com/office/powerpoint/2010/main" val="2365013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082" y="2"/>
            <a:ext cx="9396028" cy="1371600"/>
          </a:xfrm>
        </p:spPr>
        <p:txBody>
          <a:bodyPr>
            <a:normAutofit/>
          </a:bodyPr>
          <a:lstStyle/>
          <a:p>
            <a:r>
              <a:rPr lang="en-US" sz="4800" dirty="0"/>
              <a:t>Contact WHD</a:t>
            </a:r>
          </a:p>
        </p:txBody>
      </p:sp>
      <p:sp>
        <p:nvSpPr>
          <p:cNvPr id="3" name="Rectangle 2"/>
          <p:cNvSpPr/>
          <p:nvPr/>
        </p:nvSpPr>
        <p:spPr>
          <a:xfrm>
            <a:off x="1084082" y="2243660"/>
            <a:ext cx="8954913" cy="2062103"/>
          </a:xfrm>
          <a:prstGeom prst="rect">
            <a:avLst/>
          </a:prstGeom>
        </p:spPr>
        <p:txBody>
          <a:bodyPr wrap="square">
            <a:spAutoFit/>
          </a:bodyPr>
          <a:lstStyle/>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Calibri"/>
                <a:ea typeface="ヒラギノ角ゴ Pro W3" charset="-128"/>
                <a:cs typeface="+mn-cs"/>
              </a:rPr>
              <a:t>Visit </a:t>
            </a:r>
            <a:r>
              <a:rPr kumimoji="0" lang="en-US" sz="3200" b="0" i="0" u="none" strike="noStrike" kern="1200" cap="none" spc="0" normalizeH="0" baseline="0" noProof="0">
                <a:ln>
                  <a:noFill/>
                </a:ln>
                <a:solidFill>
                  <a:prstClr val="black"/>
                </a:solidFill>
                <a:effectLst/>
                <a:uLnTx/>
                <a:uFillTx/>
                <a:latin typeface="Calibri"/>
                <a:ea typeface="ヒラギノ角ゴ Pro W3" charset="-128"/>
                <a:cs typeface="+mn-cs"/>
                <a:hlinkClick r:id="rId3"/>
              </a:rPr>
              <a:t>www.dol.gov/agencies/whd</a:t>
            </a:r>
            <a:r>
              <a:rPr kumimoji="0" lang="en-US" sz="3200" b="0" i="0" u="none" strike="noStrike" kern="1200" cap="none" spc="0" normalizeH="0" baseline="0" noProof="0">
                <a:ln>
                  <a:noFill/>
                </a:ln>
                <a:solidFill>
                  <a:prstClr val="black"/>
                </a:solidFill>
                <a:effectLst/>
                <a:uLnTx/>
                <a:uFillTx/>
                <a:latin typeface="Calibri"/>
                <a:ea typeface="ヒラギノ角ゴ Pro W3" charset="-128"/>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ヒラギノ角ゴ Pro W3" charset="-128"/>
              <a:cs typeface="+mn-cs"/>
            </a:endParaRPr>
          </a:p>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a:ea typeface="ヒラギノ角ゴ Pro W3" charset="-128"/>
                <a:cs typeface="+mn-cs"/>
              </a:rPr>
              <a:t>Call our toll-free information and helpline </a:t>
            </a:r>
            <a:br>
              <a:rPr kumimoji="0" lang="en-US" sz="3200" b="0" i="0" u="none" strike="noStrike" kern="1200" cap="none" spc="0" normalizeH="0" baseline="0" noProof="0">
                <a:ln>
                  <a:noFill/>
                </a:ln>
                <a:solidFill>
                  <a:prstClr val="black"/>
                </a:solidFill>
                <a:effectLst/>
                <a:uLnTx/>
                <a:uFillTx/>
                <a:latin typeface="Calibri"/>
                <a:ea typeface="ヒラギノ角ゴ Pro W3" charset="-128"/>
                <a:cs typeface="+mn-cs"/>
              </a:rPr>
            </a:br>
            <a:r>
              <a:rPr kumimoji="0" lang="en-US" sz="3200" b="0" i="0" u="none" strike="noStrike" kern="1200" cap="none" spc="0" normalizeH="0" baseline="0" noProof="0">
                <a:ln>
                  <a:noFill/>
                </a:ln>
                <a:solidFill>
                  <a:prstClr val="black"/>
                </a:solidFill>
                <a:effectLst/>
                <a:uLnTx/>
                <a:uFillTx/>
                <a:latin typeface="Calibri"/>
                <a:ea typeface="ヒラギノ角ゴ Pro W3" charset="-128"/>
                <a:cs typeface="+mn-cs"/>
              </a:rPr>
              <a:t>at </a:t>
            </a:r>
            <a:r>
              <a:rPr kumimoji="0" lang="en-US" sz="3200" b="1" i="0" u="none" strike="noStrike" kern="1200" cap="none" spc="0" normalizeH="0" baseline="0" noProof="0">
                <a:ln>
                  <a:noFill/>
                </a:ln>
                <a:solidFill>
                  <a:prstClr val="black"/>
                </a:solidFill>
                <a:effectLst/>
                <a:uLnTx/>
                <a:uFillTx/>
                <a:latin typeface="Calibri"/>
                <a:ea typeface="ヒラギノ角ゴ Pro W3" charset="-128"/>
                <a:cs typeface="+mn-cs"/>
              </a:rPr>
              <a:t>1-866-4US-WAGE (1-866-487-9243) </a:t>
            </a:r>
          </a:p>
        </p:txBody>
      </p:sp>
    </p:spTree>
    <p:extLst>
      <p:ext uri="{BB962C8B-B14F-4D97-AF65-F5344CB8AC3E}">
        <p14:creationId xmlns:p14="http://schemas.microsoft.com/office/powerpoint/2010/main" val="39752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3C2A-AA0E-4198-9303-0FA092578355}"/>
              </a:ext>
            </a:extLst>
          </p:cNvPr>
          <p:cNvSpPr>
            <a:spLocks noGrp="1"/>
          </p:cNvSpPr>
          <p:nvPr>
            <p:ph type="title"/>
          </p:nvPr>
        </p:nvSpPr>
        <p:spPr>
          <a:xfrm>
            <a:off x="300070" y="229362"/>
            <a:ext cx="10515600" cy="1325563"/>
          </a:xfrm>
        </p:spPr>
        <p:txBody>
          <a:bodyPr>
            <a:normAutofit/>
          </a:bodyPr>
          <a:lstStyle/>
          <a:p>
            <a:r>
              <a:rPr lang="en-US" sz="4000" b="1">
                <a:solidFill>
                  <a:schemeClr val="bg1"/>
                </a:solidFill>
                <a:latin typeface="Avenir Next LT Pro"/>
              </a:rPr>
              <a:t>Housekeeping:</a:t>
            </a:r>
            <a:endParaRPr lang="en-US" sz="4000" b="1">
              <a:solidFill>
                <a:schemeClr val="bg1"/>
              </a:solidFill>
              <a:latin typeface="Avenir Next LT Pro" panose="020B0504020202020204" pitchFamily="34" charset="0"/>
            </a:endParaRPr>
          </a:p>
        </p:txBody>
      </p:sp>
      <p:sp>
        <p:nvSpPr>
          <p:cNvPr id="3" name="Content Placeholder 2">
            <a:extLst>
              <a:ext uri="{FF2B5EF4-FFF2-40B4-BE49-F238E27FC236}">
                <a16:creationId xmlns:a16="http://schemas.microsoft.com/office/drawing/2014/main" id="{ECB38268-CEC4-41D9-84EE-82164930F5A9}"/>
              </a:ext>
            </a:extLst>
          </p:cNvPr>
          <p:cNvSpPr>
            <a:spLocks noGrp="1"/>
          </p:cNvSpPr>
          <p:nvPr>
            <p:ph idx="1"/>
          </p:nvPr>
        </p:nvSpPr>
        <p:spPr>
          <a:xfrm>
            <a:off x="300070" y="2055946"/>
            <a:ext cx="9250330" cy="4572691"/>
          </a:xfrm>
        </p:spPr>
        <p:txBody>
          <a:bodyPr vert="horz" lIns="91440" tIns="45720" rIns="91440" bIns="45720" rtlCol="0" anchor="t">
            <a:normAutofit lnSpcReduction="10000"/>
          </a:bodyPr>
          <a:lstStyle/>
          <a:p>
            <a:pPr>
              <a:lnSpc>
                <a:spcPct val="120000"/>
              </a:lnSpc>
              <a:spcBef>
                <a:spcPts val="0"/>
              </a:spcBef>
            </a:pPr>
            <a:r>
              <a:rPr lang="en-US" sz="3200">
                <a:ea typeface="+mn-lt"/>
                <a:cs typeface="+mn-lt"/>
              </a:rPr>
              <a:t>Closed Captioning is available at </a:t>
            </a:r>
            <a:r>
              <a:rPr lang="en-US" sz="3200">
                <a:ea typeface="+mn-lt"/>
                <a:cs typeface="+mn-lt"/>
                <a:hlinkClick r:id="rId3"/>
              </a:rPr>
              <a:t>https://www.streamtext.net/player?event=ASLIS-COSG-KY</a:t>
            </a:r>
            <a:r>
              <a:rPr lang="en-US" sz="3200">
                <a:ea typeface="+mn-lt"/>
                <a:cs typeface="+mn-lt"/>
              </a:rPr>
              <a:t> </a:t>
            </a:r>
            <a:endParaRPr lang="en-US" sz="3200">
              <a:highlight>
                <a:srgbClr val="FFFF00"/>
              </a:highlight>
              <a:ea typeface="+mn-lt"/>
              <a:cs typeface="+mn-lt"/>
            </a:endParaRPr>
          </a:p>
          <a:p>
            <a:pPr>
              <a:lnSpc>
                <a:spcPct val="120000"/>
              </a:lnSpc>
              <a:spcBef>
                <a:spcPts val="0"/>
              </a:spcBef>
            </a:pPr>
            <a:r>
              <a:rPr lang="en-US" sz="3200">
                <a:ea typeface="+mn-lt"/>
                <a:cs typeface="+mn-lt"/>
              </a:rPr>
              <a:t>If you have any questions, please submit them through the chat feature</a:t>
            </a:r>
            <a:endParaRPr lang="en-US">
              <a:ea typeface="+mn-lt"/>
              <a:cs typeface="+mn-lt"/>
            </a:endParaRPr>
          </a:p>
          <a:p>
            <a:pPr>
              <a:lnSpc>
                <a:spcPct val="120000"/>
              </a:lnSpc>
              <a:spcBef>
                <a:spcPts val="0"/>
              </a:spcBef>
            </a:pPr>
            <a:r>
              <a:rPr lang="en-US" sz="3200">
                <a:ea typeface="+mn-lt"/>
                <a:cs typeface="+mn-lt"/>
              </a:rPr>
              <a:t>If you have technical difficulties, please use the Chat feature to type a question and CSG staff will get back to you as soon as possible</a:t>
            </a:r>
            <a:endParaRPr lang="en-US"/>
          </a:p>
          <a:p>
            <a:pPr>
              <a:lnSpc>
                <a:spcPct val="120000"/>
              </a:lnSpc>
              <a:spcBef>
                <a:spcPts val="0"/>
              </a:spcBef>
            </a:pPr>
            <a:endParaRPr lang="en-US" sz="3200">
              <a:solidFill>
                <a:srgbClr val="000000"/>
              </a:solidFill>
              <a:latin typeface="Avenir Next LT Pro" panose="020B0504020202020204" pitchFamily="34" charset="0"/>
            </a:endParaRPr>
          </a:p>
        </p:txBody>
      </p:sp>
      <p:sp>
        <p:nvSpPr>
          <p:cNvPr id="4" name="Slide Number Placeholder 3"/>
          <p:cNvSpPr>
            <a:spLocks noGrp="1"/>
          </p:cNvSpPr>
          <p:nvPr>
            <p:ph type="sldNum" sz="quarter" idx="12"/>
          </p:nvPr>
        </p:nvSpPr>
        <p:spPr/>
        <p:txBody>
          <a:bodyPr/>
          <a:lstStyle/>
          <a:p>
            <a:fld id="{C5065CBE-E15C-4781-BBF0-0DA601C2776C}" type="slidenum">
              <a:rPr lang="en-US" smtClean="0"/>
              <a:t>2</a:t>
            </a:fld>
            <a:endParaRPr lang="en-US"/>
          </a:p>
        </p:txBody>
      </p:sp>
    </p:spTree>
    <p:extLst>
      <p:ext uri="{BB962C8B-B14F-4D97-AF65-F5344CB8AC3E}">
        <p14:creationId xmlns:p14="http://schemas.microsoft.com/office/powerpoint/2010/main" val="1593147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Blue background">
            <a:extLst>
              <a:ext uri="{FF2B5EF4-FFF2-40B4-BE49-F238E27FC236}">
                <a16:creationId xmlns:a16="http://schemas.microsoft.com/office/drawing/2014/main" id="{0E37B3B5-9028-4481-889B-4030492644BB}"/>
              </a:ext>
            </a:extLst>
          </p:cNvPr>
          <p:cNvSpPr/>
          <p:nvPr/>
        </p:nvSpPr>
        <p:spPr>
          <a:xfrm>
            <a:off x="1524002" y="1"/>
            <a:ext cx="9144000" cy="1371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172389"/>
              </a:solidFill>
              <a:effectLst/>
              <a:uLnTx/>
              <a:uFillTx/>
              <a:latin typeface="Calibri"/>
              <a:ea typeface="+mn-ea"/>
              <a:cs typeface="+mn-cs"/>
            </a:endParaRPr>
          </a:p>
        </p:txBody>
      </p:sp>
      <p:sp>
        <p:nvSpPr>
          <p:cNvPr id="4" name="Title 3"/>
          <p:cNvSpPr>
            <a:spLocks noGrp="1"/>
          </p:cNvSpPr>
          <p:nvPr>
            <p:ph type="title"/>
          </p:nvPr>
        </p:nvSpPr>
        <p:spPr>
          <a:xfrm>
            <a:off x="1065229" y="2"/>
            <a:ext cx="9145571" cy="1371600"/>
          </a:xfrm>
        </p:spPr>
        <p:txBody>
          <a:bodyPr>
            <a:normAutofit/>
          </a:bodyPr>
          <a:lstStyle/>
          <a:p>
            <a:r>
              <a:rPr lang="en-US" sz="4800">
                <a:solidFill>
                  <a:schemeClr val="bg1"/>
                </a:solidFill>
              </a:rPr>
              <a:t>Disclaimer</a:t>
            </a:r>
          </a:p>
        </p:txBody>
      </p:sp>
      <p:sp>
        <p:nvSpPr>
          <p:cNvPr id="5" name="Content Placeholder 4"/>
          <p:cNvSpPr>
            <a:spLocks noGrp="1"/>
          </p:cNvSpPr>
          <p:nvPr>
            <p:ph idx="1"/>
          </p:nvPr>
        </p:nvSpPr>
        <p:spPr>
          <a:xfrm>
            <a:off x="1981200" y="1741117"/>
            <a:ext cx="8229600" cy="3995802"/>
          </a:xfrm>
        </p:spPr>
        <p:txBody>
          <a:bodyPr>
            <a:noAutofit/>
          </a:bodyPr>
          <a:lstStyle/>
          <a:p>
            <a:pPr marL="0" indent="0">
              <a:lnSpc>
                <a:spcPct val="80000"/>
              </a:lnSpc>
              <a:buNone/>
            </a:pPr>
            <a:r>
              <a:rPr lang="en-US" sz="2200">
                <a:cs typeface="Arial" panose="020B0604020202020204" pitchFamily="34" charset="0"/>
              </a:rPr>
              <a:t>This presentation is intended as general information only and does not carry the force of legal opinion.</a:t>
            </a:r>
          </a:p>
          <a:p>
            <a:pPr marL="0" indent="0">
              <a:lnSpc>
                <a:spcPct val="80000"/>
              </a:lnSpc>
              <a:buNone/>
            </a:pPr>
            <a:endParaRPr lang="en-US" sz="2200">
              <a:cs typeface="Arial" panose="020B0604020202020204" pitchFamily="34" charset="0"/>
            </a:endParaRPr>
          </a:p>
          <a:p>
            <a:pPr marL="0" indent="0">
              <a:lnSpc>
                <a:spcPct val="80000"/>
              </a:lnSpc>
              <a:buNone/>
            </a:pPr>
            <a:r>
              <a:rPr lang="en-US" sz="2200">
                <a:cs typeface="Arial" panose="020B0604020202020204" pitchFamily="34" charset="0"/>
              </a:rPr>
              <a:t>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sz="2200" i="1">
                <a:cs typeface="Arial" panose="020B0604020202020204" pitchFamily="34" charset="0"/>
              </a:rPr>
              <a:t>Federal </a:t>
            </a:r>
            <a:r>
              <a:rPr lang="en-US" sz="2200">
                <a:cs typeface="Arial" panose="020B0604020202020204" pitchFamily="34" charset="0"/>
              </a:rPr>
              <a:t>Register and the </a:t>
            </a:r>
            <a:r>
              <a:rPr lang="en-US" sz="2200" i="1">
                <a:cs typeface="Arial" panose="020B0604020202020204" pitchFamily="34" charset="0"/>
              </a:rPr>
              <a:t>Code of Federal Regulations</a:t>
            </a:r>
            <a:r>
              <a:rPr lang="en-US" sz="2200">
                <a:cs typeface="Arial" panose="020B0604020202020204" pitchFamily="34" charset="0"/>
              </a:rPr>
              <a:t> remain the official source for regulatory information published by the Department of Labor. We will make every effort to keep this information current and to correct errors brought to our attention.</a:t>
            </a:r>
          </a:p>
          <a:p>
            <a:endParaRPr lang="en-US" sz="2200"/>
          </a:p>
        </p:txBody>
      </p:sp>
    </p:spTree>
    <p:extLst>
      <p:ext uri="{BB962C8B-B14F-4D97-AF65-F5344CB8AC3E}">
        <p14:creationId xmlns:p14="http://schemas.microsoft.com/office/powerpoint/2010/main" val="2292981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89646-6656-475A-A160-EAF6CC5DC8F0}"/>
              </a:ext>
            </a:extLst>
          </p:cNvPr>
          <p:cNvSpPr txBox="1">
            <a:spLocks noGrp="1"/>
          </p:cNvSpPr>
          <p:nvPr>
            <p:ph type="title" idx="4294967295"/>
          </p:nvPr>
        </p:nvSpPr>
        <p:spPr>
          <a:xfrm>
            <a:off x="331664" y="92971"/>
            <a:ext cx="9411660"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dirty="0">
                <a:solidFill>
                  <a:schemeClr val="bg1"/>
                </a:solidFill>
                <a:ea typeface="+mj-lt"/>
                <a:cs typeface="+mj-lt"/>
              </a:rPr>
              <a:t>Occupational Safety and Health Administration (OSHA) – 1 of 2</a:t>
            </a:r>
            <a:endParaRPr lang="en-US" b="1" dirty="0">
              <a:solidFill>
                <a:schemeClr val="bg1"/>
              </a:solidFill>
              <a:ea typeface="+mn-ea"/>
              <a:cs typeface="+mn-cs"/>
            </a:endParaRPr>
          </a:p>
        </p:txBody>
      </p:sp>
      <p:sp>
        <p:nvSpPr>
          <p:cNvPr id="2" name="TextBox 1">
            <a:extLst>
              <a:ext uri="{FF2B5EF4-FFF2-40B4-BE49-F238E27FC236}">
                <a16:creationId xmlns:a16="http://schemas.microsoft.com/office/drawing/2014/main" id="{5C1FB0BB-2734-48DA-A260-0FFFC6F2A7CE}"/>
              </a:ext>
            </a:extLst>
          </p:cNvPr>
          <p:cNvSpPr txBox="1"/>
          <p:nvPr/>
        </p:nvSpPr>
        <p:spPr>
          <a:xfrm>
            <a:off x="169524" y="2994917"/>
            <a:ext cx="635627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err="1">
                <a:latin typeface="Avenir Next LT Pro"/>
                <a:cs typeface="Calibri"/>
              </a:rPr>
              <a:t>Shaharazade</a:t>
            </a:r>
            <a:r>
              <a:rPr lang="en-US" sz="3200" b="1">
                <a:latin typeface="Avenir Next LT Pro"/>
                <a:cs typeface="Calibri"/>
              </a:rPr>
              <a:t> Thompkins-Lewis </a:t>
            </a:r>
            <a:endParaRPr lang="en-US" sz="3200"/>
          </a:p>
          <a:p>
            <a:pPr algn="ctr"/>
            <a:r>
              <a:rPr lang="en-US" sz="2800">
                <a:ea typeface="+mn-lt"/>
                <a:cs typeface="+mn-lt"/>
              </a:rPr>
              <a:t>National Alliance Coordinator</a:t>
            </a:r>
            <a:endParaRPr lang="en-US" sz="2800"/>
          </a:p>
        </p:txBody>
      </p:sp>
      <p:pic>
        <p:nvPicPr>
          <p:cNvPr id="5" name="Picture 5" descr="A photo of Shaharazade Thompkins-Lewis with a city street in the background">
            <a:extLst>
              <a:ext uri="{FF2B5EF4-FFF2-40B4-BE49-F238E27FC236}">
                <a16:creationId xmlns:a16="http://schemas.microsoft.com/office/drawing/2014/main" id="{C8964367-C68C-4DC7-ADDB-61FDC2BAE2FA}"/>
              </a:ext>
            </a:extLst>
          </p:cNvPr>
          <p:cNvPicPr>
            <a:picLocks noChangeAspect="1"/>
          </p:cNvPicPr>
          <p:nvPr/>
        </p:nvPicPr>
        <p:blipFill>
          <a:blip r:embed="rId2"/>
          <a:stretch>
            <a:fillRect/>
          </a:stretch>
        </p:blipFill>
        <p:spPr>
          <a:xfrm>
            <a:off x="6496693" y="2225677"/>
            <a:ext cx="3342525" cy="3553927"/>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4" name="Slide Number Placeholder 3">
            <a:extLst>
              <a:ext uri="{FF2B5EF4-FFF2-40B4-BE49-F238E27FC236}">
                <a16:creationId xmlns:a16="http://schemas.microsoft.com/office/drawing/2014/main" id="{071B4E86-6444-42A2-B0FC-AD2A30664941}"/>
              </a:ext>
            </a:extLst>
          </p:cNvPr>
          <p:cNvSpPr>
            <a:spLocks noGrp="1"/>
          </p:cNvSpPr>
          <p:nvPr>
            <p:ph type="sldNum" sz="quarter" idx="12"/>
          </p:nvPr>
        </p:nvSpPr>
        <p:spPr/>
        <p:txBody>
          <a:bodyPr/>
          <a:lstStyle/>
          <a:p>
            <a:fld id="{C5065CBE-E15C-4781-BBF0-0DA601C2776C}" type="slidenum">
              <a:rPr lang="en-US" smtClean="0"/>
              <a:t>21</a:t>
            </a:fld>
            <a:endParaRPr lang="en-US"/>
          </a:p>
        </p:txBody>
      </p:sp>
    </p:spTree>
    <p:extLst>
      <p:ext uri="{BB962C8B-B14F-4D97-AF65-F5344CB8AC3E}">
        <p14:creationId xmlns:p14="http://schemas.microsoft.com/office/powerpoint/2010/main" val="2088055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89646-6656-475A-A160-EAF6CC5DC8F0}"/>
              </a:ext>
            </a:extLst>
          </p:cNvPr>
          <p:cNvSpPr txBox="1">
            <a:spLocks noGrp="1"/>
          </p:cNvSpPr>
          <p:nvPr>
            <p:ph type="title" idx="4294967295"/>
          </p:nvPr>
        </p:nvSpPr>
        <p:spPr>
          <a:xfrm>
            <a:off x="331664" y="92971"/>
            <a:ext cx="9411660"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dirty="0">
                <a:solidFill>
                  <a:schemeClr val="bg1"/>
                </a:solidFill>
                <a:ea typeface="+mj-lt"/>
                <a:cs typeface="+mj-lt"/>
              </a:rPr>
              <a:t>Occupational Safety and Health Administration (OSHA) – 2 of 2</a:t>
            </a:r>
            <a:endParaRPr lang="en-US" b="1" dirty="0">
              <a:solidFill>
                <a:schemeClr val="bg1"/>
              </a:solidFill>
              <a:ea typeface="+mn-ea"/>
              <a:cs typeface="+mn-cs"/>
            </a:endParaRPr>
          </a:p>
        </p:txBody>
      </p:sp>
      <p:sp>
        <p:nvSpPr>
          <p:cNvPr id="2" name="TextBox 1">
            <a:extLst>
              <a:ext uri="{FF2B5EF4-FFF2-40B4-BE49-F238E27FC236}">
                <a16:creationId xmlns:a16="http://schemas.microsoft.com/office/drawing/2014/main" id="{5C1FB0BB-2734-48DA-A260-0FFFC6F2A7CE}"/>
              </a:ext>
            </a:extLst>
          </p:cNvPr>
          <p:cNvSpPr txBox="1"/>
          <p:nvPr/>
        </p:nvSpPr>
        <p:spPr>
          <a:xfrm>
            <a:off x="2030222" y="3224660"/>
            <a:ext cx="635627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Avenir Next LT Pro"/>
                <a:cs typeface="Calibri"/>
              </a:rPr>
              <a:t>Christina Jones</a:t>
            </a:r>
            <a:endParaRPr lang="en-US" sz="3200"/>
          </a:p>
          <a:p>
            <a:pPr algn="ctr"/>
            <a:r>
              <a:rPr lang="en-US" sz="2800">
                <a:ea typeface="+mn-lt"/>
                <a:cs typeface="+mn-lt"/>
              </a:rPr>
              <a:t>Director, Office of Outreach Services and Alliances</a:t>
            </a:r>
            <a:endParaRPr lang="en-US" sz="2800"/>
          </a:p>
        </p:txBody>
      </p:sp>
      <p:sp>
        <p:nvSpPr>
          <p:cNvPr id="4" name="Slide Number Placeholder 3">
            <a:extLst>
              <a:ext uri="{FF2B5EF4-FFF2-40B4-BE49-F238E27FC236}">
                <a16:creationId xmlns:a16="http://schemas.microsoft.com/office/drawing/2014/main" id="{071B4E86-6444-42A2-B0FC-AD2A30664941}"/>
              </a:ext>
            </a:extLst>
          </p:cNvPr>
          <p:cNvSpPr>
            <a:spLocks noGrp="1"/>
          </p:cNvSpPr>
          <p:nvPr>
            <p:ph type="sldNum" sz="quarter" idx="12"/>
          </p:nvPr>
        </p:nvSpPr>
        <p:spPr/>
        <p:txBody>
          <a:bodyPr/>
          <a:lstStyle/>
          <a:p>
            <a:fld id="{C5065CBE-E15C-4781-BBF0-0DA601C2776C}" type="slidenum">
              <a:rPr lang="en-US" smtClean="0"/>
              <a:t>22</a:t>
            </a:fld>
            <a:endParaRPr lang="en-US"/>
          </a:p>
        </p:txBody>
      </p:sp>
    </p:spTree>
    <p:extLst>
      <p:ext uri="{BB962C8B-B14F-4D97-AF65-F5344CB8AC3E}">
        <p14:creationId xmlns:p14="http://schemas.microsoft.com/office/powerpoint/2010/main" val="3850613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19531"/>
            <a:ext cx="10363200" cy="1085850"/>
          </a:xfrm>
        </p:spPr>
        <p:txBody>
          <a:bodyPr/>
          <a:lstStyle/>
          <a:p>
            <a:r>
              <a:rPr lang="en-US"/>
              <a:t>Protecting Young Workers</a:t>
            </a:r>
            <a:br>
              <a:rPr lang="en-US"/>
            </a:br>
            <a:r>
              <a:rPr lang="en-US" sz="2800" b="0"/>
              <a:t>Guidelines and Resources for a Safe and Healthful Workplace</a:t>
            </a:r>
            <a:br>
              <a:rPr lang="en-US" sz="2800" b="0"/>
            </a:br>
            <a:endParaRPr lang="en-US" sz="2800" b="0"/>
          </a:p>
        </p:txBody>
      </p:sp>
      <p:sp>
        <p:nvSpPr>
          <p:cNvPr id="3" name="Subtitle 2"/>
          <p:cNvSpPr>
            <a:spLocks noGrp="1"/>
          </p:cNvSpPr>
          <p:nvPr>
            <p:ph type="subTitle" idx="1"/>
          </p:nvPr>
        </p:nvSpPr>
        <p:spPr/>
        <p:txBody>
          <a:bodyPr/>
          <a:lstStyle/>
          <a:p>
            <a:r>
              <a:rPr lang="en-US" sz="2400"/>
              <a:t>By: Shaharazade Thompkins-Lewis, MPA</a:t>
            </a:r>
          </a:p>
          <a:p>
            <a:r>
              <a:rPr lang="en-US" sz="2400"/>
              <a:t>National Alliance Coordinator </a:t>
            </a:r>
          </a:p>
          <a:p>
            <a:r>
              <a:rPr lang="en-US" sz="2400"/>
              <a:t>U.S. Department of Labor</a:t>
            </a:r>
          </a:p>
          <a:p>
            <a:r>
              <a:rPr lang="en-US" sz="2400"/>
              <a:t>Occupational Safety and Health Administration </a:t>
            </a:r>
          </a:p>
          <a:p>
            <a:r>
              <a:rPr lang="en-US"/>
              <a:t> </a:t>
            </a:r>
          </a:p>
        </p:txBody>
      </p:sp>
    </p:spTree>
    <p:extLst>
      <p:ext uri="{BB962C8B-B14F-4D97-AF65-F5344CB8AC3E}">
        <p14:creationId xmlns:p14="http://schemas.microsoft.com/office/powerpoint/2010/main" val="2967535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119921"/>
            <a:ext cx="6640415" cy="1049311"/>
          </a:xfrm>
        </p:spPr>
        <p:txBody>
          <a:bodyPr/>
          <a:lstStyle/>
          <a:p>
            <a:pPr eaLnBrk="1" hangingPunct="1"/>
            <a:r>
              <a:rPr lang="en-US" altLang="en-US">
                <a:solidFill>
                  <a:schemeClr val="bg1"/>
                </a:solidFill>
                <a:latin typeface="+mn-lt"/>
              </a:rPr>
              <a:t>Protecting Young Workers</a:t>
            </a:r>
          </a:p>
        </p:txBody>
      </p:sp>
      <p:sp>
        <p:nvSpPr>
          <p:cNvPr id="56329" name="TextBox 2"/>
          <p:cNvSpPr txBox="1">
            <a:spLocks noChangeArrowheads="1"/>
          </p:cNvSpPr>
          <p:nvPr/>
        </p:nvSpPr>
        <p:spPr bwMode="auto">
          <a:xfrm>
            <a:off x="560512" y="2370229"/>
            <a:ext cx="4955868"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5000"/>
              </a:lnSpc>
              <a:spcBef>
                <a:spcPct val="0"/>
              </a:spcBef>
              <a:spcAft>
                <a:spcPts val="100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mn-cs"/>
              </a:rPr>
              <a:t>W</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mn-cs"/>
              </a:rPr>
              <a:t>orkers of all ages have rights to safe workplaces:</a:t>
            </a:r>
          </a:p>
          <a:p>
            <a:pPr marL="342900" marR="0" lvl="0" indent="-342900" algn="l" defTabSz="914400" rtl="0" eaLnBrk="1" fontAlgn="base" latinLnBrk="0" hangingPunct="1">
              <a:lnSpc>
                <a:spcPct val="85000"/>
              </a:lnSpc>
              <a:spcBef>
                <a:spcPct val="0"/>
              </a:spcBef>
              <a:spcAft>
                <a:spcPts val="1000"/>
              </a:spcAft>
              <a:buClr>
                <a:srgbClr val="0070C0"/>
              </a:buClr>
              <a:buSzPct val="110000"/>
              <a:buFont typeface="Wingdings" panose="05000000000000000000" pitchFamily="2" charset="2"/>
              <a:buChar char="§"/>
              <a:tabLst/>
              <a:defRPr/>
            </a:pP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mn-cs"/>
              </a:rPr>
              <a:t>to raise concerns about hazards without fear of retaliation</a:t>
            </a:r>
          </a:p>
          <a:p>
            <a:pPr marL="342900" marR="0" lvl="0" indent="-342900" algn="l" defTabSz="914400" rtl="0" eaLnBrk="1" fontAlgn="base" latinLnBrk="0" hangingPunct="1">
              <a:lnSpc>
                <a:spcPct val="85000"/>
              </a:lnSpc>
              <a:spcBef>
                <a:spcPct val="0"/>
              </a:spcBef>
              <a:spcAft>
                <a:spcPts val="1000"/>
              </a:spcAft>
              <a:buClr>
                <a:srgbClr val="0070C0"/>
              </a:buClr>
              <a:buSzPct val="110000"/>
              <a:buFont typeface="Wingdings" panose="05000000000000000000" pitchFamily="2" charset="2"/>
              <a:buChar char="§"/>
              <a:tabLst/>
              <a:defRPr/>
            </a:pP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mn-cs"/>
              </a:rPr>
              <a:t>to receive training and PPE</a:t>
            </a:r>
          </a:p>
          <a:p>
            <a:pPr marL="342900" marR="0" lvl="0" indent="-342900" algn="l" defTabSz="914400" rtl="0" eaLnBrk="1" fontAlgn="base" latinLnBrk="0" hangingPunct="1">
              <a:lnSpc>
                <a:spcPct val="85000"/>
              </a:lnSpc>
              <a:spcBef>
                <a:spcPct val="0"/>
              </a:spcBef>
              <a:spcAft>
                <a:spcPts val="1000"/>
              </a:spcAft>
              <a:buClr>
                <a:srgbClr val="0070C0"/>
              </a:buClr>
              <a:buSzPct val="110000"/>
              <a:buFont typeface="Wingdings" panose="05000000000000000000" pitchFamily="2" charset="2"/>
              <a:buChar char="§"/>
              <a:tabLst/>
              <a:defRPr/>
            </a:pP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mn-cs"/>
              </a:rPr>
              <a:t>to ask questions if something seems unsafe</a:t>
            </a:r>
          </a:p>
        </p:txBody>
      </p:sp>
      <p:pic>
        <p:nvPicPr>
          <p:cNvPr id="4" name="Picture 3" descr="Photograph of young worker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8030" y="2438401"/>
            <a:ext cx="4549970" cy="3033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descr="www.osha.gov/youngworkers - #MySafeSummerJob"/>
          <p:cNvSpPr/>
          <p:nvPr/>
        </p:nvSpPr>
        <p:spPr>
          <a:xfrm>
            <a:off x="7489902" y="4831147"/>
            <a:ext cx="3178098" cy="657893"/>
          </a:xfrm>
          <a:prstGeom prst="rect">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p:cNvSpPr/>
          <p:nvPr/>
        </p:nvSpPr>
        <p:spPr>
          <a:xfrm>
            <a:off x="7624814" y="4975427"/>
            <a:ext cx="350520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ＭＳ Ｐゴシック" charset="0"/>
                <a:cs typeface="+mn-cs"/>
              </a:rPr>
              <a:t>www.osha.gov/youngworkers</a:t>
            </a:r>
          </a:p>
        </p:txBody>
      </p:sp>
      <p:grpSp>
        <p:nvGrpSpPr>
          <p:cNvPr id="29" name="Group 3" descr="YouTube logo"/>
          <p:cNvGrpSpPr>
            <a:grpSpLocks/>
          </p:cNvGrpSpPr>
          <p:nvPr/>
        </p:nvGrpSpPr>
        <p:grpSpPr bwMode="auto">
          <a:xfrm>
            <a:off x="1981200" y="5853845"/>
            <a:ext cx="419100" cy="428625"/>
            <a:chOff x="7258050" y="4038600"/>
            <a:chExt cx="419100" cy="427038"/>
          </a:xfrm>
        </p:grpSpPr>
        <p:sp>
          <p:nvSpPr>
            <p:cNvPr id="30" name="Rounded Rectangle 29"/>
            <p:cNvSpPr/>
            <p:nvPr/>
          </p:nvSpPr>
          <p:spPr bwMode="auto">
            <a:xfrm>
              <a:off x="7258050" y="4038600"/>
              <a:ext cx="419100" cy="4191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1" name="il_fi" descr="YouTube logo"/>
            <p:cNvPicPr>
              <a:picLocks noChangeAspect="1" noChangeArrowheads="1"/>
            </p:cNvPicPr>
            <p:nvPr/>
          </p:nvPicPr>
          <p:blipFill>
            <a:blip r:embed="rId4" r:link="rId5"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7258050" y="4038600"/>
              <a:ext cx="419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24" name="Group 20" descr="YouTube logo"/>
          <p:cNvGrpSpPr>
            <a:grpSpLocks/>
          </p:cNvGrpSpPr>
          <p:nvPr/>
        </p:nvGrpSpPr>
        <p:grpSpPr bwMode="auto">
          <a:xfrm rot="5400000">
            <a:off x="2133065" y="5739371"/>
            <a:ext cx="871537" cy="649632"/>
            <a:chOff x="112643573" y="102743483"/>
            <a:chExt cx="359738" cy="221878"/>
          </a:xfrm>
        </p:grpSpPr>
        <p:sp>
          <p:nvSpPr>
            <p:cNvPr id="25" name="AutoShape 21"/>
            <p:cNvSpPr>
              <a:spLocks noChangeArrowheads="1"/>
            </p:cNvSpPr>
            <p:nvPr/>
          </p:nvSpPr>
          <p:spPr bwMode="auto">
            <a:xfrm>
              <a:off x="112669410" y="102743483"/>
              <a:ext cx="333901" cy="195734"/>
            </a:xfrm>
            <a:prstGeom prst="triangle">
              <a:avLst>
                <a:gd name="adj" fmla="val 50000"/>
              </a:avLst>
            </a:prstGeom>
            <a:solidFill>
              <a:srgbClr val="FFE18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endParaRPr>
            </a:p>
          </p:txBody>
        </p:sp>
        <p:sp>
          <p:nvSpPr>
            <p:cNvPr id="26" name="AutoShape 22"/>
            <p:cNvSpPr>
              <a:spLocks noChangeArrowheads="1"/>
            </p:cNvSpPr>
            <p:nvPr/>
          </p:nvSpPr>
          <p:spPr bwMode="auto">
            <a:xfrm>
              <a:off x="112643573" y="102769626"/>
              <a:ext cx="333901" cy="195735"/>
            </a:xfrm>
            <a:prstGeom prst="triangle">
              <a:avLst>
                <a:gd name="adj" fmla="val 50000"/>
              </a:avLst>
            </a:prstGeom>
            <a:solidFill>
              <a:srgbClr val="FFC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endParaRPr>
            </a:p>
          </p:txBody>
        </p:sp>
      </p:grpSp>
      <p:sp>
        <p:nvSpPr>
          <p:cNvPr id="27" name="TextBox 3"/>
          <p:cNvSpPr txBox="1">
            <a:spLocks noChangeArrowheads="1"/>
          </p:cNvSpPr>
          <p:nvPr/>
        </p:nvSpPr>
        <p:spPr bwMode="auto">
          <a:xfrm>
            <a:off x="2817105" y="5744736"/>
            <a:ext cx="16002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mn-cs"/>
                <a:hlinkClick r:id="rId6"/>
              </a:rPr>
              <a:t>OSHA: Young Workers’ Rights (Spanish)</a:t>
            </a:r>
            <a:endParaRPr kumimoji="0" lang="en-US" altLang="en-US" sz="1500" b="1"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mn-cs"/>
            </a:endParaRPr>
          </a:p>
        </p:txBody>
      </p:sp>
      <p:sp>
        <p:nvSpPr>
          <p:cNvPr id="28" name="TextBox 17"/>
          <p:cNvSpPr txBox="1">
            <a:spLocks noChangeArrowheads="1"/>
          </p:cNvSpPr>
          <p:nvPr/>
        </p:nvSpPr>
        <p:spPr bwMode="auto">
          <a:xfrm>
            <a:off x="4191000" y="5742782"/>
            <a:ext cx="16002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mn-cs"/>
                <a:hlinkClick r:id="rId7"/>
              </a:rPr>
              <a:t>OSHA: Young Workers’ Rights (English)</a:t>
            </a:r>
            <a:endParaRPr kumimoji="0" lang="en-US" altLang="en-US" sz="1500" b="1"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mn-cs"/>
            </a:endParaRPr>
          </a:p>
        </p:txBody>
      </p:sp>
    </p:spTree>
    <p:extLst>
      <p:ext uri="{BB962C8B-B14F-4D97-AF65-F5344CB8AC3E}">
        <p14:creationId xmlns:p14="http://schemas.microsoft.com/office/powerpoint/2010/main" val="84149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41"/>
            <a:ext cx="7814872" cy="1143000"/>
          </a:xfrm>
        </p:spPr>
        <p:txBody>
          <a:bodyPr/>
          <a:lstStyle/>
          <a:p>
            <a:r>
              <a:rPr lang="en-US"/>
              <a:t>Resources: Young Workers</a:t>
            </a:r>
            <a:br>
              <a:rPr lang="en-US"/>
            </a:br>
            <a:r>
              <a:rPr lang="en-US" sz="2000"/>
              <a:t>https://www.osha.gov/young-workers</a:t>
            </a:r>
          </a:p>
        </p:txBody>
      </p:sp>
      <p:pic>
        <p:nvPicPr>
          <p:cNvPr id="37" name="Picture 36" descr="Screenshot of the OSHA &quot;Young Workers&quot; webpage, with the &quot;Young Workers&quot; tab highlighted and an additional screenshot of that sub-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9291"/>
            <a:ext cx="7450111" cy="5588709"/>
          </a:xfrm>
          <a:prstGeom prst="rect">
            <a:avLst/>
          </a:prstGeom>
        </p:spPr>
      </p:pic>
      <p:sp>
        <p:nvSpPr>
          <p:cNvPr id="39" name="Rectangle 38">
            <a:extLst>
              <a:ext uri="{C183D7F6-B498-43B3-948B-1728B52AA6E4}">
                <adec:decorative xmlns:adec="http://schemas.microsoft.com/office/drawing/2017/decorative" val="1"/>
              </a:ext>
            </a:extLst>
          </p:cNvPr>
          <p:cNvSpPr/>
          <p:nvPr/>
        </p:nvSpPr>
        <p:spPr>
          <a:xfrm>
            <a:off x="419726" y="4154773"/>
            <a:ext cx="1618938" cy="2856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5" name="Straight Connector 14">
            <a:extLst>
              <a:ext uri="{C183D7F6-B498-43B3-948B-1728B52AA6E4}">
                <adec:decorative xmlns:adec="http://schemas.microsoft.com/office/drawing/2017/decorative" val="1"/>
              </a:ext>
            </a:extLst>
          </p:cNvPr>
          <p:cNvCxnSpPr/>
          <p:nvPr/>
        </p:nvCxnSpPr>
        <p:spPr>
          <a:xfrm>
            <a:off x="2038664" y="4440383"/>
            <a:ext cx="6056025" cy="14568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C183D7F6-B498-43B3-948B-1728B52AA6E4}">
                <adec:decorative xmlns:adec="http://schemas.microsoft.com/office/drawing/2017/decorative" val="1"/>
              </a:ext>
            </a:extLst>
          </p:cNvPr>
          <p:cNvCxnSpPr/>
          <p:nvPr/>
        </p:nvCxnSpPr>
        <p:spPr>
          <a:xfrm flipV="1">
            <a:off x="2038664" y="1269291"/>
            <a:ext cx="5831173" cy="28854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419" y="1269291"/>
            <a:ext cx="4090522" cy="4627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492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41"/>
            <a:ext cx="8771860" cy="1143000"/>
          </a:xfrm>
        </p:spPr>
        <p:txBody>
          <a:bodyPr/>
          <a:lstStyle/>
          <a:p>
            <a:r>
              <a:rPr lang="en-US" dirty="0"/>
              <a:t>Resources: Young Workers (1 of 2)</a:t>
            </a:r>
            <a:br>
              <a:rPr lang="en-US" dirty="0"/>
            </a:br>
            <a:r>
              <a:rPr lang="en-US" sz="2000" dirty="0"/>
              <a:t>https://www.osha.gov/young-workers</a:t>
            </a:r>
          </a:p>
        </p:txBody>
      </p:sp>
      <p:pic>
        <p:nvPicPr>
          <p:cNvPr id="37" name="Picture 36" descr="Screenshot of the OSHA &quot;Young Workers&quot; webpage, with the &quot;Employers&quot; tab highlighted and an additional screenshot of that sub-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9291"/>
            <a:ext cx="7450111" cy="5588709"/>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585" y="1269291"/>
            <a:ext cx="3917972" cy="4627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7" name="Straight Connector 16">
            <a:extLst>
              <a:ext uri="{C183D7F6-B498-43B3-948B-1728B52AA6E4}">
                <adec:decorative xmlns:adec="http://schemas.microsoft.com/office/drawing/2017/decorative" val="1"/>
              </a:ext>
            </a:extLst>
          </p:cNvPr>
          <p:cNvCxnSpPr/>
          <p:nvPr/>
        </p:nvCxnSpPr>
        <p:spPr>
          <a:xfrm flipV="1">
            <a:off x="1983699" y="1269291"/>
            <a:ext cx="5831173" cy="31710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C183D7F6-B498-43B3-948B-1728B52AA6E4}">
                <adec:decorative xmlns:adec="http://schemas.microsoft.com/office/drawing/2017/decorative" val="1"/>
              </a:ext>
            </a:extLst>
          </p:cNvPr>
          <p:cNvCxnSpPr/>
          <p:nvPr/>
        </p:nvCxnSpPr>
        <p:spPr>
          <a:xfrm>
            <a:off x="2038664" y="4725993"/>
            <a:ext cx="6031041" cy="117120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C183D7F6-B498-43B3-948B-1728B52AA6E4}">
                <adec:decorative xmlns:adec="http://schemas.microsoft.com/office/drawing/2017/decorative" val="1"/>
              </a:ext>
            </a:extLst>
          </p:cNvPr>
          <p:cNvSpPr/>
          <p:nvPr/>
        </p:nvSpPr>
        <p:spPr>
          <a:xfrm>
            <a:off x="419726" y="4440383"/>
            <a:ext cx="1618938" cy="2856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956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941"/>
            <a:ext cx="9080206" cy="1143000"/>
          </a:xfrm>
        </p:spPr>
        <p:txBody>
          <a:bodyPr/>
          <a:lstStyle/>
          <a:p>
            <a:r>
              <a:rPr lang="en-US" dirty="0"/>
              <a:t>Resources: Young Workers (2 of 2)</a:t>
            </a:r>
            <a:br>
              <a:rPr lang="en-US" dirty="0"/>
            </a:br>
            <a:r>
              <a:rPr lang="en-US" sz="2000" dirty="0"/>
              <a:t>https://www.osha.gov/young-workers</a:t>
            </a:r>
          </a:p>
        </p:txBody>
      </p:sp>
      <p:pic>
        <p:nvPicPr>
          <p:cNvPr id="37" name="Picture 36" descr="Screenshot of the OSHA &quot;Young Workers&quot; webpage, with the &quot;Parents and Educators&quot; tab highlighted and an additional screenshot of that sub-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9291"/>
            <a:ext cx="7450111" cy="5588709"/>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868" y="828174"/>
            <a:ext cx="3575234" cy="5321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 name="Rectangle 38">
            <a:extLst>
              <a:ext uri="{C183D7F6-B498-43B3-948B-1728B52AA6E4}">
                <adec:decorative xmlns:adec="http://schemas.microsoft.com/office/drawing/2017/decorative" val="1"/>
              </a:ext>
            </a:extLst>
          </p:cNvPr>
          <p:cNvSpPr/>
          <p:nvPr/>
        </p:nvSpPr>
        <p:spPr>
          <a:xfrm>
            <a:off x="419726" y="4774258"/>
            <a:ext cx="1618938" cy="2856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5" name="Straight Connector 14">
            <a:extLst>
              <a:ext uri="{C183D7F6-B498-43B3-948B-1728B52AA6E4}">
                <adec:decorative xmlns:adec="http://schemas.microsoft.com/office/drawing/2017/decorative" val="1"/>
              </a:ext>
            </a:extLst>
          </p:cNvPr>
          <p:cNvCxnSpPr/>
          <p:nvPr/>
        </p:nvCxnSpPr>
        <p:spPr>
          <a:xfrm>
            <a:off x="2038664" y="5085726"/>
            <a:ext cx="6220916" cy="10640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C183D7F6-B498-43B3-948B-1728B52AA6E4}">
                <adec:decorative xmlns:adec="http://schemas.microsoft.com/office/drawing/2017/decorative" val="1"/>
              </a:ext>
            </a:extLst>
          </p:cNvPr>
          <p:cNvCxnSpPr/>
          <p:nvPr/>
        </p:nvCxnSpPr>
        <p:spPr>
          <a:xfrm flipV="1">
            <a:off x="1928735" y="828174"/>
            <a:ext cx="6330845" cy="396387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72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25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36000" cy="1143000"/>
          </a:xfrm>
        </p:spPr>
        <p:txBody>
          <a:bodyPr/>
          <a:lstStyle/>
          <a:p>
            <a:r>
              <a:rPr lang="en-US"/>
              <a:t>Resources: Summer Job Safety</a:t>
            </a:r>
            <a:br>
              <a:rPr lang="en-US"/>
            </a:br>
            <a:r>
              <a:rPr lang="en-US" sz="2000"/>
              <a:t>https://www.osha.gov/SLTC/youth/summerjobs/index.html</a:t>
            </a:r>
          </a:p>
        </p:txBody>
      </p:sp>
      <p:pic>
        <p:nvPicPr>
          <p:cNvPr id="5" name="Picture 4" descr="Screenshot of the OSHA Summer Job Safety webpage, with another screenshot of the &quot;Restaurant Safety&quot; sub-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3153"/>
            <a:ext cx="6640643" cy="4819338"/>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562" y="1338361"/>
            <a:ext cx="4745854" cy="4417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val 2">
            <a:extLst>
              <a:ext uri="{C183D7F6-B498-43B3-948B-1728B52AA6E4}">
                <adec:decorative xmlns:adec="http://schemas.microsoft.com/office/drawing/2017/decorative" val="1"/>
              </a:ext>
            </a:extLst>
          </p:cNvPr>
          <p:cNvSpPr/>
          <p:nvPr/>
        </p:nvSpPr>
        <p:spPr>
          <a:xfrm>
            <a:off x="3822491" y="3279098"/>
            <a:ext cx="1588958" cy="1305499"/>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cxnSp>
        <p:nvCxnSpPr>
          <p:cNvPr id="8" name="Straight Connector 7">
            <a:extLst>
              <a:ext uri="{C183D7F6-B498-43B3-948B-1728B52AA6E4}">
                <adec:decorative xmlns:adec="http://schemas.microsoft.com/office/drawing/2017/decorative" val="1"/>
              </a:ext>
            </a:extLst>
          </p:cNvPr>
          <p:cNvCxnSpPr/>
          <p:nvPr/>
        </p:nvCxnSpPr>
        <p:spPr>
          <a:xfrm flipV="1">
            <a:off x="4452079" y="1338361"/>
            <a:ext cx="2359483" cy="1940737"/>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a:off x="4609474" y="4584597"/>
            <a:ext cx="2202088" cy="11716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39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88774" cy="1143000"/>
          </a:xfrm>
        </p:spPr>
        <p:txBody>
          <a:bodyPr/>
          <a:lstStyle/>
          <a:p>
            <a:r>
              <a:rPr lang="en-US"/>
              <a:t>Resources: Safety &amp; Health Programs</a:t>
            </a:r>
            <a:br>
              <a:rPr lang="en-US"/>
            </a:br>
            <a:r>
              <a:rPr lang="en-US" sz="2000"/>
              <a:t>https://www.osha.gov/safety-management</a:t>
            </a:r>
          </a:p>
        </p:txBody>
      </p:sp>
      <p:pic>
        <p:nvPicPr>
          <p:cNvPr id="4" name="Content Placeholder 3" descr="Screenshot of the OSHA webpage on &quot;Recommended Practices for Safety and Health Programs,&quot; with an image of the front of an OSHA publication with the same na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14974"/>
            <a:ext cx="6273630" cy="5015609"/>
          </a:xfr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086" y="1143000"/>
            <a:ext cx="3752363" cy="4873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val 2">
            <a:extLst>
              <a:ext uri="{C183D7F6-B498-43B3-948B-1728B52AA6E4}">
                <adec:decorative xmlns:adec="http://schemas.microsoft.com/office/drawing/2017/decorative" val="1"/>
              </a:ext>
            </a:extLst>
          </p:cNvPr>
          <p:cNvSpPr/>
          <p:nvPr/>
        </p:nvSpPr>
        <p:spPr>
          <a:xfrm>
            <a:off x="4318000" y="3882452"/>
            <a:ext cx="1244184" cy="11842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7" name="Straight Connector 6">
            <a:extLst>
              <a:ext uri="{C183D7F6-B498-43B3-948B-1728B52AA6E4}">
                <adec:decorative xmlns:adec="http://schemas.microsoft.com/office/drawing/2017/decorative" val="1"/>
              </a:ext>
            </a:extLst>
          </p:cNvPr>
          <p:cNvCxnSpPr/>
          <p:nvPr/>
        </p:nvCxnSpPr>
        <p:spPr>
          <a:xfrm flipV="1">
            <a:off x="4940092" y="1143000"/>
            <a:ext cx="2803994" cy="27394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C183D7F6-B498-43B3-948B-1728B52AA6E4}">
                <adec:decorative xmlns:adec="http://schemas.microsoft.com/office/drawing/2017/decorative" val="1"/>
              </a:ext>
            </a:extLst>
          </p:cNvPr>
          <p:cNvCxnSpPr/>
          <p:nvPr/>
        </p:nvCxnSpPr>
        <p:spPr>
          <a:xfrm>
            <a:off x="5156616" y="5025452"/>
            <a:ext cx="2587470" cy="9905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5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89646-6656-475A-A160-EAF6CC5DC8F0}"/>
              </a:ext>
            </a:extLst>
          </p:cNvPr>
          <p:cNvSpPr txBox="1">
            <a:spLocks noGrp="1"/>
          </p:cNvSpPr>
          <p:nvPr>
            <p:ph type="title" idx="4294967295"/>
          </p:nvPr>
        </p:nvSpPr>
        <p:spPr>
          <a:xfrm>
            <a:off x="365912" y="454129"/>
            <a:ext cx="756231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a:solidFill>
                  <a:schemeClr val="bg1"/>
                </a:solidFill>
                <a:ea typeface="+mn-ea"/>
                <a:cs typeface="+mn-cs"/>
              </a:rPr>
              <a:t>Opening Remarks</a:t>
            </a:r>
          </a:p>
        </p:txBody>
      </p:sp>
      <p:sp>
        <p:nvSpPr>
          <p:cNvPr id="5" name="TextBox 4">
            <a:extLst>
              <a:ext uri="{FF2B5EF4-FFF2-40B4-BE49-F238E27FC236}">
                <a16:creationId xmlns:a16="http://schemas.microsoft.com/office/drawing/2014/main" id="{5578AC92-2666-4A78-B578-D05FAB70BC13}"/>
              </a:ext>
            </a:extLst>
          </p:cNvPr>
          <p:cNvSpPr txBox="1"/>
          <p:nvPr/>
        </p:nvSpPr>
        <p:spPr>
          <a:xfrm>
            <a:off x="365912" y="2421797"/>
            <a:ext cx="5397356"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t>Jennifer Kemp</a:t>
            </a:r>
            <a:endParaRPr lang="en-US" b="1"/>
          </a:p>
          <a:p>
            <a:pPr algn="ctr"/>
            <a:r>
              <a:rPr lang="en-US" sz="3600">
                <a:ea typeface="+mn-lt"/>
                <a:cs typeface="+mn-lt"/>
              </a:rPr>
              <a:t>Director, Division of Youth Services, Employment and Training Administration (ETA)</a:t>
            </a:r>
            <a:endParaRPr lang="en-US" sz="3600"/>
          </a:p>
          <a:p>
            <a:endParaRPr lang="en-US"/>
          </a:p>
        </p:txBody>
      </p:sp>
      <p:pic>
        <p:nvPicPr>
          <p:cNvPr id="2" name="Picture 4" descr="Photo of Jennifer Kep standing in front of a waterfall">
            <a:extLst>
              <a:ext uri="{FF2B5EF4-FFF2-40B4-BE49-F238E27FC236}">
                <a16:creationId xmlns:a16="http://schemas.microsoft.com/office/drawing/2014/main" id="{E8B04FA6-DCE9-4DC1-8C25-6B6FF4A7CBF6}"/>
              </a:ext>
            </a:extLst>
          </p:cNvPr>
          <p:cNvPicPr>
            <a:picLocks noGrp="1" noChangeAspect="1"/>
          </p:cNvPicPr>
          <p:nvPr>
            <p:ph idx="1"/>
          </p:nvPr>
        </p:nvPicPr>
        <p:blipFill>
          <a:blip r:embed="rId2"/>
          <a:stretch>
            <a:fillRect/>
          </a:stretch>
        </p:blipFill>
        <p:spPr>
          <a:xfrm>
            <a:off x="6354593" y="2118360"/>
            <a:ext cx="3152201" cy="4197226"/>
          </a:xfrm>
          <a:prstGeom prst="rect">
            <a:avLst/>
          </a:prstGeom>
          <a:ln w="12700" cap="sq">
            <a:solidFill>
              <a:srgbClr val="000000"/>
            </a:solidFill>
            <a:prstDash val="solid"/>
            <a:miter lim="800000"/>
          </a:ln>
          <a:effectLst>
            <a:outerShdw blurRad="57150" dist="50800" dir="2700000" algn="tl" rotWithShape="0">
              <a:srgbClr val="000000">
                <a:alpha val="40000"/>
              </a:srgbClr>
            </a:outerShdw>
          </a:effectLst>
        </p:spPr>
      </p:pic>
      <p:sp>
        <p:nvSpPr>
          <p:cNvPr id="4" name="Slide Number Placeholder 3">
            <a:extLst>
              <a:ext uri="{FF2B5EF4-FFF2-40B4-BE49-F238E27FC236}">
                <a16:creationId xmlns:a16="http://schemas.microsoft.com/office/drawing/2014/main" id="{071B4E86-6444-42A2-B0FC-AD2A30664941}"/>
              </a:ext>
            </a:extLst>
          </p:cNvPr>
          <p:cNvSpPr>
            <a:spLocks noGrp="1"/>
          </p:cNvSpPr>
          <p:nvPr>
            <p:ph type="sldNum" sz="quarter" idx="12"/>
          </p:nvPr>
        </p:nvSpPr>
        <p:spPr/>
        <p:txBody>
          <a:bodyPr/>
          <a:lstStyle/>
          <a:p>
            <a:fld id="{C5065CBE-E15C-4781-BBF0-0DA601C2776C}" type="slidenum">
              <a:rPr lang="en-US" smtClean="0"/>
              <a:t>3</a:t>
            </a:fld>
            <a:endParaRPr lang="en-US"/>
          </a:p>
        </p:txBody>
      </p:sp>
    </p:spTree>
    <p:extLst>
      <p:ext uri="{BB962C8B-B14F-4D97-AF65-F5344CB8AC3E}">
        <p14:creationId xmlns:p14="http://schemas.microsoft.com/office/powerpoint/2010/main" val="2482662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66111" cy="1143000"/>
          </a:xfrm>
        </p:spPr>
        <p:txBody>
          <a:bodyPr/>
          <a:lstStyle/>
          <a:p>
            <a:r>
              <a:rPr lang="en-US"/>
              <a:t>Youth@Work: Talking Safety</a:t>
            </a:r>
            <a:br>
              <a:rPr lang="en-US"/>
            </a:br>
            <a:r>
              <a:rPr lang="en-US" sz="2000"/>
              <a:t>https://www.cdc.gov/niosh/talkingsafety</a:t>
            </a:r>
          </a:p>
        </p:txBody>
      </p:sp>
      <p:pic>
        <p:nvPicPr>
          <p:cNvPr id="4" name="Picture 3" descr="Logo saying &quot;Youth @ Work: Talking Safety&quot;">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12" y="3184526"/>
            <a:ext cx="4380541" cy="1507393"/>
          </a:xfrm>
          <a:prstGeom prst="rect">
            <a:avLst/>
          </a:prstGeom>
        </p:spPr>
      </p:pic>
      <p:sp>
        <p:nvSpPr>
          <p:cNvPr id="3" name="Content Placeholder 2"/>
          <p:cNvSpPr>
            <a:spLocks noGrp="1"/>
          </p:cNvSpPr>
          <p:nvPr>
            <p:ph idx="1"/>
          </p:nvPr>
        </p:nvSpPr>
        <p:spPr>
          <a:xfrm>
            <a:off x="6060191" y="2335426"/>
            <a:ext cx="5527206" cy="4410148"/>
          </a:xfrm>
        </p:spPr>
        <p:txBody>
          <a:bodyPr/>
          <a:lstStyle/>
          <a:p>
            <a:r>
              <a:rPr lang="en-US"/>
              <a:t>Curriculum created by NIOSH </a:t>
            </a:r>
          </a:p>
          <a:p>
            <a:r>
              <a:rPr lang="en-US"/>
              <a:t>Tool for educators to use in classrooms or group trainings</a:t>
            </a:r>
          </a:p>
          <a:p>
            <a:r>
              <a:rPr lang="en-US"/>
              <a:t>Covers state-specific regulations </a:t>
            </a:r>
          </a:p>
          <a:p>
            <a:endParaRPr lang="en-US"/>
          </a:p>
          <a:p>
            <a:endParaRPr lang="en-US"/>
          </a:p>
        </p:txBody>
      </p:sp>
    </p:spTree>
    <p:extLst>
      <p:ext uri="{BB962C8B-B14F-4D97-AF65-F5344CB8AC3E}">
        <p14:creationId xmlns:p14="http://schemas.microsoft.com/office/powerpoint/2010/main" val="2223884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36000" cy="1143000"/>
          </a:xfrm>
        </p:spPr>
        <p:txBody>
          <a:bodyPr/>
          <a:lstStyle/>
          <a:p>
            <a:r>
              <a:rPr lang="en-US"/>
              <a:t>#KeepTeenWorkersSafe</a:t>
            </a:r>
            <a:br>
              <a:rPr lang="en-US"/>
            </a:br>
            <a:r>
              <a:rPr lang="en-US" sz="2000"/>
              <a:t>https://www.keepteenworkerssafe.org</a:t>
            </a:r>
          </a:p>
        </p:txBody>
      </p:sp>
      <p:sp>
        <p:nvSpPr>
          <p:cNvPr id="6" name="TextBox 5"/>
          <p:cNvSpPr txBox="1"/>
          <p:nvPr/>
        </p:nvSpPr>
        <p:spPr>
          <a:xfrm>
            <a:off x="126296" y="2400300"/>
            <a:ext cx="5315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he Teen Worker Social Media Campaign aimed to:  </a:t>
            </a:r>
          </a:p>
        </p:txBody>
      </p:sp>
      <p:sp>
        <p:nvSpPr>
          <p:cNvPr id="5" name="Rectangle 4"/>
          <p:cNvSpPr/>
          <p:nvPr/>
        </p:nvSpPr>
        <p:spPr>
          <a:xfrm>
            <a:off x="609600" y="3470629"/>
            <a:ext cx="5127171" cy="193899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Increase awareness about workplace safety and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Promote workplace safety and health resources for teen workers </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 name="Content Placeholder 3" descr="Photograph of a woman wearing a mask and posting an &quot;OPEN&quot; sign to the front door of a store that includes safety instructions for mitigating the spread of COVID-19"/>
          <p:cNvPicPr>
            <a:picLocks noGrp="1" noChangeAspect="1"/>
          </p:cNvPicPr>
          <p:nvPr>
            <p:ph idx="1"/>
          </p:nvPr>
        </p:nvPicPr>
        <p:blipFill>
          <a:blip r:embed="rId3"/>
          <a:stretch>
            <a:fillRect/>
          </a:stretch>
        </p:blipFill>
        <p:spPr>
          <a:xfrm>
            <a:off x="5784645" y="2216232"/>
            <a:ext cx="5553937" cy="3664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054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150499" y="3267138"/>
            <a:ext cx="3891002"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22225">
                  <a:solidFill>
                    <a:srgbClr val="333399"/>
                  </a:solidFill>
                  <a:prstDash val="solid"/>
                </a:ln>
                <a:solidFill>
                  <a:srgbClr val="2D2D8A"/>
                </a:solidFill>
                <a:effectLst/>
                <a:uLnTx/>
                <a:uFillTx/>
                <a:latin typeface="Arial"/>
                <a:ea typeface="+mn-ea"/>
                <a:cs typeface="+mn-cs"/>
              </a:rPr>
              <a:t>Thank</a:t>
            </a:r>
            <a:r>
              <a:rPr kumimoji="0" lang="en-US" sz="5400" b="1" i="0" u="none" strike="noStrike" kern="1200" cap="none" spc="0" normalizeH="0" baseline="0" noProof="0">
                <a:ln w="6600">
                  <a:solidFill>
                    <a:srgbClr val="333399"/>
                  </a:solidFill>
                  <a:prstDash val="solid"/>
                </a:ln>
                <a:solidFill>
                  <a:srgbClr val="2D2D8A"/>
                </a:solidFill>
                <a:effectLst>
                  <a:outerShdw dist="38100" dir="2700000" algn="tl" rotWithShape="0">
                    <a:srgbClr val="333399"/>
                  </a:outerShdw>
                </a:effectLst>
                <a:uLnTx/>
                <a:uFillTx/>
                <a:latin typeface="Arial"/>
                <a:ea typeface="+mn-ea"/>
                <a:cs typeface="+mn-cs"/>
              </a:rPr>
              <a:t> </a:t>
            </a:r>
            <a:r>
              <a:rPr kumimoji="0" lang="en-US" sz="5400" b="1" i="0" u="none" strike="noStrike" kern="1200" cap="none" spc="0" normalizeH="0" baseline="0" noProof="0">
                <a:ln w="22225">
                  <a:solidFill>
                    <a:srgbClr val="333399"/>
                  </a:solidFill>
                  <a:prstDash val="solid"/>
                </a:ln>
                <a:solidFill>
                  <a:srgbClr val="2D2D8A"/>
                </a:solidFill>
                <a:effectLst/>
                <a:uLnTx/>
                <a:uFillTx/>
                <a:latin typeface="Arial"/>
                <a:ea typeface="+mn-ea"/>
                <a:cs typeface="+mn-cs"/>
              </a:rPr>
              <a:t>You!</a:t>
            </a:r>
          </a:p>
        </p:txBody>
      </p:sp>
    </p:spTree>
    <p:extLst>
      <p:ext uri="{BB962C8B-B14F-4D97-AF65-F5344CB8AC3E}">
        <p14:creationId xmlns:p14="http://schemas.microsoft.com/office/powerpoint/2010/main" val="2510727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1B4E86-6444-42A2-B0FC-AD2A30664941}"/>
              </a:ext>
            </a:extLst>
          </p:cNvPr>
          <p:cNvSpPr>
            <a:spLocks noGrp="1"/>
          </p:cNvSpPr>
          <p:nvPr>
            <p:ph type="sldNum" sz="quarter" idx="12"/>
          </p:nvPr>
        </p:nvSpPr>
        <p:spPr/>
        <p:txBody>
          <a:bodyPr/>
          <a:lstStyle/>
          <a:p>
            <a:fld id="{C5065CBE-E15C-4781-BBF0-0DA601C2776C}" type="slidenum">
              <a:rPr lang="en-US" smtClean="0"/>
              <a:t>33</a:t>
            </a:fld>
            <a:endParaRPr lang="en-US"/>
          </a:p>
        </p:txBody>
      </p:sp>
      <p:sp>
        <p:nvSpPr>
          <p:cNvPr id="9" name="Content Placeholder 8">
            <a:extLst>
              <a:ext uri="{FF2B5EF4-FFF2-40B4-BE49-F238E27FC236}">
                <a16:creationId xmlns:a16="http://schemas.microsoft.com/office/drawing/2014/main" id="{3241B25C-AA78-40FD-8F0C-898AECD0FA85}"/>
              </a:ext>
            </a:extLst>
          </p:cNvPr>
          <p:cNvSpPr>
            <a:spLocks noGrp="1"/>
          </p:cNvSpPr>
          <p:nvPr>
            <p:ph type="title" idx="4294967295"/>
          </p:nvPr>
        </p:nvSpPr>
        <p:spPr>
          <a:xfrm>
            <a:off x="1457325" y="2127250"/>
            <a:ext cx="7843838"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effectLst/>
                <a:uLnTx/>
                <a:uFillTx/>
                <a:latin typeface="+mn-lt"/>
                <a:ea typeface="+mn-ea"/>
                <a:cs typeface="+mn-cs"/>
              </a:rPr>
              <a:t>Examples of</a:t>
            </a:r>
            <a:r>
              <a:rPr kumimoji="0" lang="en-US" sz="5400" b="1" i="0" u="none" strike="noStrike" kern="1200" cap="none" spc="0" normalizeH="0" baseline="0" noProof="0">
                <a:ln>
                  <a:noFill/>
                </a:ln>
                <a:effectLst/>
                <a:uLnTx/>
                <a:uFillTx/>
                <a:latin typeface="+mn-lt"/>
                <a:ea typeface="+mn-lt"/>
                <a:cs typeface="+mn-lt"/>
              </a:rPr>
              <a:t> State and Non-Profit Resources for WBL </a:t>
            </a:r>
            <a:r>
              <a:rPr lang="en-US" sz="5400" b="1">
                <a:latin typeface="+mn-lt"/>
                <a:ea typeface="+mn-lt"/>
                <a:cs typeface="+mn-lt"/>
              </a:rPr>
              <a:t>Program</a:t>
            </a:r>
            <a:r>
              <a:rPr kumimoji="0" lang="en-US" sz="5400" b="1" i="0" u="none" strike="noStrike" kern="1200" cap="none" spc="0" normalizeH="0" baseline="0" noProof="0">
                <a:ln>
                  <a:noFill/>
                </a:ln>
                <a:effectLst/>
                <a:uLnTx/>
                <a:uFillTx/>
                <a:latin typeface="+mn-lt"/>
                <a:ea typeface="+mn-lt"/>
                <a:cs typeface="+mn-lt"/>
              </a:rPr>
              <a:t> </a:t>
            </a:r>
            <a:r>
              <a:rPr lang="en-US" sz="5400" b="1">
                <a:latin typeface="+mn-lt"/>
                <a:ea typeface="+mn-lt"/>
                <a:cs typeface="+mn-lt"/>
              </a:rPr>
              <a:t>Providers</a:t>
            </a:r>
            <a:r>
              <a:rPr kumimoji="0" lang="en-US" sz="5400" b="1" i="0" u="none" strike="noStrike" kern="1200" cap="none" spc="0" normalizeH="0" baseline="0" noProof="0">
                <a:ln>
                  <a:noFill/>
                </a:ln>
                <a:effectLst/>
                <a:uLnTx/>
                <a:uFillTx/>
                <a:latin typeface="+mn-lt"/>
                <a:ea typeface="+mn-ea"/>
                <a:cs typeface="+mn-cs"/>
              </a:rPr>
              <a:t> </a:t>
            </a:r>
            <a:endParaRPr kumimoji="0" lang="en-US" sz="4000" b="1" i="0" u="none" strike="noStrike" kern="1200" cap="none" spc="0" normalizeH="0" baseline="0" noProof="0">
              <a:ln>
                <a:noFill/>
              </a:ln>
              <a:effectLst/>
              <a:uLnTx/>
              <a:uFillTx/>
              <a:latin typeface="+mn-lt"/>
              <a:ea typeface="+mn-ea"/>
              <a:cs typeface="+mn-cs"/>
            </a:endParaRPr>
          </a:p>
        </p:txBody>
      </p:sp>
    </p:spTree>
    <p:extLst>
      <p:ext uri="{BB962C8B-B14F-4D97-AF65-F5344CB8AC3E}">
        <p14:creationId xmlns:p14="http://schemas.microsoft.com/office/powerpoint/2010/main" val="746012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89646-6656-475A-A160-EAF6CC5DC8F0}"/>
              </a:ext>
            </a:extLst>
          </p:cNvPr>
          <p:cNvSpPr txBox="1">
            <a:spLocks noGrp="1"/>
          </p:cNvSpPr>
          <p:nvPr>
            <p:ph type="title" idx="4294967295"/>
          </p:nvPr>
        </p:nvSpPr>
        <p:spPr>
          <a:xfrm>
            <a:off x="468653" y="33038"/>
            <a:ext cx="7964717"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a:solidFill>
                  <a:schemeClr val="bg1"/>
                </a:solidFill>
                <a:latin typeface="+mn-lt"/>
                <a:ea typeface="+mn-ea"/>
                <a:cs typeface="+mn-cs"/>
              </a:rPr>
              <a:t>Office of Disability Employment Policy (ODEP)</a:t>
            </a:r>
            <a:endParaRPr lang="en-US">
              <a:solidFill>
                <a:schemeClr val="bg1"/>
              </a:solidFill>
              <a:ea typeface="+mn-ea"/>
              <a:cs typeface="+mn-cs"/>
            </a:endParaRPr>
          </a:p>
        </p:txBody>
      </p:sp>
      <p:sp>
        <p:nvSpPr>
          <p:cNvPr id="5" name="TextBox 4">
            <a:extLst>
              <a:ext uri="{FF2B5EF4-FFF2-40B4-BE49-F238E27FC236}">
                <a16:creationId xmlns:a16="http://schemas.microsoft.com/office/drawing/2014/main" id="{05336C7F-1159-4035-8BBD-66BA8F97CB0A}"/>
              </a:ext>
            </a:extLst>
          </p:cNvPr>
          <p:cNvSpPr txBox="1"/>
          <p:nvPr/>
        </p:nvSpPr>
        <p:spPr>
          <a:xfrm>
            <a:off x="1307998" y="3013140"/>
            <a:ext cx="454117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t>Kirk Lew</a:t>
            </a:r>
          </a:p>
          <a:p>
            <a:pPr algn="ctr"/>
            <a:r>
              <a:rPr lang="en-US" sz="3600"/>
              <a:t>Director of Youth Initiatives</a:t>
            </a:r>
          </a:p>
        </p:txBody>
      </p:sp>
      <p:pic>
        <p:nvPicPr>
          <p:cNvPr id="2" name="Picture 4" descr="Photo of Kirk Lew giving a speech">
            <a:extLst>
              <a:ext uri="{FF2B5EF4-FFF2-40B4-BE49-F238E27FC236}">
                <a16:creationId xmlns:a16="http://schemas.microsoft.com/office/drawing/2014/main" id="{DFC5F2C0-11B7-4D92-9344-C8B07D0FF23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096000" y="2701698"/>
            <a:ext cx="3028288" cy="3028288"/>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4" name="Slide Number Placeholder 3">
            <a:extLst>
              <a:ext uri="{FF2B5EF4-FFF2-40B4-BE49-F238E27FC236}">
                <a16:creationId xmlns:a16="http://schemas.microsoft.com/office/drawing/2014/main" id="{071B4E86-6444-42A2-B0FC-AD2A30664941}"/>
              </a:ext>
            </a:extLst>
          </p:cNvPr>
          <p:cNvSpPr>
            <a:spLocks noGrp="1"/>
          </p:cNvSpPr>
          <p:nvPr>
            <p:ph type="sldNum" sz="quarter" idx="12"/>
          </p:nvPr>
        </p:nvSpPr>
        <p:spPr/>
        <p:txBody>
          <a:bodyPr/>
          <a:lstStyle/>
          <a:p>
            <a:fld id="{C5065CBE-E15C-4781-BBF0-0DA601C2776C}" type="slidenum">
              <a:rPr lang="en-US" smtClean="0"/>
              <a:t>34</a:t>
            </a:fld>
            <a:endParaRPr lang="en-US"/>
          </a:p>
        </p:txBody>
      </p:sp>
    </p:spTree>
    <p:extLst>
      <p:ext uri="{BB962C8B-B14F-4D97-AF65-F5344CB8AC3E}">
        <p14:creationId xmlns:p14="http://schemas.microsoft.com/office/powerpoint/2010/main" val="2096851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8305-F98E-4240-9E59-32F93825BAAD}"/>
              </a:ext>
            </a:extLst>
          </p:cNvPr>
          <p:cNvSpPr>
            <a:spLocks noGrp="1"/>
          </p:cNvSpPr>
          <p:nvPr>
            <p:ph type="title"/>
          </p:nvPr>
        </p:nvSpPr>
        <p:spPr/>
        <p:txBody>
          <a:bodyPr/>
          <a:lstStyle/>
          <a:p>
            <a:r>
              <a:rPr lang="en-US"/>
              <a:t>ODEP</a:t>
            </a:r>
          </a:p>
        </p:txBody>
      </p:sp>
      <p:pic>
        <p:nvPicPr>
          <p:cNvPr id="4" name="Picture 5" descr="ODEP Logo" title="ODEP Logo">
            <a:extLst>
              <a:ext uri="{FF2B5EF4-FFF2-40B4-BE49-F238E27FC236}">
                <a16:creationId xmlns:a16="http://schemas.microsoft.com/office/drawing/2014/main" id="{B5DD9A2D-9826-4D31-ACCE-FF9771887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30" y="463930"/>
            <a:ext cx="3454399" cy="10873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B71A250-15AD-4E66-98DB-E71F377B5A10}"/>
              </a:ext>
            </a:extLst>
          </p:cNvPr>
          <p:cNvSpPr>
            <a:spLocks noGrp="1"/>
          </p:cNvSpPr>
          <p:nvPr>
            <p:ph idx="1"/>
          </p:nvPr>
        </p:nvSpPr>
        <p:spPr>
          <a:xfrm>
            <a:off x="537029" y="1959429"/>
            <a:ext cx="8340272" cy="4288974"/>
          </a:xfrm>
        </p:spPr>
        <p:txBody>
          <a:bodyPr>
            <a:normAutofit lnSpcReduction="10000"/>
          </a:bodyPr>
          <a:lstStyle/>
          <a:p>
            <a:r>
              <a:rPr lang="en-US" sz="2700">
                <a:solidFill>
                  <a:schemeClr val="tx1"/>
                </a:solidFill>
              </a:rPr>
              <a:t>Part of U.S. Department of Labor</a:t>
            </a:r>
          </a:p>
          <a:p>
            <a:r>
              <a:rPr lang="en-US" sz="2700">
                <a:solidFill>
                  <a:schemeClr val="tx1"/>
                </a:solidFill>
              </a:rPr>
              <a:t>Non-regulatory</a:t>
            </a:r>
          </a:p>
          <a:p>
            <a:r>
              <a:rPr lang="en-US" sz="2700">
                <a:solidFill>
                  <a:schemeClr val="tx1"/>
                </a:solidFill>
              </a:rPr>
              <a:t>Promotes policies and coordinates with employers and all levels of government to increase workplace success for people with disabilities</a:t>
            </a:r>
          </a:p>
          <a:p>
            <a:pPr lvl="1"/>
            <a:r>
              <a:rPr lang="en-US" sz="2400">
                <a:solidFill>
                  <a:schemeClr val="tx1"/>
                </a:solidFill>
              </a:rPr>
              <a:t>Mission: To develop and influence policies that increase the number and quality of employment opportunities for people with disabilities						</a:t>
            </a:r>
          </a:p>
          <a:p>
            <a:pPr marL="457200" lvl="1" indent="0">
              <a:buNone/>
            </a:pPr>
            <a:r>
              <a:rPr lang="en-US" sz="2400" b="1">
                <a:solidFill>
                  <a:schemeClr val="tx1"/>
                </a:solidFill>
              </a:rPr>
              <a:t>									dol.gov/</a:t>
            </a:r>
            <a:r>
              <a:rPr lang="en-US" sz="2400" b="1" err="1">
                <a:solidFill>
                  <a:schemeClr val="tx1"/>
                </a:solidFill>
              </a:rPr>
              <a:t>odep</a:t>
            </a:r>
            <a:endParaRPr lang="en-US" sz="2400" b="1">
              <a:solidFill>
                <a:schemeClr val="tx1"/>
              </a:solidFill>
            </a:endParaRPr>
          </a:p>
          <a:p>
            <a:pPr lvl="1"/>
            <a:endParaRPr lang="en-US" sz="2400">
              <a:solidFill>
                <a:schemeClr val="tx1"/>
              </a:solidFill>
            </a:endParaRPr>
          </a:p>
        </p:txBody>
      </p:sp>
    </p:spTree>
    <p:extLst>
      <p:ext uri="{BB962C8B-B14F-4D97-AF65-F5344CB8AC3E}">
        <p14:creationId xmlns:p14="http://schemas.microsoft.com/office/powerpoint/2010/main" val="1025571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3C2A-AA0E-4198-9303-0FA092578355}"/>
              </a:ext>
            </a:extLst>
          </p:cNvPr>
          <p:cNvSpPr>
            <a:spLocks noGrp="1"/>
          </p:cNvSpPr>
          <p:nvPr>
            <p:ph type="title"/>
          </p:nvPr>
        </p:nvSpPr>
        <p:spPr>
          <a:xfrm>
            <a:off x="300070" y="229362"/>
            <a:ext cx="10515600" cy="1325563"/>
          </a:xfrm>
        </p:spPr>
        <p:txBody>
          <a:bodyPr>
            <a:normAutofit/>
          </a:bodyPr>
          <a:lstStyle/>
          <a:p>
            <a:r>
              <a:rPr lang="en-US" sz="4000" b="1">
                <a:solidFill>
                  <a:schemeClr val="bg1"/>
                </a:solidFill>
                <a:latin typeface="Avenir Next LT Pro" panose="020B0504020202020204" pitchFamily="34" charset="0"/>
              </a:rPr>
              <a:t>Intro to CAPE-Youth</a:t>
            </a:r>
          </a:p>
        </p:txBody>
      </p:sp>
      <p:sp>
        <p:nvSpPr>
          <p:cNvPr id="3" name="Content Placeholder 2">
            <a:extLst>
              <a:ext uri="{FF2B5EF4-FFF2-40B4-BE49-F238E27FC236}">
                <a16:creationId xmlns:a16="http://schemas.microsoft.com/office/drawing/2014/main" id="{ECB38268-CEC4-41D9-84EE-82164930F5A9}"/>
              </a:ext>
            </a:extLst>
          </p:cNvPr>
          <p:cNvSpPr>
            <a:spLocks noGrp="1"/>
          </p:cNvSpPr>
          <p:nvPr>
            <p:ph idx="1"/>
          </p:nvPr>
        </p:nvSpPr>
        <p:spPr>
          <a:xfrm>
            <a:off x="300070" y="2055946"/>
            <a:ext cx="7929530" cy="4572691"/>
          </a:xfrm>
        </p:spPr>
        <p:txBody>
          <a:bodyPr>
            <a:normAutofit/>
          </a:bodyPr>
          <a:lstStyle/>
          <a:p>
            <a:pPr marL="0" indent="0">
              <a:lnSpc>
                <a:spcPct val="120000"/>
              </a:lnSpc>
              <a:spcBef>
                <a:spcPts val="0"/>
              </a:spcBef>
              <a:buNone/>
            </a:pPr>
            <a:r>
              <a:rPr lang="en-US" sz="3000">
                <a:solidFill>
                  <a:schemeClr val="accent1">
                    <a:lumMod val="50000"/>
                  </a:schemeClr>
                </a:solidFill>
                <a:latin typeface="Avenir Next LT Pro" panose="020B0504020202020204" pitchFamily="34" charset="0"/>
              </a:rPr>
              <a:t>The Center for Advancing Policy on Employment for Youth (CAPE-Youth) seeks to </a:t>
            </a:r>
            <a:r>
              <a:rPr lang="en-US" sz="3000" b="1">
                <a:solidFill>
                  <a:schemeClr val="accent1">
                    <a:lumMod val="50000"/>
                  </a:schemeClr>
                </a:solidFill>
                <a:latin typeface="Avenir Next LT Pro" panose="020B0504020202020204" pitchFamily="34" charset="0"/>
              </a:rPr>
              <a:t>improve employment outcomes </a:t>
            </a:r>
            <a:r>
              <a:rPr lang="en-US" sz="3000">
                <a:solidFill>
                  <a:schemeClr val="accent1">
                    <a:lumMod val="50000"/>
                  </a:schemeClr>
                </a:solidFill>
                <a:latin typeface="Avenir Next LT Pro" panose="020B0504020202020204" pitchFamily="34" charset="0"/>
              </a:rPr>
              <a:t>for youth and young adults with disabilities by </a:t>
            </a:r>
            <a:r>
              <a:rPr lang="en-US" sz="3000" b="1">
                <a:solidFill>
                  <a:schemeClr val="accent1">
                    <a:lumMod val="50000"/>
                  </a:schemeClr>
                </a:solidFill>
                <a:latin typeface="Avenir Next LT Pro" panose="020B0504020202020204" pitchFamily="34" charset="0"/>
              </a:rPr>
              <a:t>helping states build capacity </a:t>
            </a:r>
            <a:r>
              <a:rPr lang="en-US" sz="3000">
                <a:solidFill>
                  <a:schemeClr val="accent1">
                    <a:lumMod val="50000"/>
                  </a:schemeClr>
                </a:solidFill>
                <a:latin typeface="Avenir Next LT Pro" panose="020B0504020202020204" pitchFamily="34" charset="0"/>
              </a:rPr>
              <a:t>in their youth service delivery and workforce systems. </a:t>
            </a:r>
          </a:p>
        </p:txBody>
      </p:sp>
    </p:spTree>
    <p:extLst>
      <p:ext uri="{BB962C8B-B14F-4D97-AF65-F5344CB8AC3E}">
        <p14:creationId xmlns:p14="http://schemas.microsoft.com/office/powerpoint/2010/main" val="2284062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16AC-307B-43CF-B391-018FB720C066}"/>
              </a:ext>
            </a:extLst>
          </p:cNvPr>
          <p:cNvSpPr>
            <a:spLocks noGrp="1"/>
          </p:cNvSpPr>
          <p:nvPr>
            <p:ph type="title"/>
          </p:nvPr>
        </p:nvSpPr>
        <p:spPr/>
        <p:txBody>
          <a:bodyPr/>
          <a:lstStyle/>
          <a:p>
            <a:r>
              <a:rPr lang="en-US" b="1">
                <a:solidFill>
                  <a:schemeClr val="bg1"/>
                </a:solidFill>
                <a:latin typeface="Avenir Next LT Pro" panose="020B0504020202020204" pitchFamily="34" charset="0"/>
              </a:rPr>
              <a:t>Guideposts for Success:</a:t>
            </a:r>
            <a:r>
              <a:rPr lang="en-US">
                <a:solidFill>
                  <a:schemeClr val="bg1"/>
                </a:solidFill>
                <a:latin typeface="Avenir Next LT Pro" panose="020B0504020202020204" pitchFamily="34" charset="0"/>
              </a:rPr>
              <a:t>​</a:t>
            </a:r>
            <a:br>
              <a:rPr lang="en-US">
                <a:solidFill>
                  <a:schemeClr val="bg1"/>
                </a:solidFill>
                <a:latin typeface="Avenir Next LT Pro" panose="020B0504020202020204" pitchFamily="34" charset="0"/>
              </a:rPr>
            </a:br>
            <a:r>
              <a:rPr lang="en-US" b="1">
                <a:solidFill>
                  <a:schemeClr val="bg1"/>
                </a:solidFill>
                <a:latin typeface="Avenir Next LT Pro" panose="020B0504020202020204" pitchFamily="34" charset="0"/>
              </a:rPr>
              <a:t>Framework for the Future</a:t>
            </a:r>
            <a:endParaRPr lang="en-US">
              <a:solidFill>
                <a:schemeClr val="bg1"/>
              </a:solidFill>
              <a:latin typeface="Avenir Next LT Pro" panose="020B0504020202020204" pitchFamily="34" charset="0"/>
            </a:endParaRPr>
          </a:p>
        </p:txBody>
      </p:sp>
      <p:pic>
        <p:nvPicPr>
          <p:cNvPr id="5" name="Picture 4" descr="Screenshot of the Guideposts for Success document">
            <a:extLst>
              <a:ext uri="{FF2B5EF4-FFF2-40B4-BE49-F238E27FC236}">
                <a16:creationId xmlns:a16="http://schemas.microsoft.com/office/drawing/2014/main" id="{441ADED7-F940-43D3-933B-285CA597DCE9}"/>
              </a:ext>
            </a:extLst>
          </p:cNvPr>
          <p:cNvPicPr>
            <a:picLocks noChangeAspect="1"/>
          </p:cNvPicPr>
          <p:nvPr/>
        </p:nvPicPr>
        <p:blipFill>
          <a:blip r:embed="rId3"/>
          <a:stretch>
            <a:fillRect/>
          </a:stretch>
        </p:blipFill>
        <p:spPr>
          <a:xfrm>
            <a:off x="239303" y="1936820"/>
            <a:ext cx="3217939" cy="4129129"/>
          </a:xfrm>
          <a:prstGeom prst="rect">
            <a:avLst/>
          </a:prstGeom>
          <a:ln>
            <a:solidFill>
              <a:schemeClr val="accent1"/>
            </a:solidFill>
          </a:ln>
        </p:spPr>
      </p:pic>
      <p:sp>
        <p:nvSpPr>
          <p:cNvPr id="4" name="Rectangle 3">
            <a:extLst>
              <a:ext uri="{FF2B5EF4-FFF2-40B4-BE49-F238E27FC236}">
                <a16:creationId xmlns:a16="http://schemas.microsoft.com/office/drawing/2014/main" id="{BD8ECE72-AA7E-4C3F-AA5B-F4FD27B96ADC}"/>
              </a:ext>
            </a:extLst>
          </p:cNvPr>
          <p:cNvSpPr/>
          <p:nvPr/>
        </p:nvSpPr>
        <p:spPr>
          <a:xfrm>
            <a:off x="3696237" y="1861087"/>
            <a:ext cx="7431109" cy="5027017"/>
          </a:xfrm>
          <a:prstGeom prst="rect">
            <a:avLst/>
          </a:prstGeom>
        </p:spPr>
        <p:txBody>
          <a:bodyPr wrap="square">
            <a:spAutoFit/>
          </a:bodyPr>
          <a:lstStyle/>
          <a:p>
            <a:pPr fontAlgn="base">
              <a:spcBef>
                <a:spcPts val="1000"/>
              </a:spcBef>
              <a:spcAft>
                <a:spcPts val="1000"/>
              </a:spcAft>
            </a:pPr>
            <a:r>
              <a:rPr lang="en-US" sz="2400" b="1">
                <a:solidFill>
                  <a:schemeClr val="accent1">
                    <a:lumMod val="50000"/>
                  </a:schemeClr>
                </a:solidFill>
                <a:latin typeface="Avenir Next LT Pro" panose="020B0504020202020204" pitchFamily="34" charset="0"/>
              </a:rPr>
              <a:t>What are the Guideposts for Success?</a:t>
            </a:r>
            <a:r>
              <a:rPr lang="en-US" sz="2400">
                <a:solidFill>
                  <a:schemeClr val="accent1">
                    <a:lumMod val="50000"/>
                  </a:schemeClr>
                </a:solidFill>
                <a:latin typeface="Avenir Next LT Pro" panose="020B0504020202020204" pitchFamily="34" charset="0"/>
              </a:rPr>
              <a:t>​</a:t>
            </a:r>
            <a:endParaRPr lang="en-US" sz="2800">
              <a:solidFill>
                <a:srgbClr val="000000"/>
              </a:solidFill>
              <a:latin typeface="Segoe UI" panose="020B0502040204020203" pitchFamily="34" charset="0"/>
            </a:endParaRPr>
          </a:p>
          <a:p>
            <a:pPr marL="457200" indent="-457200" fontAlgn="base">
              <a:spcBef>
                <a:spcPts val="1000"/>
              </a:spcBef>
              <a:spcAft>
                <a:spcPts val="1000"/>
              </a:spcAft>
              <a:buFont typeface="+mj-lt"/>
              <a:buAutoNum type="arabicPeriod"/>
            </a:pPr>
            <a:r>
              <a:rPr lang="en-US" sz="2000">
                <a:solidFill>
                  <a:schemeClr val="accent1">
                    <a:lumMod val="50000"/>
                  </a:schemeClr>
                </a:solidFill>
                <a:latin typeface="Avenir Next LT Pro" panose="020B0504020202020204" pitchFamily="34" charset="0"/>
              </a:rPr>
              <a:t>School-Based Preparatory Experiences; ​</a:t>
            </a:r>
          </a:p>
          <a:p>
            <a:pPr marL="457200" indent="-457200" fontAlgn="base">
              <a:spcBef>
                <a:spcPts val="1000"/>
              </a:spcBef>
              <a:spcAft>
                <a:spcPts val="1000"/>
              </a:spcAft>
              <a:buFont typeface="+mj-lt"/>
              <a:buAutoNum type="arabicPeriod"/>
            </a:pPr>
            <a:r>
              <a:rPr lang="en-US" sz="2000">
                <a:solidFill>
                  <a:schemeClr val="accent1">
                    <a:lumMod val="50000"/>
                  </a:schemeClr>
                </a:solidFill>
                <a:latin typeface="Avenir Next LT Pro" panose="020B0504020202020204" pitchFamily="34" charset="0"/>
              </a:rPr>
              <a:t>Career Preparation and Work-Based Learning Experiences; ​</a:t>
            </a:r>
          </a:p>
          <a:p>
            <a:pPr marL="457200" indent="-457200" fontAlgn="base">
              <a:spcBef>
                <a:spcPts val="1000"/>
              </a:spcBef>
              <a:spcAft>
                <a:spcPts val="1000"/>
              </a:spcAft>
              <a:buFont typeface="+mj-lt"/>
              <a:buAutoNum type="arabicPeriod"/>
            </a:pPr>
            <a:r>
              <a:rPr lang="en-US" sz="2000">
                <a:solidFill>
                  <a:schemeClr val="accent1">
                    <a:lumMod val="50000"/>
                  </a:schemeClr>
                </a:solidFill>
                <a:latin typeface="Avenir Next LT Pro" panose="020B0504020202020204" pitchFamily="34" charset="0"/>
              </a:rPr>
              <a:t>Youth Development and Leadership;</a:t>
            </a:r>
          </a:p>
          <a:p>
            <a:pPr marL="457200" indent="-457200" fontAlgn="base">
              <a:spcBef>
                <a:spcPts val="1000"/>
              </a:spcBef>
              <a:spcAft>
                <a:spcPts val="1000"/>
              </a:spcAft>
              <a:buFont typeface="+mj-lt"/>
              <a:buAutoNum type="arabicPeriod"/>
            </a:pPr>
            <a:r>
              <a:rPr lang="en-US" sz="2000">
                <a:solidFill>
                  <a:schemeClr val="accent1">
                    <a:lumMod val="50000"/>
                  </a:schemeClr>
                </a:solidFill>
                <a:latin typeface="Avenir Next LT Pro" panose="020B0504020202020204" pitchFamily="34" charset="0"/>
              </a:rPr>
              <a:t> Connecting Activities; and ​</a:t>
            </a:r>
          </a:p>
          <a:p>
            <a:pPr marL="457200" indent="-457200" fontAlgn="base">
              <a:spcBef>
                <a:spcPts val="1000"/>
              </a:spcBef>
              <a:spcAft>
                <a:spcPts val="1000"/>
              </a:spcAft>
              <a:buFont typeface="+mj-lt"/>
              <a:buAutoNum type="arabicPeriod"/>
            </a:pPr>
            <a:r>
              <a:rPr lang="en-US" sz="2000">
                <a:solidFill>
                  <a:schemeClr val="accent1">
                    <a:lumMod val="50000"/>
                  </a:schemeClr>
                </a:solidFill>
                <a:latin typeface="Avenir Next LT Pro" panose="020B0504020202020204" pitchFamily="34" charset="0"/>
              </a:rPr>
              <a:t>Family Involvement and Supports.</a:t>
            </a:r>
          </a:p>
          <a:p>
            <a:pPr fontAlgn="base">
              <a:spcBef>
                <a:spcPts val="1000"/>
              </a:spcBef>
              <a:spcAft>
                <a:spcPts val="1000"/>
              </a:spcAft>
            </a:pPr>
            <a:r>
              <a:rPr lang="en-US" sz="2000">
                <a:solidFill>
                  <a:schemeClr val="accent1">
                    <a:lumMod val="50000"/>
                  </a:schemeClr>
                </a:solidFill>
                <a:latin typeface="Avenir Next LT Pro" panose="020B0504020202020204" pitchFamily="34" charset="0"/>
              </a:rPr>
              <a:t>Read the Guideposts here: </a:t>
            </a:r>
            <a:r>
              <a:rPr lang="en-US" sz="2000">
                <a:solidFill>
                  <a:schemeClr val="accent1">
                    <a:lumMod val="50000"/>
                  </a:schemeClr>
                </a:solidFill>
                <a:latin typeface="Avenir Next LT Pro" panose="020B0504020202020204" pitchFamily="34" charset="0"/>
                <a:hlinkClick r:id="rId4"/>
              </a:rPr>
              <a:t>https://capeyouth.org/resources/</a:t>
            </a:r>
            <a:r>
              <a:rPr lang="en-US" sz="2000">
                <a:solidFill>
                  <a:schemeClr val="accent1">
                    <a:lumMod val="50000"/>
                  </a:schemeClr>
                </a:solidFill>
                <a:latin typeface="Avenir Next LT Pro" panose="020B0504020202020204" pitchFamily="34" charset="0"/>
              </a:rPr>
              <a:t> </a:t>
            </a:r>
          </a:p>
          <a:p>
            <a:pPr fontAlgn="base">
              <a:spcBef>
                <a:spcPts val="1000"/>
              </a:spcBef>
              <a:spcAft>
                <a:spcPts val="1000"/>
              </a:spcAft>
            </a:pPr>
            <a:r>
              <a:rPr lang="en-US" sz="2000">
                <a:solidFill>
                  <a:schemeClr val="accent1">
                    <a:lumMod val="50000"/>
                  </a:schemeClr>
                </a:solidFill>
                <a:latin typeface="Avenir Next LT Pro" panose="020B0504020202020204" pitchFamily="34" charset="0"/>
              </a:rPr>
              <a:t>Watch our Guideposts to Success Webinar here: </a:t>
            </a:r>
            <a:r>
              <a:rPr lang="en-US" sz="2000">
                <a:solidFill>
                  <a:schemeClr val="accent1">
                    <a:lumMod val="50000"/>
                  </a:schemeClr>
                </a:solidFill>
                <a:latin typeface="Avenir Next LT Pro" panose="020B0504020202020204" pitchFamily="34" charset="0"/>
                <a:hlinkClick r:id="rId5"/>
              </a:rPr>
              <a:t>https://seed.csg.org/ada30/</a:t>
            </a:r>
            <a:r>
              <a:rPr lang="en-US" sz="2000">
                <a:solidFill>
                  <a:schemeClr val="accent1">
                    <a:lumMod val="50000"/>
                  </a:schemeClr>
                </a:solidFill>
                <a:latin typeface="Avenir Next LT Pro" panose="020B0504020202020204" pitchFamily="34" charset="0"/>
              </a:rPr>
              <a:t> </a:t>
            </a:r>
          </a:p>
        </p:txBody>
      </p:sp>
    </p:spTree>
    <p:extLst>
      <p:ext uri="{BB962C8B-B14F-4D97-AF65-F5344CB8AC3E}">
        <p14:creationId xmlns:p14="http://schemas.microsoft.com/office/powerpoint/2010/main" val="3148587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6CFA-DFFB-447B-A1BE-11618C2DA63F}"/>
              </a:ext>
            </a:extLst>
          </p:cNvPr>
          <p:cNvSpPr>
            <a:spLocks noGrp="1"/>
          </p:cNvSpPr>
          <p:nvPr>
            <p:ph type="title"/>
          </p:nvPr>
        </p:nvSpPr>
        <p:spPr>
          <a:xfrm>
            <a:off x="311727" y="235816"/>
            <a:ext cx="10515600" cy="1325563"/>
          </a:xfrm>
        </p:spPr>
        <p:txBody>
          <a:bodyPr/>
          <a:lstStyle/>
          <a:p>
            <a:r>
              <a:rPr lang="en-US" b="1">
                <a:solidFill>
                  <a:schemeClr val="bg1"/>
                </a:solidFill>
                <a:latin typeface="Avenir Next LT Pro" panose="020B0504020202020204" pitchFamily="34" charset="0"/>
              </a:rPr>
              <a:t>State Scans</a:t>
            </a:r>
          </a:p>
        </p:txBody>
      </p:sp>
      <p:sp>
        <p:nvSpPr>
          <p:cNvPr id="4" name="Content Placeholder 2">
            <a:extLst>
              <a:ext uri="{FF2B5EF4-FFF2-40B4-BE49-F238E27FC236}">
                <a16:creationId xmlns:a16="http://schemas.microsoft.com/office/drawing/2014/main" id="{187E067A-17B9-4326-B4B7-9F60EBF380AB}"/>
              </a:ext>
            </a:extLst>
          </p:cNvPr>
          <p:cNvSpPr txBox="1">
            <a:spLocks/>
          </p:cNvSpPr>
          <p:nvPr/>
        </p:nvSpPr>
        <p:spPr>
          <a:xfrm>
            <a:off x="311727" y="2018371"/>
            <a:ext cx="9835883" cy="48396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3200">
                <a:solidFill>
                  <a:schemeClr val="accent1">
                    <a:lumMod val="50000"/>
                  </a:schemeClr>
                </a:solidFill>
                <a:latin typeface="Avenir Next LT Pro" panose="020B0504020202020204" pitchFamily="34" charset="0"/>
                <a:cs typeface="Arial"/>
              </a:rPr>
              <a:t>State-by-state scans of programs, policies, resources, and initiatives that support Y&amp;YAD in their transitions</a:t>
            </a:r>
          </a:p>
          <a:p>
            <a:pPr lvl="1">
              <a:lnSpc>
                <a:spcPct val="120000"/>
              </a:lnSpc>
            </a:pPr>
            <a:r>
              <a:rPr lang="en-US" sz="2800">
                <a:solidFill>
                  <a:schemeClr val="accent1">
                    <a:lumMod val="50000"/>
                  </a:schemeClr>
                </a:solidFill>
                <a:latin typeface="Avenir Next LT Pro" panose="020B0504020202020204" pitchFamily="34" charset="0"/>
                <a:cs typeface="Arial"/>
                <a:hlinkClick r:id="rId3"/>
              </a:rPr>
              <a:t>COVID-19 Scan</a:t>
            </a:r>
            <a:endParaRPr lang="en-US" sz="2800">
              <a:solidFill>
                <a:schemeClr val="accent1">
                  <a:lumMod val="50000"/>
                </a:schemeClr>
              </a:solidFill>
              <a:latin typeface="Avenir Next LT Pro" panose="020B0504020202020204" pitchFamily="34" charset="0"/>
              <a:cs typeface="Arial"/>
            </a:endParaRPr>
          </a:p>
          <a:p>
            <a:pPr lvl="1">
              <a:lnSpc>
                <a:spcPct val="120000"/>
              </a:lnSpc>
            </a:pPr>
            <a:r>
              <a:rPr lang="en-US" sz="2800">
                <a:solidFill>
                  <a:schemeClr val="accent1">
                    <a:lumMod val="50000"/>
                  </a:schemeClr>
                </a:solidFill>
                <a:latin typeface="Avenir Next LT Pro" panose="020B0504020202020204" pitchFamily="34" charset="0"/>
                <a:cs typeface="Arial"/>
              </a:rPr>
              <a:t>Program Scan</a:t>
            </a:r>
          </a:p>
          <a:p>
            <a:pPr lvl="1">
              <a:lnSpc>
                <a:spcPct val="120000"/>
              </a:lnSpc>
            </a:pPr>
            <a:r>
              <a:rPr lang="en-US" sz="2800">
                <a:solidFill>
                  <a:schemeClr val="accent1">
                    <a:lumMod val="50000"/>
                  </a:schemeClr>
                </a:solidFill>
                <a:latin typeface="Avenir Next LT Pro" panose="020B0504020202020204" pitchFamily="34" charset="0"/>
                <a:cs typeface="Arial"/>
              </a:rPr>
              <a:t>Policy Scan</a:t>
            </a:r>
          </a:p>
          <a:p>
            <a:pPr>
              <a:lnSpc>
                <a:spcPct val="120000"/>
              </a:lnSpc>
            </a:pPr>
            <a:r>
              <a:rPr lang="en-US" sz="3200">
                <a:solidFill>
                  <a:schemeClr val="accent1">
                    <a:lumMod val="50000"/>
                  </a:schemeClr>
                </a:solidFill>
                <a:latin typeface="Avenir Next LT Pro" panose="020B0504020202020204" pitchFamily="34" charset="0"/>
                <a:cs typeface="Arial"/>
              </a:rPr>
              <a:t>Help users identify promising practices and opportunities for collaboration</a:t>
            </a:r>
          </a:p>
          <a:p>
            <a:pPr lvl="1">
              <a:lnSpc>
                <a:spcPct val="120000"/>
              </a:lnSpc>
            </a:pPr>
            <a:endParaRPr lang="en-US" sz="3500">
              <a:solidFill>
                <a:schemeClr val="accent1">
                  <a:lumMod val="50000"/>
                </a:schemeClr>
              </a:solidFill>
              <a:latin typeface="Avenir Next LT Pro" panose="020B0504020202020204" pitchFamily="34" charset="0"/>
              <a:cs typeface="Arial"/>
            </a:endParaRPr>
          </a:p>
          <a:p>
            <a:pPr>
              <a:lnSpc>
                <a:spcPct val="120000"/>
              </a:lnSpc>
            </a:pPr>
            <a:endParaRPr lang="en-US" sz="3500">
              <a:solidFill>
                <a:schemeClr val="accent1">
                  <a:lumMod val="50000"/>
                </a:schemeClr>
              </a:solidFill>
              <a:latin typeface="Avenir Next LT Pro" panose="020B0504020202020204" pitchFamily="34" charset="0"/>
              <a:cs typeface="Arial"/>
            </a:endParaRPr>
          </a:p>
        </p:txBody>
      </p:sp>
    </p:spTree>
    <p:extLst>
      <p:ext uri="{BB962C8B-B14F-4D97-AF65-F5344CB8AC3E}">
        <p14:creationId xmlns:p14="http://schemas.microsoft.com/office/powerpoint/2010/main" val="1519020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241B25C-AA78-40FD-8F0C-898AECD0FA85}"/>
              </a:ext>
            </a:extLst>
          </p:cNvPr>
          <p:cNvSpPr>
            <a:spLocks noGrp="1"/>
          </p:cNvSpPr>
          <p:nvPr>
            <p:ph type="title" idx="4294967295"/>
          </p:nvPr>
        </p:nvSpPr>
        <p:spPr>
          <a:xfrm>
            <a:off x="1695223" y="2785610"/>
            <a:ext cx="7842250" cy="24177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1" i="0" u="none" strike="noStrike" kern="1200" cap="none" spc="0" normalizeH="0" baseline="0" noProof="0">
                <a:ln>
                  <a:noFill/>
                </a:ln>
                <a:solidFill>
                  <a:schemeClr val="tx1"/>
                </a:solidFill>
                <a:effectLst/>
                <a:uLnTx/>
                <a:uFillTx/>
                <a:latin typeface="+mn-lt"/>
                <a:ea typeface="+mn-ea"/>
                <a:cs typeface="+mn-cs"/>
              </a:rPr>
              <a:t>Q&amp;A </a:t>
            </a:r>
          </a:p>
        </p:txBody>
      </p:sp>
      <p:sp>
        <p:nvSpPr>
          <p:cNvPr id="4" name="Slide Number Placeholder 3">
            <a:extLst>
              <a:ext uri="{FF2B5EF4-FFF2-40B4-BE49-F238E27FC236}">
                <a16:creationId xmlns:a16="http://schemas.microsoft.com/office/drawing/2014/main" id="{071B4E86-6444-42A2-B0FC-AD2A30664941}"/>
              </a:ext>
            </a:extLst>
          </p:cNvPr>
          <p:cNvSpPr>
            <a:spLocks noGrp="1"/>
          </p:cNvSpPr>
          <p:nvPr>
            <p:ph type="sldNum" sz="quarter" idx="12"/>
          </p:nvPr>
        </p:nvSpPr>
        <p:spPr/>
        <p:txBody>
          <a:bodyPr/>
          <a:lstStyle/>
          <a:p>
            <a:fld id="{C5065CBE-E15C-4781-BBF0-0DA601C2776C}" type="slidenum">
              <a:rPr lang="en-US" smtClean="0"/>
              <a:t>39</a:t>
            </a:fld>
            <a:endParaRPr lang="en-US"/>
          </a:p>
        </p:txBody>
      </p:sp>
    </p:spTree>
    <p:extLst>
      <p:ext uri="{BB962C8B-B14F-4D97-AF65-F5344CB8AC3E}">
        <p14:creationId xmlns:p14="http://schemas.microsoft.com/office/powerpoint/2010/main" val="139024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7B6A-54DA-4432-925B-0BBDA501C9BF}"/>
              </a:ext>
            </a:extLst>
          </p:cNvPr>
          <p:cNvSpPr>
            <a:spLocks noGrp="1"/>
          </p:cNvSpPr>
          <p:nvPr>
            <p:ph type="title"/>
          </p:nvPr>
        </p:nvSpPr>
        <p:spPr/>
        <p:txBody>
          <a:bodyPr/>
          <a:lstStyle/>
          <a:p>
            <a:r>
              <a:rPr lang="en-US" b="1">
                <a:solidFill>
                  <a:schemeClr val="bg1"/>
                </a:solidFill>
                <a:ea typeface="+mn-ea"/>
                <a:cs typeface="+mn-cs"/>
              </a:rPr>
              <a:t>Bringing it all together</a:t>
            </a:r>
            <a:endParaRPr lang="en-US"/>
          </a:p>
        </p:txBody>
      </p:sp>
      <p:sp>
        <p:nvSpPr>
          <p:cNvPr id="3" name="Content Placeholder 2">
            <a:extLst>
              <a:ext uri="{FF2B5EF4-FFF2-40B4-BE49-F238E27FC236}">
                <a16:creationId xmlns:a16="http://schemas.microsoft.com/office/drawing/2014/main" id="{C611164A-34FA-4738-9458-7435B510856C}"/>
              </a:ext>
            </a:extLst>
          </p:cNvPr>
          <p:cNvSpPr>
            <a:spLocks noGrp="1"/>
          </p:cNvSpPr>
          <p:nvPr>
            <p:ph idx="1"/>
          </p:nvPr>
        </p:nvSpPr>
        <p:spPr>
          <a:xfrm>
            <a:off x="139558" y="1962364"/>
            <a:ext cx="9682536" cy="4530511"/>
          </a:xfrm>
        </p:spPr>
        <p:txBody>
          <a:bodyPr>
            <a:noAutofit/>
          </a:bodyPr>
          <a:lstStyle/>
          <a:p>
            <a:pPr>
              <a:lnSpc>
                <a:spcPct val="120000"/>
              </a:lnSpc>
            </a:pPr>
            <a:r>
              <a:rPr lang="en-US" sz="2000"/>
              <a:t>Frequently Asked Questions (FAQs) to help employers, educators, youth service providers, and youth/families understand laws and regulations when engaging youth in a work-based learning (WBL) /work experience activities</a:t>
            </a:r>
          </a:p>
          <a:p>
            <a:pPr>
              <a:lnSpc>
                <a:spcPct val="120000"/>
              </a:lnSpc>
            </a:pPr>
            <a:r>
              <a:rPr lang="en-US" sz="2000" b="1"/>
              <a:t>Frequently Asked Questions (FAQ's) about Work-Based Learning Guidelines for Youth</a:t>
            </a:r>
            <a:r>
              <a:rPr lang="en-US" sz="2000"/>
              <a:t> </a:t>
            </a:r>
            <a:r>
              <a:rPr lang="en-US" sz="2000">
                <a:hlinkClick r:id="rId2"/>
              </a:rPr>
              <a:t>https://d2leuf3vilid4d.cloudfront.net/-/media/0F5522C7F78145B0A935FE893D2066EB.ashx?rev=C9EE7671E244645F77B5291A62DF20AD</a:t>
            </a:r>
            <a:endParaRPr lang="en-US" sz="2000"/>
          </a:p>
          <a:p>
            <a:pPr>
              <a:lnSpc>
                <a:spcPct val="120000"/>
              </a:lnSpc>
            </a:pPr>
            <a:r>
              <a:rPr lang="en-US" sz="2000" b="1"/>
              <a:t>Federal, State, and Non-Profit Resources for Work-Based Learning (WBL) Activities</a:t>
            </a:r>
            <a:r>
              <a:rPr lang="en-US" sz="2000"/>
              <a:t> </a:t>
            </a:r>
            <a:r>
              <a:rPr lang="en-US" sz="2000">
                <a:hlinkClick r:id="rId3"/>
              </a:rPr>
              <a:t>https://d2leuf3vilid4d.cloudfront.net/-/media/42CB360F3CFF4636B13E5C12FFFFEEC8.ashx?rev=937B2C3769DC504201BC76B057A0B3ED</a:t>
            </a:r>
            <a:r>
              <a:rPr lang="en-US" sz="2000"/>
              <a:t> </a:t>
            </a:r>
          </a:p>
        </p:txBody>
      </p:sp>
      <p:sp>
        <p:nvSpPr>
          <p:cNvPr id="4" name="Slide Number Placeholder 3">
            <a:extLst>
              <a:ext uri="{FF2B5EF4-FFF2-40B4-BE49-F238E27FC236}">
                <a16:creationId xmlns:a16="http://schemas.microsoft.com/office/drawing/2014/main" id="{9725D227-1AAA-4A01-8F04-C6B381EA12AA}"/>
              </a:ext>
            </a:extLst>
          </p:cNvPr>
          <p:cNvSpPr>
            <a:spLocks noGrp="1"/>
          </p:cNvSpPr>
          <p:nvPr>
            <p:ph type="sldNum" sz="quarter" idx="12"/>
          </p:nvPr>
        </p:nvSpPr>
        <p:spPr/>
        <p:txBody>
          <a:bodyPr/>
          <a:lstStyle/>
          <a:p>
            <a:fld id="{C5065CBE-E15C-4781-BBF0-0DA601C2776C}" type="slidenum">
              <a:rPr lang="en-US" smtClean="0"/>
              <a:t>4</a:t>
            </a:fld>
            <a:endParaRPr lang="en-US"/>
          </a:p>
        </p:txBody>
      </p:sp>
    </p:spTree>
    <p:extLst>
      <p:ext uri="{BB962C8B-B14F-4D97-AF65-F5344CB8AC3E}">
        <p14:creationId xmlns:p14="http://schemas.microsoft.com/office/powerpoint/2010/main" val="3496553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00DD-F188-4077-A3BA-EE22DAE4348A}"/>
              </a:ext>
            </a:extLst>
          </p:cNvPr>
          <p:cNvSpPr>
            <a:spLocks noGrp="1"/>
          </p:cNvSpPr>
          <p:nvPr>
            <p:ph type="title"/>
          </p:nvPr>
        </p:nvSpPr>
        <p:spPr>
          <a:xfrm>
            <a:off x="481519" y="227317"/>
            <a:ext cx="10515600" cy="1325563"/>
          </a:xfrm>
        </p:spPr>
        <p:txBody>
          <a:bodyPr/>
          <a:lstStyle/>
          <a:p>
            <a:r>
              <a:rPr lang="en-US" b="1" dirty="0">
                <a:solidFill>
                  <a:schemeClr val="bg1">
                    <a:lumMod val="95000"/>
                  </a:schemeClr>
                </a:solidFill>
              </a:rPr>
              <a:t>Contact Us</a:t>
            </a:r>
          </a:p>
        </p:txBody>
      </p:sp>
      <p:sp>
        <p:nvSpPr>
          <p:cNvPr id="4" name="Slide Number Placeholder 3">
            <a:extLst>
              <a:ext uri="{FF2B5EF4-FFF2-40B4-BE49-F238E27FC236}">
                <a16:creationId xmlns:a16="http://schemas.microsoft.com/office/drawing/2014/main" id="{B7688644-7DD3-49B8-9554-744FFDB8161F}"/>
              </a:ext>
            </a:extLst>
          </p:cNvPr>
          <p:cNvSpPr>
            <a:spLocks noGrp="1"/>
          </p:cNvSpPr>
          <p:nvPr>
            <p:ph type="sldNum" sz="quarter" idx="12"/>
          </p:nvPr>
        </p:nvSpPr>
        <p:spPr/>
        <p:txBody>
          <a:bodyPr/>
          <a:lstStyle/>
          <a:p>
            <a:fld id="{C5065CBE-E15C-4781-BBF0-0DA601C2776C}" type="slidenum">
              <a:rPr lang="en-US" smtClean="0"/>
              <a:t>40</a:t>
            </a:fld>
            <a:endParaRPr lang="en-US"/>
          </a:p>
        </p:txBody>
      </p:sp>
      <p:sp>
        <p:nvSpPr>
          <p:cNvPr id="5" name="TextBox 4">
            <a:extLst>
              <a:ext uri="{FF2B5EF4-FFF2-40B4-BE49-F238E27FC236}">
                <a16:creationId xmlns:a16="http://schemas.microsoft.com/office/drawing/2014/main" id="{67210F68-193C-4406-B01E-45684D77BB2E}"/>
              </a:ext>
            </a:extLst>
          </p:cNvPr>
          <p:cNvSpPr txBox="1"/>
          <p:nvPr/>
        </p:nvSpPr>
        <p:spPr>
          <a:xfrm>
            <a:off x="481519" y="2330458"/>
            <a:ext cx="9964507"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en-US" sz="3200" b="1"/>
              <a:t>Jennifer Kemp</a:t>
            </a:r>
            <a:r>
              <a:rPr lang="en-US" sz="3200"/>
              <a:t>, ETA, </a:t>
            </a:r>
            <a:r>
              <a:rPr lang="en-US" sz="3200">
                <a:hlinkClick r:id="rId2"/>
              </a:rPr>
              <a:t>Kemp.Jennifer.N@dol.gov</a:t>
            </a:r>
            <a:endParaRPr lang="en-US" sz="3200"/>
          </a:p>
          <a:p>
            <a:pPr marL="571500" indent="-571500">
              <a:buFont typeface="Arial" panose="020B0604020202020204" pitchFamily="34" charset="0"/>
              <a:buChar char="•"/>
            </a:pPr>
            <a:r>
              <a:rPr lang="en-US" sz="3200" b="1"/>
              <a:t>Jim Means</a:t>
            </a:r>
            <a:r>
              <a:rPr lang="en-US" sz="3200"/>
              <a:t>, OCTAE, </a:t>
            </a:r>
            <a:r>
              <a:rPr lang="en-US" sz="3200">
                <a:hlinkClick r:id="rId3"/>
              </a:rPr>
              <a:t>James.Means@ed.gov</a:t>
            </a:r>
            <a:endParaRPr lang="en-US" sz="3200"/>
          </a:p>
          <a:p>
            <a:pPr marL="571500" indent="-571500">
              <a:buFont typeface="Arial" panose="020B0604020202020204" pitchFamily="34" charset="0"/>
              <a:buChar char="•"/>
            </a:pPr>
            <a:r>
              <a:rPr lang="en-US" sz="3200" b="1"/>
              <a:t>Randolph Tan</a:t>
            </a:r>
            <a:r>
              <a:rPr lang="en-US" sz="3200"/>
              <a:t>, </a:t>
            </a:r>
            <a:r>
              <a:rPr lang="es-ES" sz="3200"/>
              <a:t>WHD, </a:t>
            </a:r>
            <a:r>
              <a:rPr lang="es-ES" sz="3200">
                <a:hlinkClick r:id="rId4"/>
              </a:rPr>
              <a:t>Tan.Randolph@dol.gov</a:t>
            </a:r>
            <a:endParaRPr lang="en-US" sz="3200" b="1"/>
          </a:p>
          <a:p>
            <a:pPr marL="571500" indent="-571500">
              <a:buFont typeface="Arial" panose="020B0604020202020204" pitchFamily="34" charset="0"/>
              <a:buChar char="•"/>
            </a:pPr>
            <a:r>
              <a:rPr lang="en-US" sz="3200" b="1"/>
              <a:t>Shaharazade Thompkins-Lewis</a:t>
            </a:r>
            <a:r>
              <a:rPr lang="en-US" sz="3200"/>
              <a:t>, OSHA, </a:t>
            </a:r>
            <a:r>
              <a:rPr lang="en-US" sz="3200">
                <a:hlinkClick r:id="rId5"/>
              </a:rPr>
              <a:t>Thompkins-Lewis.Shaharazade@dol.gov</a:t>
            </a:r>
            <a:endParaRPr lang="en-US" sz="3200"/>
          </a:p>
          <a:p>
            <a:pPr marL="571500" indent="-571500">
              <a:buFont typeface="Arial" panose="020B0604020202020204" pitchFamily="34" charset="0"/>
              <a:buChar char="•"/>
            </a:pPr>
            <a:r>
              <a:rPr lang="en-US" sz="3200" b="1"/>
              <a:t>Tina Jones</a:t>
            </a:r>
            <a:r>
              <a:rPr lang="en-US" sz="3200"/>
              <a:t>, OSHA, </a:t>
            </a:r>
            <a:r>
              <a:rPr lang="en-US" sz="3200">
                <a:ea typeface="+mn-lt"/>
                <a:cs typeface="+mn-lt"/>
                <a:hlinkClick r:id="rId6"/>
              </a:rPr>
              <a:t>Jones.Tina@dol.gov</a:t>
            </a:r>
            <a:r>
              <a:rPr lang="en-US" sz="3200">
                <a:ea typeface="+mn-lt"/>
                <a:cs typeface="+mn-lt"/>
              </a:rPr>
              <a:t> </a:t>
            </a:r>
            <a:endParaRPr lang="en-US" sz="3200"/>
          </a:p>
          <a:p>
            <a:pPr marL="571500" indent="-571500">
              <a:buFont typeface="Arial" panose="020B0604020202020204" pitchFamily="34" charset="0"/>
              <a:buChar char="•"/>
            </a:pPr>
            <a:r>
              <a:rPr lang="en-US" sz="3200" b="1"/>
              <a:t>Kirk Lew</a:t>
            </a:r>
            <a:r>
              <a:rPr lang="en-US" sz="3200"/>
              <a:t>, ODEP, </a:t>
            </a:r>
            <a:r>
              <a:rPr lang="en-US" sz="3200">
                <a:hlinkClick r:id="rId7"/>
              </a:rPr>
              <a:t>Lew.Kirk.A@dol.gov</a:t>
            </a:r>
            <a:endParaRPr lang="en-US" sz="3200"/>
          </a:p>
          <a:p>
            <a:pPr marL="571500" indent="-571500">
              <a:buFont typeface="Arial" panose="020B0604020202020204" pitchFamily="34" charset="0"/>
              <a:buChar char="•"/>
            </a:pPr>
            <a:endParaRPr lang="en-US" sz="3200"/>
          </a:p>
        </p:txBody>
      </p:sp>
    </p:spTree>
    <p:extLst>
      <p:ext uri="{BB962C8B-B14F-4D97-AF65-F5344CB8AC3E}">
        <p14:creationId xmlns:p14="http://schemas.microsoft.com/office/powerpoint/2010/main" val="332120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89646-6656-475A-A160-EAF6CC5DC8F0}"/>
              </a:ext>
            </a:extLst>
          </p:cNvPr>
          <p:cNvSpPr txBox="1">
            <a:spLocks noGrp="1"/>
          </p:cNvSpPr>
          <p:nvPr>
            <p:ph type="title" idx="4294967295"/>
          </p:nvPr>
        </p:nvSpPr>
        <p:spPr>
          <a:xfrm>
            <a:off x="605642" y="409757"/>
            <a:ext cx="549035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a:solidFill>
                  <a:schemeClr val="bg1"/>
                </a:solidFill>
                <a:latin typeface="+mn-lt"/>
                <a:ea typeface="+mn-ea"/>
                <a:cs typeface="+mn-cs"/>
              </a:rPr>
              <a:t>Setting the Stage</a:t>
            </a:r>
            <a:endParaRPr lang="en-US">
              <a:solidFill>
                <a:schemeClr val="bg1"/>
              </a:solidFill>
              <a:ea typeface="+mn-ea"/>
              <a:cs typeface="+mn-cs"/>
            </a:endParaRPr>
          </a:p>
        </p:txBody>
      </p:sp>
      <p:sp>
        <p:nvSpPr>
          <p:cNvPr id="7" name="TextBox 6">
            <a:extLst>
              <a:ext uri="{FF2B5EF4-FFF2-40B4-BE49-F238E27FC236}">
                <a16:creationId xmlns:a16="http://schemas.microsoft.com/office/drawing/2014/main" id="{CBAFE682-D723-4C82-9C9F-6E9FE74B1601}"/>
              </a:ext>
            </a:extLst>
          </p:cNvPr>
          <p:cNvSpPr txBox="1"/>
          <p:nvPr/>
        </p:nvSpPr>
        <p:spPr>
          <a:xfrm>
            <a:off x="365912" y="2421797"/>
            <a:ext cx="5397356"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t>Jim Means</a:t>
            </a:r>
            <a:endParaRPr lang="en-US" b="1"/>
          </a:p>
          <a:p>
            <a:pPr algn="ctr"/>
            <a:r>
              <a:rPr lang="en-US" sz="3600">
                <a:ea typeface="+mn-lt"/>
                <a:cs typeface="+mn-lt"/>
              </a:rPr>
              <a:t>Education Program Specialist, Office of Career and Technical Education (OCTAE), College and Career Transitions Branch</a:t>
            </a:r>
            <a:endParaRPr lang="en-US" sz="3600"/>
          </a:p>
          <a:p>
            <a:endParaRPr lang="en-US"/>
          </a:p>
        </p:txBody>
      </p:sp>
      <p:pic>
        <p:nvPicPr>
          <p:cNvPr id="6" name="Picture 5" descr="Photo of Jim Means against a neutral background">
            <a:extLst>
              <a:ext uri="{FF2B5EF4-FFF2-40B4-BE49-F238E27FC236}">
                <a16:creationId xmlns:a16="http://schemas.microsoft.com/office/drawing/2014/main" id="{C4FB16E4-E050-4C37-B3E8-0E5468480F9C}"/>
              </a:ext>
            </a:extLst>
          </p:cNvPr>
          <p:cNvPicPr>
            <a:picLocks noChangeAspect="1"/>
          </p:cNvPicPr>
          <p:nvPr/>
        </p:nvPicPr>
        <p:blipFill rotWithShape="1">
          <a:blip r:embed="rId2">
            <a:extLst>
              <a:ext uri="{28A0092B-C50C-407E-A947-70E740481C1C}">
                <a14:useLocalDpi xmlns:a14="http://schemas.microsoft.com/office/drawing/2010/main" val="0"/>
              </a:ext>
            </a:extLst>
          </a:blip>
          <a:srcRect t="8895"/>
          <a:stretch/>
        </p:blipFill>
        <p:spPr>
          <a:xfrm>
            <a:off x="6194077" y="2344804"/>
            <a:ext cx="3238158" cy="3932034"/>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4" name="Slide Number Placeholder 3">
            <a:extLst>
              <a:ext uri="{FF2B5EF4-FFF2-40B4-BE49-F238E27FC236}">
                <a16:creationId xmlns:a16="http://schemas.microsoft.com/office/drawing/2014/main" id="{071B4E86-6444-42A2-B0FC-AD2A30664941}"/>
              </a:ext>
            </a:extLst>
          </p:cNvPr>
          <p:cNvSpPr>
            <a:spLocks noGrp="1"/>
          </p:cNvSpPr>
          <p:nvPr>
            <p:ph type="sldNum" sz="quarter" idx="12"/>
          </p:nvPr>
        </p:nvSpPr>
        <p:spPr/>
        <p:txBody>
          <a:bodyPr/>
          <a:lstStyle/>
          <a:p>
            <a:fld id="{C5065CBE-E15C-4781-BBF0-0DA601C2776C}" type="slidenum">
              <a:rPr lang="en-US" smtClean="0"/>
              <a:t>5</a:t>
            </a:fld>
            <a:endParaRPr lang="en-US"/>
          </a:p>
        </p:txBody>
      </p:sp>
    </p:spTree>
    <p:extLst>
      <p:ext uri="{BB962C8B-B14F-4D97-AF65-F5344CB8AC3E}">
        <p14:creationId xmlns:p14="http://schemas.microsoft.com/office/powerpoint/2010/main" val="66383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E7D5-EB9F-4BF7-9D79-489F38FB0151}"/>
              </a:ext>
            </a:extLst>
          </p:cNvPr>
          <p:cNvSpPr>
            <a:spLocks noGrp="1"/>
          </p:cNvSpPr>
          <p:nvPr>
            <p:ph type="title"/>
          </p:nvPr>
        </p:nvSpPr>
        <p:spPr/>
        <p:txBody>
          <a:bodyPr/>
          <a:lstStyle/>
          <a:p>
            <a:r>
              <a:rPr lang="en-US" b="1">
                <a:solidFill>
                  <a:schemeClr val="bg1"/>
                </a:solidFill>
                <a:ea typeface="Cambria" panose="02040503050406030204" pitchFamily="18" charset="0"/>
                <a:cs typeface="Calibri" panose="020F0502020204030204" pitchFamily="34" charset="0"/>
              </a:rPr>
              <a:t>WBL Resources</a:t>
            </a:r>
          </a:p>
        </p:txBody>
      </p:sp>
      <p:sp>
        <p:nvSpPr>
          <p:cNvPr id="3" name="Content Placeholder 2">
            <a:extLst>
              <a:ext uri="{FF2B5EF4-FFF2-40B4-BE49-F238E27FC236}">
                <a16:creationId xmlns:a16="http://schemas.microsoft.com/office/drawing/2014/main" id="{8336739C-3890-484D-9C88-D60D6CB0927A}"/>
              </a:ext>
            </a:extLst>
          </p:cNvPr>
          <p:cNvSpPr>
            <a:spLocks noGrp="1"/>
          </p:cNvSpPr>
          <p:nvPr>
            <p:ph idx="1"/>
          </p:nvPr>
        </p:nvSpPr>
        <p:spPr>
          <a:xfrm>
            <a:off x="212678" y="2041715"/>
            <a:ext cx="10515600" cy="4351338"/>
          </a:xfrm>
        </p:spPr>
        <p:txBody>
          <a:bodyPr vert="horz" lIns="91440" tIns="45720" rIns="91440" bIns="45720" rtlCol="0" anchor="t">
            <a:normAutofit fontScale="55000" lnSpcReduction="20000"/>
          </a:bodyPr>
          <a:lstStyle/>
          <a:p>
            <a:endParaRPr lang="en-US" sz="4000">
              <a:latin typeface="+mn-lt"/>
            </a:endParaRPr>
          </a:p>
          <a:p>
            <a:pPr marL="341313" indent="-341313">
              <a:lnSpc>
                <a:spcPct val="120000"/>
              </a:lnSpc>
              <a:spcBef>
                <a:spcPts val="0"/>
              </a:spcBef>
              <a:spcAft>
                <a:spcPts val="600"/>
              </a:spcAft>
              <a:buFont typeface="Arial" panose="020B0604020202020204" pitchFamily="34" charset="0"/>
              <a:buChar char="•"/>
            </a:pPr>
            <a:r>
              <a:rPr lang="en-US" sz="4400">
                <a:latin typeface="+mj-lt"/>
                <a:ea typeface="Cambria" panose="02040503050406030204" pitchFamily="18" charset="0"/>
              </a:rPr>
              <a:t>Perkins Collaborative Resource Network (PCRN), </a:t>
            </a:r>
            <a:r>
              <a:rPr lang="en-US" sz="4400">
                <a:latin typeface="+mj-lt"/>
                <a:ea typeface="Cambria" panose="02040503050406030204" pitchFamily="18" charset="0"/>
                <a:hlinkClick r:id="rId3"/>
              </a:rPr>
              <a:t>https://cte.ed.gov/</a:t>
            </a:r>
            <a:r>
              <a:rPr lang="en-US" sz="4400">
                <a:latin typeface="+mj-lt"/>
                <a:ea typeface="Cambria" panose="02040503050406030204" pitchFamily="18" charset="0"/>
              </a:rPr>
              <a:t> </a:t>
            </a:r>
          </a:p>
          <a:p>
            <a:pPr marL="341313" indent="-341313">
              <a:lnSpc>
                <a:spcPct val="120000"/>
              </a:lnSpc>
              <a:spcBef>
                <a:spcPts val="0"/>
              </a:spcBef>
              <a:spcAft>
                <a:spcPts val="600"/>
              </a:spcAft>
              <a:buFont typeface="Arial" panose="020B0604020202020204" pitchFamily="34" charset="0"/>
              <a:buChar char="•"/>
            </a:pPr>
            <a:r>
              <a:rPr lang="en-US" sz="4400">
                <a:latin typeface="+mj-lt"/>
                <a:ea typeface="Cambria" panose="02040503050406030204" pitchFamily="18" charset="0"/>
              </a:rPr>
              <a:t>Work-Based Learning Information, </a:t>
            </a:r>
            <a:r>
              <a:rPr lang="en-US" sz="4400">
                <a:latin typeface="+mj-lt"/>
                <a:ea typeface="Cambria" panose="02040503050406030204" pitchFamily="18" charset="0"/>
                <a:hlinkClick r:id="rId4"/>
              </a:rPr>
              <a:t>https://cte.ed.gov/initiatives/work-based-learning</a:t>
            </a:r>
            <a:endParaRPr lang="en-US" sz="4400">
              <a:latin typeface="+mj-lt"/>
              <a:ea typeface="Cambria" panose="02040503050406030204" pitchFamily="18" charset="0"/>
            </a:endParaRPr>
          </a:p>
          <a:p>
            <a:pPr marL="342900" indent="-342900">
              <a:lnSpc>
                <a:spcPct val="120000"/>
              </a:lnSpc>
              <a:spcBef>
                <a:spcPts val="0"/>
              </a:spcBef>
              <a:buFont typeface="Arial" panose="020B0604020202020204" pitchFamily="34" charset="0"/>
              <a:buChar char="•"/>
            </a:pPr>
            <a:r>
              <a:rPr lang="en-US" sz="4400">
                <a:latin typeface="+mj-lt"/>
                <a:ea typeface="Cambria" panose="02040503050406030204" pitchFamily="18" charset="0"/>
              </a:rPr>
              <a:t>Summary of Responses to the US Dept. of Education’s RIF on WBL,</a:t>
            </a:r>
          </a:p>
          <a:p>
            <a:pPr marL="341313" indent="-341313">
              <a:lnSpc>
                <a:spcPct val="120000"/>
              </a:lnSpc>
              <a:spcBef>
                <a:spcPts val="0"/>
              </a:spcBef>
              <a:spcAft>
                <a:spcPts val="600"/>
              </a:spcAft>
            </a:pPr>
            <a:r>
              <a:rPr lang="en-US" sz="4400">
                <a:latin typeface="+mj-lt"/>
                <a:ea typeface="Cambria" panose="02040503050406030204" pitchFamily="18" charset="0"/>
                <a:hlinkClick r:id="rId5"/>
              </a:rPr>
              <a:t>https://s3.amazonaws.com/PCRN/file/WBL-RFI-Comments-Summary.pdf</a:t>
            </a:r>
            <a:endParaRPr lang="en-US" sz="4400">
              <a:latin typeface="+mj-lt"/>
              <a:ea typeface="Cambria" panose="02040503050406030204" pitchFamily="18" charset="0"/>
            </a:endParaRPr>
          </a:p>
          <a:p>
            <a:pPr marL="342900" indent="-342900">
              <a:lnSpc>
                <a:spcPct val="120000"/>
              </a:lnSpc>
              <a:spcBef>
                <a:spcPts val="0"/>
              </a:spcBef>
              <a:buFont typeface="Arial" panose="020B0604020202020204" pitchFamily="34" charset="0"/>
              <a:buChar char="•"/>
            </a:pPr>
            <a:r>
              <a:rPr lang="en-US" sz="4400">
                <a:latin typeface="+mj-lt"/>
                <a:ea typeface="Cambria" panose="02040503050406030204" pitchFamily="18" charset="0"/>
              </a:rPr>
              <a:t>Work-Based Learning Tool Kit, </a:t>
            </a:r>
            <a:r>
              <a:rPr lang="en-US" sz="4400">
                <a:latin typeface="+mj-lt"/>
                <a:ea typeface="Cambria" panose="02040503050406030204" pitchFamily="18" charset="0"/>
                <a:hlinkClick r:id="rId6"/>
              </a:rPr>
              <a:t>https://cte.ed.gov/wbltoolkit/</a:t>
            </a:r>
            <a:r>
              <a:rPr lang="en-US" sz="4400">
                <a:latin typeface="+mj-lt"/>
                <a:ea typeface="Cambria" panose="02040503050406030204" pitchFamily="18" charset="0"/>
              </a:rPr>
              <a:t>  </a:t>
            </a:r>
          </a:p>
          <a:p>
            <a:pPr marL="344488" indent="-344488">
              <a:lnSpc>
                <a:spcPct val="120000"/>
              </a:lnSpc>
              <a:spcBef>
                <a:spcPts val="0"/>
              </a:spcBef>
            </a:pPr>
            <a:r>
              <a:rPr lang="en-US" sz="4400">
                <a:latin typeface="+mj-lt"/>
                <a:ea typeface="Cambria" panose="02040503050406030204" pitchFamily="18" charset="0"/>
              </a:rPr>
              <a:t>The tool kit includes activities, featured resources, and state examples for creating a WBL strategy, engaging employers, data collection, scaling programs, and background information. </a:t>
            </a:r>
          </a:p>
          <a:p>
            <a:endParaRPr lang="en-US"/>
          </a:p>
        </p:txBody>
      </p:sp>
      <p:sp>
        <p:nvSpPr>
          <p:cNvPr id="4" name="Slide Number Placeholder 3">
            <a:extLst>
              <a:ext uri="{FF2B5EF4-FFF2-40B4-BE49-F238E27FC236}">
                <a16:creationId xmlns:a16="http://schemas.microsoft.com/office/drawing/2014/main" id="{D4C70F58-1BA8-4A80-B467-01267B9D7B49}"/>
              </a:ext>
            </a:extLst>
          </p:cNvPr>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A35C00-C5DA-4276-A2E9-5CB7743ADEA8}" type="slidenum">
              <a:rPr lang="en-US" smtClean="0"/>
              <a:pPr/>
              <a:t>6</a:t>
            </a:fld>
            <a:endParaRPr lang="en-US"/>
          </a:p>
        </p:txBody>
      </p:sp>
      <p:sp>
        <p:nvSpPr>
          <p:cNvPr id="5" name="Footer Placeholder 4">
            <a:extLst>
              <a:ext uri="{FF2B5EF4-FFF2-40B4-BE49-F238E27FC236}">
                <a16:creationId xmlns:a16="http://schemas.microsoft.com/office/drawing/2014/main" id="{6FC217E2-E3B2-4E08-B8EB-7CDA3CD99BD3}"/>
              </a:ext>
            </a:extLst>
          </p:cNvPr>
          <p:cNvSpPr>
            <a:spLocks noGrp="1"/>
          </p:cNvSpPr>
          <p:nvPr>
            <p:ph type="ftr" sz="quarter" idx="3"/>
          </p:nvPr>
        </p:nvSpPr>
        <p:spPr>
          <a:xfrm>
            <a:off x="6752063" y="6356350"/>
            <a:ext cx="4114800" cy="365125"/>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accent3">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Office of Career, Technical, &amp; Adult Education</a:t>
            </a:r>
          </a:p>
        </p:txBody>
      </p:sp>
    </p:spTree>
    <p:extLst>
      <p:ext uri="{BB962C8B-B14F-4D97-AF65-F5344CB8AC3E}">
        <p14:creationId xmlns:p14="http://schemas.microsoft.com/office/powerpoint/2010/main" val="109561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241B25C-AA78-40FD-8F0C-898AECD0FA85}"/>
              </a:ext>
            </a:extLst>
          </p:cNvPr>
          <p:cNvSpPr>
            <a:spLocks noGrp="1"/>
          </p:cNvSpPr>
          <p:nvPr>
            <p:ph type="title" idx="4294967295"/>
          </p:nvPr>
        </p:nvSpPr>
        <p:spPr>
          <a:xfrm>
            <a:off x="1334238" y="2906565"/>
            <a:ext cx="8245475" cy="1404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spcBef>
                <a:spcPts val="1000"/>
              </a:spcBef>
              <a:defRPr/>
            </a:pPr>
            <a:r>
              <a:rPr kumimoji="0" lang="en-US" sz="4800" b="1" i="0" u="none" strike="noStrike" kern="1200" cap="none" spc="0" normalizeH="0" baseline="0" noProof="0">
                <a:ln>
                  <a:noFill/>
                </a:ln>
                <a:effectLst/>
                <a:uLnTx/>
                <a:uFillTx/>
                <a:latin typeface="+mn-lt"/>
                <a:ea typeface="+mn-lt"/>
                <a:cs typeface="+mn-lt"/>
              </a:rPr>
              <a:t>Poll Question</a:t>
            </a:r>
            <a:endParaRPr kumimoji="0" lang="en-US" sz="4800" b="1"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a:extLst>
              <a:ext uri="{FF2B5EF4-FFF2-40B4-BE49-F238E27FC236}">
                <a16:creationId xmlns:a16="http://schemas.microsoft.com/office/drawing/2014/main" id="{071B4E86-6444-42A2-B0FC-AD2A30664941}"/>
              </a:ext>
            </a:extLst>
          </p:cNvPr>
          <p:cNvSpPr>
            <a:spLocks noGrp="1"/>
          </p:cNvSpPr>
          <p:nvPr>
            <p:ph type="sldNum" sz="quarter" idx="12"/>
          </p:nvPr>
        </p:nvSpPr>
        <p:spPr/>
        <p:txBody>
          <a:bodyPr/>
          <a:lstStyle/>
          <a:p>
            <a:fld id="{C5065CBE-E15C-4781-BBF0-0DA601C2776C}" type="slidenum">
              <a:rPr lang="en-US" smtClean="0"/>
              <a:t>7</a:t>
            </a:fld>
            <a:endParaRPr lang="en-US"/>
          </a:p>
        </p:txBody>
      </p:sp>
    </p:spTree>
    <p:extLst>
      <p:ext uri="{BB962C8B-B14F-4D97-AF65-F5344CB8AC3E}">
        <p14:creationId xmlns:p14="http://schemas.microsoft.com/office/powerpoint/2010/main" val="18768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1B4E86-6444-42A2-B0FC-AD2A30664941}"/>
              </a:ext>
            </a:extLst>
          </p:cNvPr>
          <p:cNvSpPr>
            <a:spLocks noGrp="1"/>
          </p:cNvSpPr>
          <p:nvPr>
            <p:ph type="sldNum" sz="quarter" idx="12"/>
          </p:nvPr>
        </p:nvSpPr>
        <p:spPr/>
        <p:txBody>
          <a:bodyPr/>
          <a:lstStyle/>
          <a:p>
            <a:fld id="{C5065CBE-E15C-4781-BBF0-0DA601C2776C}" type="slidenum">
              <a:rPr lang="en-US" smtClean="0"/>
              <a:t>8</a:t>
            </a:fld>
            <a:endParaRPr lang="en-US"/>
          </a:p>
        </p:txBody>
      </p:sp>
      <p:sp>
        <p:nvSpPr>
          <p:cNvPr id="9" name="Content Placeholder 8">
            <a:extLst>
              <a:ext uri="{FF2B5EF4-FFF2-40B4-BE49-F238E27FC236}">
                <a16:creationId xmlns:a16="http://schemas.microsoft.com/office/drawing/2014/main" id="{3241B25C-AA78-40FD-8F0C-898AECD0FA85}"/>
              </a:ext>
            </a:extLst>
          </p:cNvPr>
          <p:cNvSpPr>
            <a:spLocks noGrp="1"/>
          </p:cNvSpPr>
          <p:nvPr>
            <p:ph type="title" idx="4294967295"/>
          </p:nvPr>
        </p:nvSpPr>
        <p:spPr>
          <a:xfrm>
            <a:off x="1174750" y="2024063"/>
            <a:ext cx="8245475" cy="4719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spcBef>
                <a:spcPts val="1000"/>
              </a:spcBef>
              <a:defRPr/>
            </a:pPr>
            <a:r>
              <a:rPr kumimoji="0" lang="en-US" sz="4800" b="1" i="0" u="none" strike="noStrike" kern="1200" cap="none" spc="0" normalizeH="0" baseline="0" noProof="0">
                <a:ln>
                  <a:noFill/>
                </a:ln>
                <a:effectLst/>
                <a:uLnTx/>
                <a:uFillTx/>
                <a:latin typeface="+mn-lt"/>
                <a:ea typeface="+mn-lt"/>
                <a:cs typeface="+mn-lt"/>
              </a:rPr>
              <a:t>Workplace </a:t>
            </a:r>
            <a:r>
              <a:rPr lang="en-US" sz="4800" b="1">
                <a:latin typeface="+mn-lt"/>
                <a:ea typeface="+mn-lt"/>
                <a:cs typeface="+mn-lt"/>
              </a:rPr>
              <a:t>Guidelines: Laws</a:t>
            </a:r>
            <a:r>
              <a:rPr kumimoji="0" lang="en-US" sz="4800" b="1" i="0" u="none" strike="noStrike" kern="1200" cap="none" spc="0" normalizeH="0" baseline="0" noProof="0">
                <a:ln>
                  <a:noFill/>
                </a:ln>
                <a:effectLst/>
                <a:uLnTx/>
                <a:uFillTx/>
                <a:latin typeface="+mn-lt"/>
                <a:ea typeface="+mn-lt"/>
                <a:cs typeface="+mn-lt"/>
              </a:rPr>
              <a:t> and Regulations for Work Based Learning (WBL)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schemeClr val="tx1"/>
                </a:solidFill>
                <a:effectLst/>
                <a:uLnTx/>
                <a:uFillTx/>
                <a:latin typeface="+mn-lt"/>
                <a:ea typeface="+mn-lt"/>
                <a:cs typeface="+mn-lt"/>
              </a:rPr>
              <a:t>Programs </a:t>
            </a:r>
            <a:endParaRPr kumimoji="0" lang="en-US" sz="4800" b="1"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17560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89646-6656-475A-A160-EAF6CC5DC8F0}"/>
              </a:ext>
            </a:extLst>
          </p:cNvPr>
          <p:cNvSpPr txBox="1">
            <a:spLocks noGrp="1"/>
          </p:cNvSpPr>
          <p:nvPr>
            <p:ph type="title" idx="4294967295"/>
          </p:nvPr>
        </p:nvSpPr>
        <p:spPr>
          <a:xfrm>
            <a:off x="468653" y="187150"/>
            <a:ext cx="901781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a:solidFill>
                  <a:schemeClr val="bg1"/>
                </a:solidFill>
                <a:ea typeface="+mn-ea"/>
                <a:cs typeface="+mn-cs"/>
              </a:rPr>
              <a:t>Wage and Hour Division (WHD)</a:t>
            </a:r>
          </a:p>
        </p:txBody>
      </p:sp>
      <p:sp>
        <p:nvSpPr>
          <p:cNvPr id="2" name="TextBox 1">
            <a:extLst>
              <a:ext uri="{FF2B5EF4-FFF2-40B4-BE49-F238E27FC236}">
                <a16:creationId xmlns:a16="http://schemas.microsoft.com/office/drawing/2014/main" id="{3D15237B-482A-4DAC-9A11-80A2F83CB929}"/>
              </a:ext>
            </a:extLst>
          </p:cNvPr>
          <p:cNvSpPr txBox="1"/>
          <p:nvPr/>
        </p:nvSpPr>
        <p:spPr>
          <a:xfrm>
            <a:off x="75343" y="2952106"/>
            <a:ext cx="5876817"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t>Randolph Tan</a:t>
            </a:r>
          </a:p>
          <a:p>
            <a:pPr algn="ctr"/>
            <a:r>
              <a:rPr lang="en-US" sz="3200"/>
              <a:t>Community Outreach and Resource Planning Specialist</a:t>
            </a:r>
          </a:p>
        </p:txBody>
      </p:sp>
      <p:pic>
        <p:nvPicPr>
          <p:cNvPr id="5" name="Picture 5" descr="Photo of Randolph Tan against a cityscape">
            <a:extLst>
              <a:ext uri="{FF2B5EF4-FFF2-40B4-BE49-F238E27FC236}">
                <a16:creationId xmlns:a16="http://schemas.microsoft.com/office/drawing/2014/main" id="{921E7C70-1299-439B-9EF3-3D8B358BCDEB}"/>
              </a:ext>
            </a:extLst>
          </p:cNvPr>
          <p:cNvPicPr>
            <a:picLocks noChangeAspect="1"/>
          </p:cNvPicPr>
          <p:nvPr/>
        </p:nvPicPr>
        <p:blipFill>
          <a:blip r:embed="rId2"/>
          <a:stretch>
            <a:fillRect/>
          </a:stretch>
        </p:blipFill>
        <p:spPr>
          <a:xfrm>
            <a:off x="6153792" y="2580419"/>
            <a:ext cx="3334820" cy="2707454"/>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4" name="Slide Number Placeholder 3">
            <a:extLst>
              <a:ext uri="{FF2B5EF4-FFF2-40B4-BE49-F238E27FC236}">
                <a16:creationId xmlns:a16="http://schemas.microsoft.com/office/drawing/2014/main" id="{071B4E86-6444-42A2-B0FC-AD2A30664941}"/>
              </a:ext>
            </a:extLst>
          </p:cNvPr>
          <p:cNvSpPr>
            <a:spLocks noGrp="1"/>
          </p:cNvSpPr>
          <p:nvPr>
            <p:ph type="sldNum" sz="quarter" idx="12"/>
          </p:nvPr>
        </p:nvSpPr>
        <p:spPr/>
        <p:txBody>
          <a:bodyPr/>
          <a:lstStyle/>
          <a:p>
            <a:fld id="{C5065CBE-E15C-4781-BBF0-0DA601C2776C}" type="slidenum">
              <a:rPr lang="en-US" smtClean="0"/>
              <a:t>9</a:t>
            </a:fld>
            <a:endParaRPr lang="en-US"/>
          </a:p>
        </p:txBody>
      </p:sp>
    </p:spTree>
    <p:extLst>
      <p:ext uri="{BB962C8B-B14F-4D97-AF65-F5344CB8AC3E}">
        <p14:creationId xmlns:p14="http://schemas.microsoft.com/office/powerpoint/2010/main" val="537955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4599BDEE36C8498D236896B05F2851" ma:contentTypeVersion="13" ma:contentTypeDescription="Create a new document." ma:contentTypeScope="" ma:versionID="00eaf6bb81c08ab2280f46256766a949">
  <xsd:schema xmlns:xsd="http://www.w3.org/2001/XMLSchema" xmlns:xs="http://www.w3.org/2001/XMLSchema" xmlns:p="http://schemas.microsoft.com/office/2006/metadata/properties" xmlns:ns2="bfac3d29-af4d-4f98-a5a2-c814b3113a5e" xmlns:ns3="7ab35814-be28-4684-9bcb-44ac291f99cd" targetNamespace="http://schemas.microsoft.com/office/2006/metadata/properties" ma:root="true" ma:fieldsID="05464d33bba0d5d134ecbf69885dbd1e" ns2:_="" ns3:_="">
    <xsd:import namespace="bfac3d29-af4d-4f98-a5a2-c814b3113a5e"/>
    <xsd:import namespace="7ab35814-be28-4684-9bcb-44ac291f99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c3d29-af4d-4f98-a5a2-c814b3113a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b35814-be28-4684-9bcb-44ac291f99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AA291F-79BE-4BAB-9902-98E2BC4A6251}">
  <ds:schemaRefs>
    <ds:schemaRef ds:uri="7ab35814-be28-4684-9bcb-44ac291f99cd"/>
    <ds:schemaRef ds:uri="bfac3d29-af4d-4f98-a5a2-c814b3113a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EFC7FB7-8387-4DE3-B54E-8E97D455BCC0}">
  <ds:schemaRefs>
    <ds:schemaRef ds:uri="7ab35814-be28-4684-9bcb-44ac291f99cd"/>
    <ds:schemaRef ds:uri="bfac3d29-af4d-4f98-a5a2-c814b3113a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9A792D3-E4EF-448E-9D4E-08CE04F9EF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1459</Words>
  <Application>Microsoft Office PowerPoint</Application>
  <PresentationFormat>Widescreen</PresentationFormat>
  <Paragraphs>192</Paragraphs>
  <Slides>40</Slides>
  <Notes>28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40</vt:i4>
      </vt:variant>
    </vt:vector>
  </HeadingPairs>
  <TitlesOfParts>
    <vt:vector size="51" baseType="lpstr">
      <vt:lpstr>Arial</vt:lpstr>
      <vt:lpstr>Avenir Next LT Pro</vt:lpstr>
      <vt:lpstr>Calibri</vt:lpstr>
      <vt:lpstr>Segoe UI</vt:lpstr>
      <vt:lpstr>Verdana</vt:lpstr>
      <vt:lpstr>Wingdings</vt:lpstr>
      <vt:lpstr>Office Theme</vt:lpstr>
      <vt:lpstr>3_Custom Design</vt:lpstr>
      <vt:lpstr>4_Custom Design</vt:lpstr>
      <vt:lpstr>Default Design</vt:lpstr>
      <vt:lpstr>1_Office Theme</vt:lpstr>
      <vt:lpstr>Frequently Asked Questions about Work-Based Learning Guidelines for Youth  February 3rd, 2022   </vt:lpstr>
      <vt:lpstr>Housekeeping:</vt:lpstr>
      <vt:lpstr>Opening Remarks</vt:lpstr>
      <vt:lpstr>Bringing it all together</vt:lpstr>
      <vt:lpstr>Setting the Stage</vt:lpstr>
      <vt:lpstr>WBL Resources</vt:lpstr>
      <vt:lpstr>Poll Question</vt:lpstr>
      <vt:lpstr>Workplace Guidelines: Laws and Regulations for Work Based Learning (WBL)  Programs </vt:lpstr>
      <vt:lpstr>Wage and Hour Division (WHD)</vt:lpstr>
      <vt:lpstr>Essential Workers  Essential Protections</vt:lpstr>
      <vt:lpstr>Wage and Hour Division  </vt:lpstr>
      <vt:lpstr>Enforcing Workplace Protections</vt:lpstr>
      <vt:lpstr>Wage and Hour Division (1 of 2)  </vt:lpstr>
      <vt:lpstr>Wage and Hour Division (2 of 2) </vt:lpstr>
      <vt:lpstr>Achieving Compliance</vt:lpstr>
      <vt:lpstr>Essential Protections  Under the Fair Labor Standards Act </vt:lpstr>
      <vt:lpstr>Child Labor (1 of 2) </vt:lpstr>
      <vt:lpstr>Child Labor (2 of 2) </vt:lpstr>
      <vt:lpstr>Contact WHD</vt:lpstr>
      <vt:lpstr>Disclaimer</vt:lpstr>
      <vt:lpstr>Occupational Safety and Health Administration (OSHA) – 1 of 2</vt:lpstr>
      <vt:lpstr>Occupational Safety and Health Administration (OSHA) – 2 of 2</vt:lpstr>
      <vt:lpstr>Protecting Young Workers Guidelines and Resources for a Safe and Healthful Workplace </vt:lpstr>
      <vt:lpstr>Protecting Young Workers</vt:lpstr>
      <vt:lpstr>Resources: Young Workers https://www.osha.gov/young-workers</vt:lpstr>
      <vt:lpstr>Resources: Young Workers (1 of 2) https://www.osha.gov/young-workers</vt:lpstr>
      <vt:lpstr>Resources: Young Workers (2 of 2) https://www.osha.gov/young-workers</vt:lpstr>
      <vt:lpstr>Resources: Summer Job Safety https://www.osha.gov/SLTC/youth/summerjobs/index.html</vt:lpstr>
      <vt:lpstr>Resources: Safety &amp; Health Programs https://www.osha.gov/safety-management</vt:lpstr>
      <vt:lpstr>Youth@Work: Talking Safety https://www.cdc.gov/niosh/talkingsafety</vt:lpstr>
      <vt:lpstr>#KeepTeenWorkersSafe https://www.keepteenworkerssafe.org</vt:lpstr>
      <vt:lpstr>Thank You!</vt:lpstr>
      <vt:lpstr>Examples of State and Non-Profit Resources for WBL Program Providers </vt:lpstr>
      <vt:lpstr>Office of Disability Employment Policy (ODEP)</vt:lpstr>
      <vt:lpstr>ODEP</vt:lpstr>
      <vt:lpstr>Intro to CAPE-Youth</vt:lpstr>
      <vt:lpstr>Guideposts for Success:​ Framework for the Future</vt:lpstr>
      <vt:lpstr>State Scans</vt:lpstr>
      <vt:lpstr>Q&amp;A </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Elise Gurney</cp:lastModifiedBy>
  <cp:revision>3</cp:revision>
  <dcterms:created xsi:type="dcterms:W3CDTF">2022-01-18T18:22:47Z</dcterms:created>
  <dcterms:modified xsi:type="dcterms:W3CDTF">2022-09-21T19:23:18Z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0x0101001C4599BDEE36C8498D236896B05F2851</vt:lpwstr>
  </property>
</Properties>
</file>