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61" r:id="rId5"/>
    <p:sldMasterId id="2147483772" r:id="rId6"/>
    <p:sldMasterId id="2147483782" r:id="rId7"/>
    <p:sldMasterId id="2147483792" r:id="rId8"/>
    <p:sldMasterId id="2147483802" r:id="rId9"/>
  </p:sldMasterIdLst>
  <p:notesMasterIdLst>
    <p:notesMasterId r:id="rId24"/>
  </p:notesMasterIdLst>
  <p:sldIdLst>
    <p:sldId id="256" r:id="rId10"/>
    <p:sldId id="257" r:id="rId11"/>
    <p:sldId id="344" r:id="rId12"/>
    <p:sldId id="306" r:id="rId13"/>
    <p:sldId id="346" r:id="rId14"/>
    <p:sldId id="347" r:id="rId15"/>
    <p:sldId id="349" r:id="rId16"/>
    <p:sldId id="350" r:id="rId17"/>
    <p:sldId id="353" r:id="rId18"/>
    <p:sldId id="270" r:id="rId19"/>
    <p:sldId id="403" r:id="rId20"/>
    <p:sldId id="404" r:id="rId21"/>
    <p:sldId id="304" r:id="rId22"/>
    <p:sldId id="32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3DE95C-00FC-F89F-6BB0-42007311A9DC}" name="Elise Gurney" initials="EG" userId="S::egurney@csg.org::3028da54-9281-4df0-ad89-be3d3f241515" providerId="AD"/>
  <p188:author id="{DDAFFFD9-21E6-7BF6-3330-70AD57508D91}" name="Sydney Blodgett" initials="SB" userId="S::sblodgett@csg.org::59198cbe-14ae-4511-a2a6-4ec5e152d33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ydney Geiger" initials="SG" lastIdx="3" clrIdx="0">
    <p:extLst>
      <p:ext uri="{19B8F6BF-5375-455C-9EA6-DF929625EA0E}">
        <p15:presenceInfo xmlns:p15="http://schemas.microsoft.com/office/powerpoint/2012/main" userId="S::sgeiger@csg.org::59198cbe-14ae-4511-a2a6-4ec5e152d33b" providerId="AD"/>
      </p:ext>
    </p:extLst>
  </p:cmAuthor>
  <p:cmAuthor id="2" name="Dina Klimkina" initials="DK" lastIdx="7" clrIdx="1">
    <p:extLst>
      <p:ext uri="{19B8F6BF-5375-455C-9EA6-DF929625EA0E}">
        <p15:presenceInfo xmlns:p15="http://schemas.microsoft.com/office/powerpoint/2012/main" userId="S::dklimkina@csg.org::142b18b1-147f-44a4-a6cd-ce07f003b262" providerId="AD"/>
      </p:ext>
    </p:extLst>
  </p:cmAuthor>
  <p:cmAuthor id="3" name="Lew, Kirk A - ODEP" initials="LKA-O" lastIdx="6" clrIdx="2">
    <p:extLst>
      <p:ext uri="{19B8F6BF-5375-455C-9EA6-DF929625EA0E}">
        <p15:presenceInfo xmlns:p15="http://schemas.microsoft.com/office/powerpoint/2012/main" userId="S-1-5-21-625881431-3029617060-3355961844-110056" providerId="AD"/>
      </p:ext>
    </p:extLst>
  </p:cmAuthor>
  <p:cmAuthor id="4" name=" " initials="PLL-O" lastIdx="12" clrIdx="3">
    <p:extLst>
      <p:ext uri="{19B8F6BF-5375-455C-9EA6-DF929625EA0E}">
        <p15:presenceInfo xmlns:p15="http://schemas.microsoft.com/office/powerpoint/2012/main" userId="S-1-5-21-625881431-3029617060-3355961844-127188" providerId="AD"/>
      </p:ext>
    </p:extLst>
  </p:cmAuthor>
  <p:cmAuthor id="5" name="Trombley, Robert F - ODEP" initials="TRF-O" lastIdx="2" clrIdx="4">
    <p:extLst>
      <p:ext uri="{19B8F6BF-5375-455C-9EA6-DF929625EA0E}">
        <p15:presenceInfo xmlns:p15="http://schemas.microsoft.com/office/powerpoint/2012/main" userId="S-1-5-21-625881431-3029617060-3355961844-128543" providerId="AD"/>
      </p:ext>
    </p:extLst>
  </p:cmAuthor>
  <p:cmAuthor id="6" name="Elise Gurney" initials="EG" lastIdx="8" clrIdx="5">
    <p:extLst>
      <p:ext uri="{19B8F6BF-5375-455C-9EA6-DF929625EA0E}">
        <p15:presenceInfo xmlns:p15="http://schemas.microsoft.com/office/powerpoint/2012/main" userId="S::egurney@csg.org::3028da54-9281-4df0-ad89-be3d3f2415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924E4A-C9BA-BD9A-6992-BCDC94C3F920}" v="116" dt="2022-11-15T14:56:13.052"/>
    <p1510:client id="{DC9F1802-F62D-5DBF-4728-6EDEE61AC1D4}" v="23" dt="2022-11-15T15:37:12.935"/>
    <p1510:client id="{EDA388B5-9587-464F-BF7D-ABD90EED8507}" v="14" dt="2022-11-15T20:09:10.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75FCC5-86CB-4063-8C5D-09B43E0322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FCFE971-D6E7-4581-BFFC-2379B4F38EF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9FFB9-0549-4720-A7FC-FD8270A1ACA0}" type="datetimeFigureOut">
              <a:rPr lang="en-US" smtClean="0"/>
              <a:t>1/19/2023</a:t>
            </a:fld>
            <a:endParaRPr lang="en-US"/>
          </a:p>
        </p:txBody>
      </p:sp>
      <p:sp>
        <p:nvSpPr>
          <p:cNvPr id="4" name="Slide Image Placeholder 3">
            <a:extLst>
              <a:ext uri="{FF2B5EF4-FFF2-40B4-BE49-F238E27FC236}">
                <a16:creationId xmlns:a16="http://schemas.microsoft.com/office/drawing/2014/main" id="{23EA0971-659D-4DE1-A428-7E511F45163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6CEF9064-343F-4463-958D-7E7A5CEFE54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7AB643C-10B9-4946-9AE8-AB533D6A503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9350E16C-5478-4958-BA64-B02951AC7EF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4918B-31F3-4AEF-BC57-100B9944895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usc-word-edit.officeapps.live.com/we/wordeditorframe.aspx?new=1&amp;ui=en%2DUS&amp;rs=en%2DUS&amp;wdenableroaming=1&amp;mscc=1&amp;hid=32B904A0-703B-C000-7A60-E3F0D63429A9&amp;wopisrc=https%3A%2F%2Fcsgorg.sharepoint.com%2Fsites%2Fyouthpolicycenter%2F_vti_bin%2Fwopi.ashx%2Ffiles%2F01d7be3e69bc4cc3ab2d085f7c8d17c1&amp;wdorigin=DocLib&amp;wdhostclicktime=1637345550187&amp;jsapi=1&amp;jsapiver=v1&amp;newsession=1&amp;corrid=0723f91d-c6be-42d2-bf7b-efd47aa6540f&amp;usid=0723f91d-c6be-42d2-bf7b-efd47aa6540f&amp;sftc=1&amp;mtf=1&amp;sfp=1&amp;wdredirectionreason=Unified_SingleFlush&amp;rct=Medium&amp;ctp=LeastProtected#_edn9" TargetMode="External"/><Relationship Id="rId3" Type="http://schemas.openxmlformats.org/officeDocument/2006/relationships/hyperlink" Target="https://inclusiveapprenticeship.org/about-apprenticeship/" TargetMode="External"/><Relationship Id="rId7" Type="http://schemas.openxmlformats.org/officeDocument/2006/relationships/hyperlink" Target="https://usc-word-edit.officeapps.live.com/we/wordeditorframe.aspx?new=1&amp;ui=en%2DUS&amp;rs=en%2DUS&amp;wdenableroaming=1&amp;mscc=1&amp;hid=32B904A0-703B-C000-7A60-E3F0D63429A9&amp;wopisrc=https%3A%2F%2Fcsgorg.sharepoint.com%2Fsites%2Fyouthpolicycenter%2F_vti_bin%2Fwopi.ashx%2Ffiles%2F01d7be3e69bc4cc3ab2d085f7c8d17c1&amp;wdorigin=DocLib&amp;wdhostclicktime=1637345550187&amp;jsapi=1&amp;jsapiver=v1&amp;newsession=1&amp;corrid=0723f91d-c6be-42d2-bf7b-efd47aa6540f&amp;usid=0723f91d-c6be-42d2-bf7b-efd47aa6540f&amp;sftc=1&amp;mtf=1&amp;sfp=1&amp;wdredirectionreason=Unified_SingleFlush&amp;rct=Medium&amp;ctp=LeastProtected#_edn8"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content.iospress.com/articles/journal-of-vocational-rehabilitation/jvr211156" TargetMode="External"/><Relationship Id="rId5" Type="http://schemas.openxmlformats.org/officeDocument/2006/relationships/hyperlink" Target="https://usc-word-edit.officeapps.live.com/we/wordeditorframe.aspx?new=1&amp;ui=en%2DUS&amp;rs=en%2DUS&amp;wdenableroaming=1&amp;mscc=1&amp;hid=32B904A0-703B-C000-7A60-E3F0D63429A9&amp;wopisrc=https%3A%2F%2Fcsgorg.sharepoint.com%2Fsites%2Fyouthpolicycenter%2F_vti_bin%2Fwopi.ashx%2Ffiles%2F01d7be3e69bc4cc3ab2d085f7c8d17c1&amp;wdorigin=DocLib&amp;wdhostclicktime=1637345550187&amp;jsapi=1&amp;jsapiver=v1&amp;newsession=1&amp;corrid=0723f91d-c6be-42d2-bf7b-efd47aa6540f&amp;usid=0723f91d-c6be-42d2-bf7b-efd47aa6540f&amp;sftc=1&amp;mtf=1&amp;sfp=1&amp;wdredirectionreason=Unified_SingleFlush&amp;rct=Medium&amp;ctp=LeastProtected#_edn6" TargetMode="External"/><Relationship Id="rId4" Type="http://schemas.openxmlformats.org/officeDocument/2006/relationships/hyperlink" Target="https://usc-word-edit.officeapps.live.com/we/wordeditorframe.aspx?new=1&amp;ui=en%2DUS&amp;rs=en%2DUS&amp;wdenableroaming=1&amp;mscc=1&amp;hid=32B904A0-703B-C000-7A60-E3F0D63429A9&amp;wopisrc=https%3A%2F%2Fcsgorg.sharepoint.com%2Fsites%2Fyouthpolicycenter%2F_vti_bin%2Fwopi.ashx%2Ffiles%2F01d7be3e69bc4cc3ab2d085f7c8d17c1&amp;wdorigin=DocLib&amp;wdhostclicktime=1637345550187&amp;jsapi=1&amp;jsapiver=v1&amp;newsession=1&amp;corrid=0723f91d-c6be-42d2-bf7b-efd47aa6540f&amp;usid=0723f91d-c6be-42d2-bf7b-efd47aa6540f&amp;sftc=1&amp;mtf=1&amp;sfp=1&amp;wdredirectionreason=Unified_SingleFlush&amp;rct=Medium&amp;ctp=LeastProtected#_edn5"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74918B-31F3-4AEF-BC57-100B9944895F}" type="slidenum">
              <a:rPr lang="en-US" smtClean="0"/>
              <a:t>1</a:t>
            </a:fld>
            <a:endParaRPr lang="en-US"/>
          </a:p>
        </p:txBody>
      </p:sp>
    </p:spTree>
    <p:extLst>
      <p:ext uri="{BB962C8B-B14F-4D97-AF65-F5344CB8AC3E}">
        <p14:creationId xmlns:p14="http://schemas.microsoft.com/office/powerpoint/2010/main" val="742809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4918B-31F3-4AEF-BC57-100B99448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117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4918B-31F3-4AEF-BC57-100B99448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91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74918B-31F3-4AEF-BC57-100B9944895F}" type="slidenum">
              <a:rPr lang="en-US" smtClean="0"/>
              <a:t>14</a:t>
            </a:fld>
            <a:endParaRPr lang="en-US"/>
          </a:p>
        </p:txBody>
      </p:sp>
    </p:spTree>
    <p:extLst>
      <p:ext uri="{BB962C8B-B14F-4D97-AF65-F5344CB8AC3E}">
        <p14:creationId xmlns:p14="http://schemas.microsoft.com/office/powerpoint/2010/main" val="1989366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74918B-31F3-4AEF-BC57-100B9944895F}" type="slidenum">
              <a:rPr lang="en-US" smtClean="0"/>
              <a:t>2</a:t>
            </a:fld>
            <a:endParaRPr lang="en-US"/>
          </a:p>
        </p:txBody>
      </p:sp>
    </p:spTree>
    <p:extLst>
      <p:ext uri="{BB962C8B-B14F-4D97-AF65-F5344CB8AC3E}">
        <p14:creationId xmlns:p14="http://schemas.microsoft.com/office/powerpoint/2010/main" val="391945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74918B-31F3-4AEF-BC57-100B9944895F}" type="slidenum">
              <a:rPr lang="en-US" smtClean="0"/>
              <a:t>4</a:t>
            </a:fld>
            <a:endParaRPr lang="en-US"/>
          </a:p>
        </p:txBody>
      </p:sp>
    </p:spTree>
    <p:extLst>
      <p:ext uri="{BB962C8B-B14F-4D97-AF65-F5344CB8AC3E}">
        <p14:creationId xmlns:p14="http://schemas.microsoft.com/office/powerpoint/2010/main" val="2602622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a:effectLst/>
                <a:latin typeface="Calibri" panose="020F0502020204030204" pitchFamily="34" charset="0"/>
                <a:ea typeface="MS Mincho" panose="02020609040205080304" pitchFamily="49" charset="-128"/>
                <a:cs typeface="Arial" panose="020B0604020202020204" pitchFamily="34" charset="0"/>
              </a:rPr>
              <a:t>CAPE-Youth is a collaboration between: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200">
                <a:effectLst/>
                <a:latin typeface="Calibri" panose="020F0502020204030204" pitchFamily="34" charset="0"/>
                <a:ea typeface="MS Mincho" panose="02020609040205080304" pitchFamily="49" charset="-128"/>
                <a:cs typeface="Times New Roman" panose="02020603050405020304" pitchFamily="18" charset="0"/>
              </a:rPr>
              <a:t>The Department of Labor’s Office of Disability Employment Policy.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a:effectLst/>
                <a:latin typeface="Calibri" panose="020F0502020204030204" pitchFamily="34" charset="0"/>
                <a:ea typeface="MS Mincho" panose="02020609040205080304" pitchFamily="49" charset="-128"/>
                <a:cs typeface="Times New Roman" panose="02020603050405020304" pitchFamily="18" charset="0"/>
              </a:rPr>
              <a:t>The Council of State Governments;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a:effectLst/>
                <a:latin typeface="Calibri" panose="020F0502020204030204" pitchFamily="34" charset="0"/>
                <a:ea typeface="MS Mincho" panose="02020609040205080304" pitchFamily="49" charset="-128"/>
                <a:cs typeface="Times New Roman" panose="02020603050405020304" pitchFamily="18" charset="0"/>
              </a:rPr>
              <a:t>The K. Lisa Yang and Hock E. Tan Institute on Employment and Disability at Cornell University; 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200">
                <a:effectLst/>
                <a:latin typeface="Calibri" panose="020F0502020204030204" pitchFamily="34" charset="0"/>
                <a:ea typeface="MS Mincho" panose="02020609040205080304" pitchFamily="49" charset="-128"/>
                <a:cs typeface="Arial" panose="020B0604020202020204" pitchFamily="34" charset="0"/>
              </a:rPr>
              <a:t>The center is fully funded by the United States Department of Labor’s Office of Disability Employment Policy in the amount of $5 million under Cooperative Agreement No. OD-33982-19-75-4-21</a:t>
            </a:r>
            <a:endParaRPr lang="en-US" sz="1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4918B-31F3-4AEF-BC57-100B99448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679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a:t>
            </a:r>
            <a:r>
              <a:rPr lang="en-US" u="sng">
                <a:hlinkClick r:id="rId3"/>
              </a:rPr>
              <a:t>apprenticeship program</a:t>
            </a:r>
            <a:r>
              <a:rPr lang="en-US"/>
              <a:t> is an employer-driven program providing individuals with a combination of on-the-job training and virtual or in-person related instruction that supports on-the-job learning.</a:t>
            </a:r>
            <a:r>
              <a:rPr lang="en-US" u="sng">
                <a:hlinkClick r:id="rId4"/>
              </a:rPr>
              <a:t>[5]</a:t>
            </a:r>
            <a:r>
              <a:rPr lang="en-US"/>
              <a:t> Training and instruction are focused on helping the apprentice master skills needed to succeed in a specific occupation. Apprentices are paid while they learn and gain credentials to support their long-term success in the workplace. Historically, apprenticeship programs were in trades such as electrical or construction industries; however, there is growing interest in apprenticeships within </a:t>
            </a:r>
            <a:r>
              <a:rPr lang="en-US" u="sng"/>
              <a:t>non-traditional </a:t>
            </a:r>
            <a:r>
              <a:rPr lang="en-US"/>
              <a:t>fields such as health care, energy and information technology (IT). Apprenticeships are a viable career pathway leading to high-</a:t>
            </a:r>
            <a:r>
              <a:rPr lang="en-US" u="sng"/>
              <a:t>paying jobs</a:t>
            </a:r>
            <a:r>
              <a:rPr lang="en-US"/>
              <a:t> and providing a portable credential upon completion.</a:t>
            </a:r>
            <a:r>
              <a:rPr lang="en-US" u="sng">
                <a:hlinkClick r:id="rId5"/>
              </a:rPr>
              <a:t>[6]</a:t>
            </a:r>
            <a:r>
              <a:rPr lang="en-US"/>
              <a:t> </a:t>
            </a:r>
          </a:p>
          <a:p>
            <a:endParaRPr lang="en-US">
              <a:cs typeface="Calibri"/>
            </a:endParaRPr>
          </a:p>
          <a:p>
            <a:r>
              <a:rPr lang="en-US" u="sng">
                <a:hlinkClick r:id="rId6"/>
              </a:rPr>
              <a:t>Research</a:t>
            </a:r>
            <a:r>
              <a:rPr lang="en-US"/>
              <a:t> indicates apprenticeship is a promising model leading to positive employment outcomes for Y&amp;YADs.</a:t>
            </a:r>
            <a:r>
              <a:rPr lang="en-US" u="sng">
                <a:hlinkClick r:id="rId7"/>
              </a:rPr>
              <a:t>[8]</a:t>
            </a:r>
            <a:r>
              <a:rPr lang="en-US"/>
              <a:t> States can utilize apprenticeships to build a more diverse and skilled workforce, meet specific labor market needs, increase the tax base and grow state economies. Moreover, states can benefit greatly from promoting apprenticeships that are inclusive and accessible. </a:t>
            </a:r>
            <a:r>
              <a:rPr lang="en-US" u="sng">
                <a:hlinkClick r:id="rId3"/>
              </a:rPr>
              <a:t>Inclusive apprenticeship</a:t>
            </a:r>
            <a:r>
              <a:rPr lang="en-US"/>
              <a:t> programs are designed to be accessible to and inclusive of all participants, including people with disabilities. By promoting inclusive apprenticeships for Y&amp;YADs, state workforce systems can make apprenticeship programs and opportunities accessible to the over 1.3 million young people with a disability between the ages of 16 and 24 who might otherwise struggle to find a pathway to employment. Inclusive apprenticeship programs widen the talent pool and provide opportunities for people with disabilities (including individuals with cognitive, neurological, physical, mental health and sensory disabilities) to gain credentials and skills to succeed in their desired careers.</a:t>
            </a:r>
            <a:r>
              <a:rPr lang="en-US" u="sng">
                <a:hlinkClick r:id="rId8"/>
              </a:rPr>
              <a:t>[9]</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4918B-31F3-4AEF-BC57-100B99448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649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4918B-31F3-4AEF-BC57-100B99448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246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1DD57-968D-48DE-B43A-6DF10B86D0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949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4918B-31F3-4AEF-BC57-100B99448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218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1DD57-968D-48DE-B43A-6DF10B86D0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972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8CAB-1345-4487-93F2-A07E996D3B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8D8C44-849E-47E6-9AA2-CA1DB7D16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32F4BE-A2EB-4C04-98D4-04811328612E}"/>
              </a:ext>
            </a:extLst>
          </p:cNvPr>
          <p:cNvSpPr>
            <a:spLocks noGrp="1"/>
          </p:cNvSpPr>
          <p:nvPr>
            <p:ph type="dt" sz="half" idx="10"/>
          </p:nvPr>
        </p:nvSpPr>
        <p:spPr/>
        <p:txBody>
          <a:bodyPr/>
          <a:lstStyle/>
          <a:p>
            <a:fld id="{62B62DA2-E4F1-4988-9A6D-3AAA6F414223}" type="datetimeFigureOut">
              <a:rPr lang="en-US" smtClean="0"/>
              <a:t>1/19/2023</a:t>
            </a:fld>
            <a:endParaRPr lang="en-US"/>
          </a:p>
        </p:txBody>
      </p:sp>
      <p:sp>
        <p:nvSpPr>
          <p:cNvPr id="5" name="Footer Placeholder 4">
            <a:extLst>
              <a:ext uri="{FF2B5EF4-FFF2-40B4-BE49-F238E27FC236}">
                <a16:creationId xmlns:a16="http://schemas.microsoft.com/office/drawing/2014/main" id="{66BD8FBC-127F-429B-8767-4DBA47D4A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5FC76-4C50-4BA8-9568-36791054C0DA}"/>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281952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7A43-D683-4C3C-AB90-9F06832C45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191A10-EFC8-4102-B3AB-EB32759E38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8E6ED-BE66-4603-82CD-3F6E2DBCC835}"/>
              </a:ext>
            </a:extLst>
          </p:cNvPr>
          <p:cNvSpPr>
            <a:spLocks noGrp="1"/>
          </p:cNvSpPr>
          <p:nvPr>
            <p:ph type="dt" sz="half" idx="10"/>
          </p:nvPr>
        </p:nvSpPr>
        <p:spPr/>
        <p:txBody>
          <a:bodyPr/>
          <a:lstStyle/>
          <a:p>
            <a:fld id="{62B62DA2-E4F1-4988-9A6D-3AAA6F414223}" type="datetimeFigureOut">
              <a:rPr lang="en-US" smtClean="0"/>
              <a:t>1/19/2023</a:t>
            </a:fld>
            <a:endParaRPr lang="en-US"/>
          </a:p>
        </p:txBody>
      </p:sp>
      <p:sp>
        <p:nvSpPr>
          <p:cNvPr id="5" name="Footer Placeholder 4">
            <a:extLst>
              <a:ext uri="{FF2B5EF4-FFF2-40B4-BE49-F238E27FC236}">
                <a16:creationId xmlns:a16="http://schemas.microsoft.com/office/drawing/2014/main" id="{6451A25B-A871-4415-AB90-522AD0574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45B62C-7D49-4843-BDBA-0A530E7AB7B9}"/>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3738452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10A386-6424-4C87-A8B7-069AB343F0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C4CFF3-0F04-46C3-A3F4-28157CBD65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89F6D-9781-4ADC-851E-2EDAC9D7D850}"/>
              </a:ext>
            </a:extLst>
          </p:cNvPr>
          <p:cNvSpPr>
            <a:spLocks noGrp="1"/>
          </p:cNvSpPr>
          <p:nvPr>
            <p:ph type="dt" sz="half" idx="10"/>
          </p:nvPr>
        </p:nvSpPr>
        <p:spPr/>
        <p:txBody>
          <a:bodyPr/>
          <a:lstStyle/>
          <a:p>
            <a:fld id="{62B62DA2-E4F1-4988-9A6D-3AAA6F414223}" type="datetimeFigureOut">
              <a:rPr lang="en-US" smtClean="0"/>
              <a:t>1/19/2023</a:t>
            </a:fld>
            <a:endParaRPr lang="en-US"/>
          </a:p>
        </p:txBody>
      </p:sp>
      <p:sp>
        <p:nvSpPr>
          <p:cNvPr id="5" name="Footer Placeholder 4">
            <a:extLst>
              <a:ext uri="{FF2B5EF4-FFF2-40B4-BE49-F238E27FC236}">
                <a16:creationId xmlns:a16="http://schemas.microsoft.com/office/drawing/2014/main" id="{62EAB66B-7540-4E29-9174-E365F8AE3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EF045-FB3C-4951-8365-125FDC3C29A6}"/>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624176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cap="all" baseline="0"/>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3E88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Footer Placeholder 4"/>
          <p:cNvSpPr>
            <a:spLocks noGrp="1"/>
          </p:cNvSpPr>
          <p:nvPr>
            <p:ph type="ftr" sz="quarter" idx="10"/>
          </p:nvPr>
        </p:nvSpPr>
        <p:spPr/>
        <p:txBody>
          <a:bodyPr/>
          <a:lstStyle>
            <a:lvl1pPr algn="ctr" defTabSz="457200" eaLnBrk="0" fontAlgn="base" hangingPunct="0">
              <a:spcBef>
                <a:spcPct val="0"/>
              </a:spcBef>
              <a:spcAft>
                <a:spcPct val="0"/>
              </a:spcAft>
              <a:defRPr sz="1200">
                <a:solidFill>
                  <a:prstClr val="white"/>
                </a:solidFill>
                <a:ea typeface="ＭＳ Ｐゴシック" charset="0"/>
                <a:cs typeface="ＭＳ Ｐゴシック" charset="0"/>
              </a:defRPr>
            </a:lvl1pPr>
          </a:lstStyle>
          <a:p>
            <a:pPr>
              <a:defRPr/>
            </a:pPr>
            <a:r>
              <a:rPr lang="en-US"/>
              <a:t>(c) NAPE 2018</a:t>
            </a:r>
          </a:p>
        </p:txBody>
      </p:sp>
    </p:spTree>
    <p:extLst>
      <p:ext uri="{BB962C8B-B14F-4D97-AF65-F5344CB8AC3E}">
        <p14:creationId xmlns:p14="http://schemas.microsoft.com/office/powerpoint/2010/main" val="199352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lgn="ctr" defTabSz="457200" eaLnBrk="0" fontAlgn="base" hangingPunct="0">
              <a:spcBef>
                <a:spcPct val="0"/>
              </a:spcBef>
              <a:spcAft>
                <a:spcPct val="0"/>
              </a:spcAft>
              <a:defRPr sz="1200">
                <a:solidFill>
                  <a:prstClr val="white"/>
                </a:solidFill>
                <a:ea typeface="ＭＳ Ｐゴシック" charset="0"/>
                <a:cs typeface="ＭＳ Ｐゴシック" charset="0"/>
              </a:defRPr>
            </a:lvl1pPr>
          </a:lstStyle>
          <a:p>
            <a:pPr>
              <a:defRPr/>
            </a:pPr>
            <a:r>
              <a:rPr lang="en-US"/>
              <a:t>(c) NAPE 2018</a:t>
            </a:r>
          </a:p>
        </p:txBody>
      </p:sp>
    </p:spTree>
    <p:extLst>
      <p:ext uri="{BB962C8B-B14F-4D97-AF65-F5344CB8AC3E}">
        <p14:creationId xmlns:p14="http://schemas.microsoft.com/office/powerpoint/2010/main" val="859973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3E884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lgn="ctr" defTabSz="457200" eaLnBrk="0" fontAlgn="base" hangingPunct="0">
              <a:spcBef>
                <a:spcPct val="0"/>
              </a:spcBef>
              <a:spcAft>
                <a:spcPct val="0"/>
              </a:spcAft>
              <a:defRPr sz="1200">
                <a:solidFill>
                  <a:prstClr val="white"/>
                </a:solidFill>
                <a:ea typeface="ＭＳ Ｐゴシック" charset="0"/>
                <a:cs typeface="ＭＳ Ｐゴシック" charset="0"/>
              </a:defRPr>
            </a:lvl1pPr>
          </a:lstStyle>
          <a:p>
            <a:pPr>
              <a:defRPr/>
            </a:pPr>
            <a:r>
              <a:rPr lang="en-US"/>
              <a:t>(c) NAPE 2018</a:t>
            </a:r>
          </a:p>
        </p:txBody>
      </p:sp>
    </p:spTree>
    <p:extLst>
      <p:ext uri="{BB962C8B-B14F-4D97-AF65-F5344CB8AC3E}">
        <p14:creationId xmlns:p14="http://schemas.microsoft.com/office/powerpoint/2010/main" val="3785925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lgn="ctr" defTabSz="457200" eaLnBrk="0" fontAlgn="base" hangingPunct="0">
              <a:spcBef>
                <a:spcPct val="0"/>
              </a:spcBef>
              <a:spcAft>
                <a:spcPct val="0"/>
              </a:spcAft>
              <a:defRPr sz="1200">
                <a:solidFill>
                  <a:prstClr val="white"/>
                </a:solidFill>
                <a:ea typeface="ＭＳ Ｐゴシック" charset="0"/>
                <a:cs typeface="ＭＳ Ｐゴシック" charset="0"/>
              </a:defRPr>
            </a:lvl1pPr>
          </a:lstStyle>
          <a:p>
            <a:pPr>
              <a:defRPr/>
            </a:pPr>
            <a:r>
              <a:rPr lang="en-US"/>
              <a:t>(c) NAPE 2018</a:t>
            </a:r>
          </a:p>
        </p:txBody>
      </p:sp>
    </p:spTree>
    <p:extLst>
      <p:ext uri="{BB962C8B-B14F-4D97-AF65-F5344CB8AC3E}">
        <p14:creationId xmlns:p14="http://schemas.microsoft.com/office/powerpoint/2010/main" val="711791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lgn="ctr" defTabSz="457200" eaLnBrk="0" fontAlgn="base" hangingPunct="0">
              <a:spcBef>
                <a:spcPct val="0"/>
              </a:spcBef>
              <a:spcAft>
                <a:spcPct val="0"/>
              </a:spcAft>
              <a:defRPr sz="1200">
                <a:solidFill>
                  <a:prstClr val="white"/>
                </a:solidFill>
                <a:ea typeface="ＭＳ Ｐゴシック" charset="0"/>
                <a:cs typeface="ＭＳ Ｐゴシック" charset="0"/>
              </a:defRPr>
            </a:lvl1pPr>
          </a:lstStyle>
          <a:p>
            <a:pPr>
              <a:defRPr/>
            </a:pPr>
            <a:r>
              <a:rPr lang="en-US"/>
              <a:t>(c) NAPE 2018</a:t>
            </a:r>
          </a:p>
        </p:txBody>
      </p:sp>
    </p:spTree>
    <p:extLst>
      <p:ext uri="{BB962C8B-B14F-4D97-AF65-F5344CB8AC3E}">
        <p14:creationId xmlns:p14="http://schemas.microsoft.com/office/powerpoint/2010/main" val="3939633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lgn="ctr" defTabSz="457200" eaLnBrk="0" fontAlgn="base" hangingPunct="0">
              <a:spcBef>
                <a:spcPct val="0"/>
              </a:spcBef>
              <a:spcAft>
                <a:spcPct val="0"/>
              </a:spcAft>
              <a:defRPr sz="1200">
                <a:solidFill>
                  <a:prstClr val="white"/>
                </a:solidFill>
                <a:ea typeface="ＭＳ Ｐゴシック" charset="0"/>
                <a:cs typeface="ＭＳ Ｐゴシック" charset="0"/>
              </a:defRPr>
            </a:lvl1pPr>
          </a:lstStyle>
          <a:p>
            <a:pPr>
              <a:defRPr/>
            </a:pPr>
            <a:r>
              <a:rPr lang="en-US"/>
              <a:t>(c) NAPE 2018</a:t>
            </a:r>
          </a:p>
        </p:txBody>
      </p:sp>
    </p:spTree>
    <p:extLst>
      <p:ext uri="{BB962C8B-B14F-4D97-AF65-F5344CB8AC3E}">
        <p14:creationId xmlns:p14="http://schemas.microsoft.com/office/powerpoint/2010/main" val="847889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lgn="ctr" defTabSz="457200" eaLnBrk="0" fontAlgn="base" hangingPunct="0">
              <a:spcBef>
                <a:spcPct val="0"/>
              </a:spcBef>
              <a:spcAft>
                <a:spcPct val="0"/>
              </a:spcAft>
              <a:defRPr sz="1200">
                <a:solidFill>
                  <a:prstClr val="white"/>
                </a:solidFill>
                <a:ea typeface="ＭＳ Ｐゴシック" charset="0"/>
                <a:cs typeface="ＭＳ Ｐゴシック" charset="0"/>
              </a:defRPr>
            </a:lvl1pPr>
          </a:lstStyle>
          <a:p>
            <a:pPr>
              <a:defRPr/>
            </a:pPr>
            <a:r>
              <a:rPr lang="en-US"/>
              <a:t>(c) NAPE 2018</a:t>
            </a:r>
          </a:p>
        </p:txBody>
      </p:sp>
    </p:spTree>
    <p:extLst>
      <p:ext uri="{BB962C8B-B14F-4D97-AF65-F5344CB8AC3E}">
        <p14:creationId xmlns:p14="http://schemas.microsoft.com/office/powerpoint/2010/main" val="2016948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0480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594350"/>
          </a:xfrm>
        </p:spPr>
        <p:txBody>
          <a:bodyPr/>
          <a:lstStyle>
            <a:lvl1pPr>
              <a:tabLst/>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524001"/>
            <a:ext cx="4011084" cy="4343400"/>
          </a:xfrm>
        </p:spPr>
        <p:txBody>
          <a:bodyPr/>
          <a:lstStyle>
            <a:lvl1pPr marL="0" indent="0">
              <a:buNone/>
              <a:defRPr sz="1400">
                <a:solidFill>
                  <a:srgbClr val="4F555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lgn="ctr" defTabSz="457200" eaLnBrk="0" fontAlgn="base" hangingPunct="0">
              <a:spcBef>
                <a:spcPct val="0"/>
              </a:spcBef>
              <a:spcAft>
                <a:spcPct val="0"/>
              </a:spcAft>
              <a:defRPr sz="1200">
                <a:solidFill>
                  <a:prstClr val="white"/>
                </a:solidFill>
                <a:ea typeface="ＭＳ Ｐゴシック" charset="0"/>
                <a:cs typeface="ＭＳ Ｐゴシック" charset="0"/>
              </a:defRPr>
            </a:lvl1pPr>
          </a:lstStyle>
          <a:p>
            <a:pPr>
              <a:defRPr/>
            </a:pPr>
            <a:r>
              <a:rPr lang="en-US"/>
              <a:t>(c) NAPE 2018</a:t>
            </a:r>
          </a:p>
        </p:txBody>
      </p:sp>
    </p:spTree>
    <p:extLst>
      <p:ext uri="{BB962C8B-B14F-4D97-AF65-F5344CB8AC3E}">
        <p14:creationId xmlns:p14="http://schemas.microsoft.com/office/powerpoint/2010/main" val="1199229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D121-40C4-4CD0-9323-902D4704E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A3D57-068B-4C4E-A5E1-1B9C2F6D93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DE47E-E028-4897-AEC2-67950479B353}"/>
              </a:ext>
            </a:extLst>
          </p:cNvPr>
          <p:cNvSpPr>
            <a:spLocks noGrp="1"/>
          </p:cNvSpPr>
          <p:nvPr>
            <p:ph type="dt" sz="half" idx="10"/>
          </p:nvPr>
        </p:nvSpPr>
        <p:spPr/>
        <p:txBody>
          <a:bodyPr/>
          <a:lstStyle/>
          <a:p>
            <a:fld id="{62B62DA2-E4F1-4988-9A6D-3AAA6F414223}" type="datetimeFigureOut">
              <a:rPr lang="en-US" smtClean="0"/>
              <a:t>1/19/2023</a:t>
            </a:fld>
            <a:endParaRPr lang="en-US"/>
          </a:p>
        </p:txBody>
      </p:sp>
      <p:sp>
        <p:nvSpPr>
          <p:cNvPr id="5" name="Footer Placeholder 4">
            <a:extLst>
              <a:ext uri="{FF2B5EF4-FFF2-40B4-BE49-F238E27FC236}">
                <a16:creationId xmlns:a16="http://schemas.microsoft.com/office/drawing/2014/main" id="{08CC31D9-AA4B-4EC2-B847-10B15482E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A61AC5-B0AB-4E12-983B-985888B0ADA0}"/>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500513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500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lgn="ctr" defTabSz="457200" eaLnBrk="0" fontAlgn="base" hangingPunct="0">
              <a:spcBef>
                <a:spcPct val="0"/>
              </a:spcBef>
              <a:spcAft>
                <a:spcPct val="0"/>
              </a:spcAft>
              <a:defRPr sz="1200">
                <a:solidFill>
                  <a:prstClr val="white"/>
                </a:solidFill>
                <a:ea typeface="ＭＳ Ｐゴシック" charset="0"/>
                <a:cs typeface="ＭＳ Ｐゴシック" charset="0"/>
              </a:defRPr>
            </a:lvl1pPr>
          </a:lstStyle>
          <a:p>
            <a:pPr>
              <a:defRPr/>
            </a:pPr>
            <a:r>
              <a:rPr lang="en-US"/>
              <a:t>(c) NAPE 2018</a:t>
            </a:r>
          </a:p>
        </p:txBody>
      </p:sp>
    </p:spTree>
    <p:extLst>
      <p:ext uri="{BB962C8B-B14F-4D97-AF65-F5344CB8AC3E}">
        <p14:creationId xmlns:p14="http://schemas.microsoft.com/office/powerpoint/2010/main" val="2757907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8333" y="22860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60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cap="all" baseline="0"/>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3E88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3"/>
          </p:nvPr>
        </p:nvSpPr>
        <p:spPr>
          <a:xfrm>
            <a:off x="10464801" y="6553200"/>
            <a:ext cx="1847273" cy="304800"/>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latin typeface="Calibri"/>
              </a:rPr>
              <a:t>(c) NAPE 2018</a:t>
            </a:r>
          </a:p>
        </p:txBody>
      </p:sp>
    </p:spTree>
    <p:extLst>
      <p:ext uri="{BB962C8B-B14F-4D97-AF65-F5344CB8AC3E}">
        <p14:creationId xmlns:p14="http://schemas.microsoft.com/office/powerpoint/2010/main" val="2125125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3"/>
          </p:nvPr>
        </p:nvSpPr>
        <p:spPr>
          <a:xfrm>
            <a:off x="10464801" y="6553200"/>
            <a:ext cx="1847273" cy="304800"/>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latin typeface="Calibri"/>
              </a:rPr>
              <a:t>(c) NAPE 2018</a:t>
            </a:r>
          </a:p>
        </p:txBody>
      </p:sp>
    </p:spTree>
    <p:extLst>
      <p:ext uri="{BB962C8B-B14F-4D97-AF65-F5344CB8AC3E}">
        <p14:creationId xmlns:p14="http://schemas.microsoft.com/office/powerpoint/2010/main" val="3067707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3E884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3"/>
          </p:nvPr>
        </p:nvSpPr>
        <p:spPr>
          <a:xfrm>
            <a:off x="10464801" y="6553200"/>
            <a:ext cx="1847273" cy="304800"/>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latin typeface="Calibri"/>
              </a:rPr>
              <a:t>(c) NAPE 2018</a:t>
            </a:r>
          </a:p>
        </p:txBody>
      </p:sp>
    </p:spTree>
    <p:extLst>
      <p:ext uri="{BB962C8B-B14F-4D97-AF65-F5344CB8AC3E}">
        <p14:creationId xmlns:p14="http://schemas.microsoft.com/office/powerpoint/2010/main" val="2279007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0464801" y="6553200"/>
            <a:ext cx="1847273" cy="304800"/>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latin typeface="Calibri"/>
              </a:rPr>
              <a:t>(c) NAPE 2018</a:t>
            </a:r>
          </a:p>
        </p:txBody>
      </p:sp>
    </p:spTree>
    <p:extLst>
      <p:ext uri="{BB962C8B-B14F-4D97-AF65-F5344CB8AC3E}">
        <p14:creationId xmlns:p14="http://schemas.microsoft.com/office/powerpoint/2010/main" val="2004040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a:xfrm>
            <a:off x="10464801" y="6553200"/>
            <a:ext cx="1847273" cy="304800"/>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latin typeface="Calibri"/>
              </a:rPr>
              <a:t>(c) NAPE 2018</a:t>
            </a:r>
          </a:p>
        </p:txBody>
      </p:sp>
    </p:spTree>
    <p:extLst>
      <p:ext uri="{BB962C8B-B14F-4D97-AF65-F5344CB8AC3E}">
        <p14:creationId xmlns:p14="http://schemas.microsoft.com/office/powerpoint/2010/main" val="1246208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3"/>
          </p:nvPr>
        </p:nvSpPr>
        <p:spPr>
          <a:xfrm>
            <a:off x="10464801" y="6553200"/>
            <a:ext cx="1847273" cy="304800"/>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latin typeface="Calibri"/>
              </a:rPr>
              <a:t>(c) NAPE 2018</a:t>
            </a:r>
          </a:p>
        </p:txBody>
      </p:sp>
    </p:spTree>
    <p:extLst>
      <p:ext uri="{BB962C8B-B14F-4D97-AF65-F5344CB8AC3E}">
        <p14:creationId xmlns:p14="http://schemas.microsoft.com/office/powerpoint/2010/main" val="2800336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3"/>
          </p:nvPr>
        </p:nvSpPr>
        <p:spPr>
          <a:xfrm>
            <a:off x="10464801" y="6553200"/>
            <a:ext cx="1847273" cy="304800"/>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latin typeface="Calibri"/>
              </a:rPr>
              <a:t>(c) NAPE 2018</a:t>
            </a:r>
          </a:p>
        </p:txBody>
      </p:sp>
    </p:spTree>
    <p:extLst>
      <p:ext uri="{BB962C8B-B14F-4D97-AF65-F5344CB8AC3E}">
        <p14:creationId xmlns:p14="http://schemas.microsoft.com/office/powerpoint/2010/main" val="3347196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0480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hasCustomPrompt="1"/>
          </p:nvPr>
        </p:nvSpPr>
        <p:spPr>
          <a:xfrm>
            <a:off x="4766733" y="273051"/>
            <a:ext cx="6815667" cy="5594350"/>
          </a:xfrm>
        </p:spPr>
        <p:txBody>
          <a:bodyPr/>
          <a:lstStyle>
            <a:lvl1pPr>
              <a:tabLst/>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524001"/>
            <a:ext cx="4011084" cy="4343400"/>
          </a:xfrm>
        </p:spPr>
        <p:txBody>
          <a:bodyPr/>
          <a:lstStyle>
            <a:lvl1pPr marL="0" indent="0">
              <a:buNone/>
              <a:defRPr sz="1400">
                <a:solidFill>
                  <a:srgbClr val="4F555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3"/>
          </p:nvPr>
        </p:nvSpPr>
        <p:spPr>
          <a:xfrm>
            <a:off x="10464801" y="6553200"/>
            <a:ext cx="1847273" cy="304800"/>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latin typeface="Calibri"/>
              </a:rPr>
              <a:t>(c) NAPE 2018</a:t>
            </a:r>
          </a:p>
        </p:txBody>
      </p:sp>
    </p:spTree>
    <p:extLst>
      <p:ext uri="{BB962C8B-B14F-4D97-AF65-F5344CB8AC3E}">
        <p14:creationId xmlns:p14="http://schemas.microsoft.com/office/powerpoint/2010/main" val="530279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CF49-4447-4E92-B59D-FBE5AE4891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420DA-9F87-4FDF-8308-2F7023801E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28A70-2FEB-4ABB-AAAB-EBCFED7DF3EC}"/>
              </a:ext>
            </a:extLst>
          </p:cNvPr>
          <p:cNvSpPr>
            <a:spLocks noGrp="1"/>
          </p:cNvSpPr>
          <p:nvPr>
            <p:ph type="dt" sz="half" idx="10"/>
          </p:nvPr>
        </p:nvSpPr>
        <p:spPr/>
        <p:txBody>
          <a:bodyPr/>
          <a:lstStyle/>
          <a:p>
            <a:fld id="{62B62DA2-E4F1-4988-9A6D-3AAA6F414223}" type="datetimeFigureOut">
              <a:rPr lang="en-US" smtClean="0"/>
              <a:t>1/19/2023</a:t>
            </a:fld>
            <a:endParaRPr lang="en-US"/>
          </a:p>
        </p:txBody>
      </p:sp>
      <p:sp>
        <p:nvSpPr>
          <p:cNvPr id="5" name="Footer Placeholder 4">
            <a:extLst>
              <a:ext uri="{FF2B5EF4-FFF2-40B4-BE49-F238E27FC236}">
                <a16:creationId xmlns:a16="http://schemas.microsoft.com/office/drawing/2014/main" id="{0865B32C-7D4F-4CF9-A751-20E37AF9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9E4D4-02E8-428F-8C16-256534ABB339}"/>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281137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500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3"/>
          </p:nvPr>
        </p:nvSpPr>
        <p:spPr>
          <a:xfrm>
            <a:off x="10464801" y="6553200"/>
            <a:ext cx="1847273" cy="304800"/>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latin typeface="Calibri"/>
              </a:rPr>
              <a:t>(c) NAPE 2018</a:t>
            </a:r>
          </a:p>
        </p:txBody>
      </p:sp>
    </p:spTree>
    <p:extLst>
      <p:ext uri="{BB962C8B-B14F-4D97-AF65-F5344CB8AC3E}">
        <p14:creationId xmlns:p14="http://schemas.microsoft.com/office/powerpoint/2010/main" val="1272409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cap="all" baseline="0"/>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3E88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991112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6">
            <a:extLst>
              <a:ext uri="{FF2B5EF4-FFF2-40B4-BE49-F238E27FC236}">
                <a16:creationId xmlns:a16="http://schemas.microsoft.com/office/drawing/2014/main" id="{31A5BF03-E97E-49B0-98AB-71031006940E}"/>
              </a:ext>
            </a:extLst>
          </p:cNvPr>
          <p:cNvSpPr>
            <a:spLocks noGrp="1"/>
          </p:cNvSpPr>
          <p:nvPr>
            <p:ph type="ftr" sz="quarter" idx="3"/>
          </p:nvPr>
        </p:nvSpPr>
        <p:spPr>
          <a:xfrm>
            <a:off x="440856" y="6508778"/>
            <a:ext cx="938253"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a:t>©2018</a:t>
            </a:r>
          </a:p>
        </p:txBody>
      </p:sp>
    </p:spTree>
    <p:extLst>
      <p:ext uri="{BB962C8B-B14F-4D97-AF65-F5344CB8AC3E}">
        <p14:creationId xmlns:p14="http://schemas.microsoft.com/office/powerpoint/2010/main" val="516186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3E884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6">
            <a:extLst>
              <a:ext uri="{FF2B5EF4-FFF2-40B4-BE49-F238E27FC236}">
                <a16:creationId xmlns:a16="http://schemas.microsoft.com/office/drawing/2014/main" id="{4624E661-636D-4274-8A31-C3AA319F8F47}"/>
              </a:ext>
            </a:extLst>
          </p:cNvPr>
          <p:cNvSpPr>
            <a:spLocks noGrp="1"/>
          </p:cNvSpPr>
          <p:nvPr>
            <p:ph type="ftr" sz="quarter" idx="3"/>
          </p:nvPr>
        </p:nvSpPr>
        <p:spPr>
          <a:xfrm>
            <a:off x="440856" y="6508778"/>
            <a:ext cx="938253"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a:t>©2018</a:t>
            </a:r>
          </a:p>
        </p:txBody>
      </p:sp>
    </p:spTree>
    <p:extLst>
      <p:ext uri="{BB962C8B-B14F-4D97-AF65-F5344CB8AC3E}">
        <p14:creationId xmlns:p14="http://schemas.microsoft.com/office/powerpoint/2010/main" val="2629090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6">
            <a:extLst>
              <a:ext uri="{FF2B5EF4-FFF2-40B4-BE49-F238E27FC236}">
                <a16:creationId xmlns:a16="http://schemas.microsoft.com/office/drawing/2014/main" id="{E7B5F3E8-89F5-402C-B1CD-E8B2835ACE6E}"/>
              </a:ext>
            </a:extLst>
          </p:cNvPr>
          <p:cNvSpPr>
            <a:spLocks noGrp="1"/>
          </p:cNvSpPr>
          <p:nvPr>
            <p:ph type="ftr" sz="quarter" idx="3"/>
          </p:nvPr>
        </p:nvSpPr>
        <p:spPr>
          <a:xfrm>
            <a:off x="440856" y="6508778"/>
            <a:ext cx="938253"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a:t>©2018</a:t>
            </a:r>
          </a:p>
        </p:txBody>
      </p:sp>
    </p:spTree>
    <p:extLst>
      <p:ext uri="{BB962C8B-B14F-4D97-AF65-F5344CB8AC3E}">
        <p14:creationId xmlns:p14="http://schemas.microsoft.com/office/powerpoint/2010/main" val="1478617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15389B5D-DB93-42BF-BCFE-0A179ED987D7}"/>
              </a:ext>
            </a:extLst>
          </p:cNvPr>
          <p:cNvSpPr>
            <a:spLocks noGrp="1"/>
          </p:cNvSpPr>
          <p:nvPr>
            <p:ph type="ftr" sz="quarter" idx="10"/>
          </p:nvPr>
        </p:nvSpPr>
        <p:spPr>
          <a:xfrm>
            <a:off x="440856" y="6508778"/>
            <a:ext cx="938253"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a:t>©2018</a:t>
            </a:r>
          </a:p>
        </p:txBody>
      </p:sp>
    </p:spTree>
    <p:extLst>
      <p:ext uri="{BB962C8B-B14F-4D97-AF65-F5344CB8AC3E}">
        <p14:creationId xmlns:p14="http://schemas.microsoft.com/office/powerpoint/2010/main" val="1017752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6">
            <a:extLst>
              <a:ext uri="{FF2B5EF4-FFF2-40B4-BE49-F238E27FC236}">
                <a16:creationId xmlns:a16="http://schemas.microsoft.com/office/drawing/2014/main" id="{34D560E3-E0E9-4979-B073-724533EFE851}"/>
              </a:ext>
            </a:extLst>
          </p:cNvPr>
          <p:cNvSpPr>
            <a:spLocks noGrp="1"/>
          </p:cNvSpPr>
          <p:nvPr>
            <p:ph type="ftr" sz="quarter" idx="3"/>
          </p:nvPr>
        </p:nvSpPr>
        <p:spPr>
          <a:xfrm>
            <a:off x="440856" y="6508778"/>
            <a:ext cx="938253"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a:t>©2018</a:t>
            </a:r>
          </a:p>
        </p:txBody>
      </p:sp>
    </p:spTree>
    <p:extLst>
      <p:ext uri="{BB962C8B-B14F-4D97-AF65-F5344CB8AC3E}">
        <p14:creationId xmlns:p14="http://schemas.microsoft.com/office/powerpoint/2010/main" val="3850589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B2CD5C23-41B6-43F4-97BA-07D70CDBFD19}"/>
              </a:ext>
            </a:extLst>
          </p:cNvPr>
          <p:cNvSpPr>
            <a:spLocks noGrp="1"/>
          </p:cNvSpPr>
          <p:nvPr>
            <p:ph type="ftr" sz="quarter" idx="3"/>
          </p:nvPr>
        </p:nvSpPr>
        <p:spPr>
          <a:xfrm>
            <a:off x="440856" y="6508778"/>
            <a:ext cx="938253"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a:t>©2018</a:t>
            </a:r>
          </a:p>
        </p:txBody>
      </p:sp>
    </p:spTree>
    <p:extLst>
      <p:ext uri="{BB962C8B-B14F-4D97-AF65-F5344CB8AC3E}">
        <p14:creationId xmlns:p14="http://schemas.microsoft.com/office/powerpoint/2010/main" val="18488902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0480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hasCustomPrompt="1"/>
          </p:nvPr>
        </p:nvSpPr>
        <p:spPr>
          <a:xfrm>
            <a:off x="4766733" y="273051"/>
            <a:ext cx="6815667" cy="5594350"/>
          </a:xfrm>
        </p:spPr>
        <p:txBody>
          <a:bodyPr/>
          <a:lstStyle>
            <a:lvl1pPr>
              <a:tabLst/>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524001"/>
            <a:ext cx="4011084" cy="4343400"/>
          </a:xfrm>
        </p:spPr>
        <p:txBody>
          <a:bodyPr/>
          <a:lstStyle>
            <a:lvl1pPr marL="0" indent="0">
              <a:buNone/>
              <a:defRPr sz="1400">
                <a:solidFill>
                  <a:srgbClr val="4F555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6">
            <a:extLst>
              <a:ext uri="{FF2B5EF4-FFF2-40B4-BE49-F238E27FC236}">
                <a16:creationId xmlns:a16="http://schemas.microsoft.com/office/drawing/2014/main" id="{BDB0BABC-3FFE-40F7-A49C-B527C163E207}"/>
              </a:ext>
            </a:extLst>
          </p:cNvPr>
          <p:cNvSpPr>
            <a:spLocks noGrp="1"/>
          </p:cNvSpPr>
          <p:nvPr>
            <p:ph type="ftr" sz="quarter" idx="3"/>
          </p:nvPr>
        </p:nvSpPr>
        <p:spPr>
          <a:xfrm>
            <a:off x="440856" y="6508778"/>
            <a:ext cx="938253"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a:t>©2018</a:t>
            </a:r>
          </a:p>
        </p:txBody>
      </p:sp>
    </p:spTree>
    <p:extLst>
      <p:ext uri="{BB962C8B-B14F-4D97-AF65-F5344CB8AC3E}">
        <p14:creationId xmlns:p14="http://schemas.microsoft.com/office/powerpoint/2010/main" val="246941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500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6">
            <a:extLst>
              <a:ext uri="{FF2B5EF4-FFF2-40B4-BE49-F238E27FC236}">
                <a16:creationId xmlns:a16="http://schemas.microsoft.com/office/drawing/2014/main" id="{90FCF893-F945-4AA4-B476-C9473AA8D557}"/>
              </a:ext>
            </a:extLst>
          </p:cNvPr>
          <p:cNvSpPr>
            <a:spLocks noGrp="1"/>
          </p:cNvSpPr>
          <p:nvPr>
            <p:ph type="ftr" sz="quarter" idx="3"/>
          </p:nvPr>
        </p:nvSpPr>
        <p:spPr>
          <a:xfrm>
            <a:off x="440856" y="6508778"/>
            <a:ext cx="938253"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a:t>©2018</a:t>
            </a:r>
          </a:p>
        </p:txBody>
      </p:sp>
    </p:spTree>
    <p:extLst>
      <p:ext uri="{BB962C8B-B14F-4D97-AF65-F5344CB8AC3E}">
        <p14:creationId xmlns:p14="http://schemas.microsoft.com/office/powerpoint/2010/main" val="311006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44F1-1B2B-4122-ADF6-66F1E637C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C1B338-0B6E-40A5-8F8C-148DD03D2D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6B1FB0-0A40-48C4-9F3B-2A697D73D5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19DA3B-D3C5-4820-9371-D6ECC9FDB7A4}"/>
              </a:ext>
            </a:extLst>
          </p:cNvPr>
          <p:cNvSpPr>
            <a:spLocks noGrp="1"/>
          </p:cNvSpPr>
          <p:nvPr>
            <p:ph type="dt" sz="half" idx="10"/>
          </p:nvPr>
        </p:nvSpPr>
        <p:spPr/>
        <p:txBody>
          <a:bodyPr/>
          <a:lstStyle/>
          <a:p>
            <a:fld id="{62B62DA2-E4F1-4988-9A6D-3AAA6F414223}" type="datetimeFigureOut">
              <a:rPr lang="en-US" smtClean="0"/>
              <a:t>1/19/2023</a:t>
            </a:fld>
            <a:endParaRPr lang="en-US"/>
          </a:p>
        </p:txBody>
      </p:sp>
      <p:sp>
        <p:nvSpPr>
          <p:cNvPr id="6" name="Footer Placeholder 5">
            <a:extLst>
              <a:ext uri="{FF2B5EF4-FFF2-40B4-BE49-F238E27FC236}">
                <a16:creationId xmlns:a16="http://schemas.microsoft.com/office/drawing/2014/main" id="{1D91BA66-AFD8-434A-A77E-1055C52C5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D45317-C89C-4B4B-8143-319F2AA9A7CA}"/>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20884026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8331200" cy="1470025"/>
          </a:xfrm>
        </p:spPr>
        <p:txBody>
          <a:bodyPr/>
          <a:lstStyle>
            <a:lvl1pPr>
              <a:defRPr cap="all" baseline="0"/>
            </a:lvl1pPr>
          </a:lstStyle>
          <a:p>
            <a:r>
              <a:rPr lang="en-US"/>
              <a:t>Click to edit title</a:t>
            </a:r>
          </a:p>
        </p:txBody>
      </p:sp>
      <p:sp>
        <p:nvSpPr>
          <p:cNvPr id="3" name="Subtitle 2"/>
          <p:cNvSpPr>
            <a:spLocks noGrp="1"/>
          </p:cNvSpPr>
          <p:nvPr>
            <p:ph type="subTitle" idx="1"/>
          </p:nvPr>
        </p:nvSpPr>
        <p:spPr>
          <a:xfrm>
            <a:off x="914400" y="3581400"/>
            <a:ext cx="76200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Footer Placeholder 6">
            <a:extLst>
              <a:ext uri="{FF2B5EF4-FFF2-40B4-BE49-F238E27FC236}">
                <a16:creationId xmlns:a16="http://schemas.microsoft.com/office/drawing/2014/main" id="{C788F594-F9F8-4E5B-9BB7-61E90DAB1A61}"/>
              </a:ext>
            </a:extLst>
          </p:cNvPr>
          <p:cNvSpPr>
            <a:spLocks noGrp="1"/>
          </p:cNvSpPr>
          <p:nvPr>
            <p:ph type="ftr" sz="quarter" idx="3"/>
          </p:nvPr>
        </p:nvSpPr>
        <p:spPr>
          <a:xfrm>
            <a:off x="609600" y="6359609"/>
            <a:ext cx="938253"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a:t>©2018</a:t>
            </a:r>
          </a:p>
        </p:txBody>
      </p:sp>
    </p:spTree>
    <p:extLst>
      <p:ext uri="{BB962C8B-B14F-4D97-AF65-F5344CB8AC3E}">
        <p14:creationId xmlns:p14="http://schemas.microsoft.com/office/powerpoint/2010/main" val="3604743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6">
            <a:extLst>
              <a:ext uri="{FF2B5EF4-FFF2-40B4-BE49-F238E27FC236}">
                <a16:creationId xmlns:a16="http://schemas.microsoft.com/office/drawing/2014/main" id="{B23149C0-9952-4E94-B718-A930546CEE2A}"/>
              </a:ext>
            </a:extLst>
          </p:cNvPr>
          <p:cNvSpPr>
            <a:spLocks noGrp="1"/>
          </p:cNvSpPr>
          <p:nvPr>
            <p:ph type="ftr" sz="quarter" idx="3"/>
          </p:nvPr>
        </p:nvSpPr>
        <p:spPr>
          <a:xfrm>
            <a:off x="609600" y="6359609"/>
            <a:ext cx="938253"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a:t>©2018</a:t>
            </a:r>
          </a:p>
        </p:txBody>
      </p:sp>
    </p:spTree>
    <p:extLst>
      <p:ext uri="{BB962C8B-B14F-4D97-AF65-F5344CB8AC3E}">
        <p14:creationId xmlns:p14="http://schemas.microsoft.com/office/powerpoint/2010/main" val="3368709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2643188"/>
            <a:ext cx="8079316" cy="1362075"/>
          </a:xfrm>
        </p:spPr>
        <p:txBody>
          <a:bodyPr anchor="t"/>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963085" y="1143001"/>
            <a:ext cx="8079316"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28586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45435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2862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6">
            <a:extLst>
              <a:ext uri="{FF2B5EF4-FFF2-40B4-BE49-F238E27FC236}">
                <a16:creationId xmlns:a16="http://schemas.microsoft.com/office/drawing/2014/main" id="{DE63FDEE-3BAB-419E-9002-A2783EECD018}"/>
              </a:ext>
            </a:extLst>
          </p:cNvPr>
          <p:cNvSpPr>
            <a:spLocks noGrp="1"/>
          </p:cNvSpPr>
          <p:nvPr>
            <p:ph type="ftr" sz="quarter" idx="3"/>
          </p:nvPr>
        </p:nvSpPr>
        <p:spPr>
          <a:xfrm>
            <a:off x="609600" y="6359609"/>
            <a:ext cx="938253"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a:t>©2018</a:t>
            </a:r>
          </a:p>
        </p:txBody>
      </p:sp>
    </p:spTree>
    <p:extLst>
      <p:ext uri="{BB962C8B-B14F-4D97-AF65-F5344CB8AC3E}">
        <p14:creationId xmlns:p14="http://schemas.microsoft.com/office/powerpoint/2010/main" val="2052626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623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6">
            <a:extLst>
              <a:ext uri="{FF2B5EF4-FFF2-40B4-BE49-F238E27FC236}">
                <a16:creationId xmlns:a16="http://schemas.microsoft.com/office/drawing/2014/main" id="{953305C2-256C-4D1C-AF99-AF9D6A1B7F98}"/>
              </a:ext>
            </a:extLst>
          </p:cNvPr>
          <p:cNvSpPr>
            <a:spLocks noGrp="1"/>
          </p:cNvSpPr>
          <p:nvPr>
            <p:ph type="ftr" sz="quarter" idx="3"/>
          </p:nvPr>
        </p:nvSpPr>
        <p:spPr>
          <a:xfrm>
            <a:off x="609600" y="6359609"/>
            <a:ext cx="938253"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a:t>©2018</a:t>
            </a:r>
          </a:p>
        </p:txBody>
      </p:sp>
    </p:spTree>
    <p:extLst>
      <p:ext uri="{BB962C8B-B14F-4D97-AF65-F5344CB8AC3E}">
        <p14:creationId xmlns:p14="http://schemas.microsoft.com/office/powerpoint/2010/main" val="18801874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0"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06400"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06400"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6">
            <a:extLst>
              <a:ext uri="{FF2B5EF4-FFF2-40B4-BE49-F238E27FC236}">
                <a16:creationId xmlns:a16="http://schemas.microsoft.com/office/drawing/2014/main" id="{6B892D5F-278D-40E6-8E0E-DBB28700987B}"/>
              </a:ext>
            </a:extLst>
          </p:cNvPr>
          <p:cNvSpPr>
            <a:spLocks noGrp="1"/>
          </p:cNvSpPr>
          <p:nvPr>
            <p:ph type="ftr" sz="quarter" idx="3"/>
          </p:nvPr>
        </p:nvSpPr>
        <p:spPr>
          <a:xfrm>
            <a:off x="609600" y="6359609"/>
            <a:ext cx="938253"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a:t>©2018</a:t>
            </a:r>
          </a:p>
        </p:txBody>
      </p:sp>
    </p:spTree>
    <p:extLst>
      <p:ext uri="{BB962C8B-B14F-4D97-AF65-F5344CB8AC3E}">
        <p14:creationId xmlns:p14="http://schemas.microsoft.com/office/powerpoint/2010/main" val="36271834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cap="all" baseline="0"/>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3E88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Footer Placeholder 4"/>
          <p:cNvSpPr>
            <a:spLocks noGrp="1"/>
          </p:cNvSpPr>
          <p:nvPr>
            <p:ph type="ftr" sz="quarter" idx="10"/>
          </p:nvPr>
        </p:nvSpPr>
        <p:spPr/>
        <p:txBody>
          <a:bodyPr/>
          <a:lstStyle>
            <a:lvl1pPr algn="ctr" defTabSz="457200" fontAlgn="base">
              <a:spcBef>
                <a:spcPct val="0"/>
              </a:spcBef>
              <a:spcAft>
                <a:spcPct val="0"/>
              </a:spcAft>
              <a:defRPr sz="1200">
                <a:solidFill>
                  <a:prstClr val="white"/>
                </a:solidFill>
                <a:ea typeface="ＭＳ Ｐゴシック" charset="0"/>
                <a:cs typeface="ＭＳ Ｐゴシック" charset="0"/>
              </a:defRPr>
            </a:lvl1pPr>
          </a:lstStyle>
          <a:p>
            <a:pPr>
              <a:defRPr/>
            </a:pPr>
            <a:r>
              <a:rPr lang="en-US"/>
              <a:t>NAPE Education Foundation ©2016</a:t>
            </a:r>
          </a:p>
        </p:txBody>
      </p:sp>
    </p:spTree>
    <p:extLst>
      <p:ext uri="{BB962C8B-B14F-4D97-AF65-F5344CB8AC3E}">
        <p14:creationId xmlns:p14="http://schemas.microsoft.com/office/powerpoint/2010/main" val="154705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A420-082F-4AE8-A4C1-3F42595239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A893A3-71E0-4736-90DE-67ECF56547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E9B5CA-23B4-49B2-B486-C5743BFE6C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B78DC8-003C-45FE-B88F-0C4F141C45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3D6DE-6D97-4018-B473-DD580FCC38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F477B5-CC62-4CAD-8D3E-7E56920870CC}"/>
              </a:ext>
            </a:extLst>
          </p:cNvPr>
          <p:cNvSpPr>
            <a:spLocks noGrp="1"/>
          </p:cNvSpPr>
          <p:nvPr>
            <p:ph type="dt" sz="half" idx="10"/>
          </p:nvPr>
        </p:nvSpPr>
        <p:spPr/>
        <p:txBody>
          <a:bodyPr/>
          <a:lstStyle/>
          <a:p>
            <a:fld id="{62B62DA2-E4F1-4988-9A6D-3AAA6F414223}" type="datetimeFigureOut">
              <a:rPr lang="en-US" smtClean="0"/>
              <a:t>1/19/2023</a:t>
            </a:fld>
            <a:endParaRPr lang="en-US"/>
          </a:p>
        </p:txBody>
      </p:sp>
      <p:sp>
        <p:nvSpPr>
          <p:cNvPr id="8" name="Footer Placeholder 7">
            <a:extLst>
              <a:ext uri="{FF2B5EF4-FFF2-40B4-BE49-F238E27FC236}">
                <a16:creationId xmlns:a16="http://schemas.microsoft.com/office/drawing/2014/main" id="{53C69FEC-1514-4CAC-885F-F2581E8E7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C23FE0-915D-4B00-8311-E07AF101EDB3}"/>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2211415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lgn="ctr" defTabSz="457200" fontAlgn="base">
              <a:spcBef>
                <a:spcPct val="0"/>
              </a:spcBef>
              <a:spcAft>
                <a:spcPct val="0"/>
              </a:spcAft>
              <a:defRPr sz="1200">
                <a:solidFill>
                  <a:prstClr val="white"/>
                </a:solidFill>
                <a:ea typeface="ＭＳ Ｐゴシック" charset="0"/>
                <a:cs typeface="ＭＳ Ｐゴシック" charset="0"/>
              </a:defRPr>
            </a:lvl1pPr>
          </a:lstStyle>
          <a:p>
            <a:pPr>
              <a:defRPr/>
            </a:pPr>
            <a:r>
              <a:rPr lang="en-US"/>
              <a:t>NAPE Education Foundation ©2016</a:t>
            </a:r>
          </a:p>
        </p:txBody>
      </p:sp>
    </p:spTree>
    <p:extLst>
      <p:ext uri="{BB962C8B-B14F-4D97-AF65-F5344CB8AC3E}">
        <p14:creationId xmlns:p14="http://schemas.microsoft.com/office/powerpoint/2010/main" val="34549327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3E884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lgn="ctr" defTabSz="457200" fontAlgn="base">
              <a:spcBef>
                <a:spcPct val="0"/>
              </a:spcBef>
              <a:spcAft>
                <a:spcPct val="0"/>
              </a:spcAft>
              <a:defRPr sz="1200">
                <a:solidFill>
                  <a:prstClr val="white"/>
                </a:solidFill>
                <a:ea typeface="ＭＳ Ｐゴシック" charset="0"/>
                <a:cs typeface="ＭＳ Ｐゴシック" charset="0"/>
              </a:defRPr>
            </a:lvl1pPr>
          </a:lstStyle>
          <a:p>
            <a:pPr>
              <a:defRPr/>
            </a:pPr>
            <a:r>
              <a:rPr lang="en-US"/>
              <a:t>NAPE Education Foundation ©2016</a:t>
            </a:r>
          </a:p>
        </p:txBody>
      </p:sp>
    </p:spTree>
    <p:extLst>
      <p:ext uri="{BB962C8B-B14F-4D97-AF65-F5344CB8AC3E}">
        <p14:creationId xmlns:p14="http://schemas.microsoft.com/office/powerpoint/2010/main" val="38828241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lgn="ctr" defTabSz="457200" fontAlgn="base">
              <a:spcBef>
                <a:spcPct val="0"/>
              </a:spcBef>
              <a:spcAft>
                <a:spcPct val="0"/>
              </a:spcAft>
              <a:defRPr sz="1200">
                <a:solidFill>
                  <a:prstClr val="white"/>
                </a:solidFill>
                <a:ea typeface="ＭＳ Ｐゴシック" charset="0"/>
                <a:cs typeface="ＭＳ Ｐゴシック" charset="0"/>
              </a:defRPr>
            </a:lvl1pPr>
          </a:lstStyle>
          <a:p>
            <a:pPr>
              <a:defRPr/>
            </a:pPr>
            <a:r>
              <a:rPr lang="en-US"/>
              <a:t>NAPE Education Foundation ©2016</a:t>
            </a:r>
          </a:p>
        </p:txBody>
      </p:sp>
    </p:spTree>
    <p:extLst>
      <p:ext uri="{BB962C8B-B14F-4D97-AF65-F5344CB8AC3E}">
        <p14:creationId xmlns:p14="http://schemas.microsoft.com/office/powerpoint/2010/main" val="1328290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lgn="ctr" defTabSz="457200" fontAlgn="base">
              <a:spcBef>
                <a:spcPct val="0"/>
              </a:spcBef>
              <a:spcAft>
                <a:spcPct val="0"/>
              </a:spcAft>
              <a:defRPr sz="1200">
                <a:solidFill>
                  <a:prstClr val="white"/>
                </a:solidFill>
                <a:ea typeface="ＭＳ Ｐゴシック" charset="0"/>
                <a:cs typeface="ＭＳ Ｐゴシック" charset="0"/>
              </a:defRPr>
            </a:lvl1pPr>
          </a:lstStyle>
          <a:p>
            <a:pPr>
              <a:defRPr/>
            </a:pPr>
            <a:r>
              <a:rPr lang="en-US"/>
              <a:t>NAPE Education Foundation ©2016</a:t>
            </a:r>
          </a:p>
        </p:txBody>
      </p:sp>
    </p:spTree>
    <p:extLst>
      <p:ext uri="{BB962C8B-B14F-4D97-AF65-F5344CB8AC3E}">
        <p14:creationId xmlns:p14="http://schemas.microsoft.com/office/powerpoint/2010/main" val="34121464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lgn="ctr" defTabSz="457200" fontAlgn="base">
              <a:spcBef>
                <a:spcPct val="0"/>
              </a:spcBef>
              <a:spcAft>
                <a:spcPct val="0"/>
              </a:spcAft>
              <a:defRPr sz="1200">
                <a:solidFill>
                  <a:prstClr val="white"/>
                </a:solidFill>
                <a:ea typeface="ＭＳ Ｐゴシック" charset="0"/>
                <a:cs typeface="ＭＳ Ｐゴシック" charset="0"/>
              </a:defRPr>
            </a:lvl1pPr>
          </a:lstStyle>
          <a:p>
            <a:pPr>
              <a:defRPr/>
            </a:pPr>
            <a:r>
              <a:rPr lang="en-US"/>
              <a:t>NAPE Education Foundation ©2016</a:t>
            </a:r>
          </a:p>
        </p:txBody>
      </p:sp>
    </p:spTree>
    <p:extLst>
      <p:ext uri="{BB962C8B-B14F-4D97-AF65-F5344CB8AC3E}">
        <p14:creationId xmlns:p14="http://schemas.microsoft.com/office/powerpoint/2010/main" val="5922517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lgn="ctr" defTabSz="457200" fontAlgn="base">
              <a:spcBef>
                <a:spcPct val="0"/>
              </a:spcBef>
              <a:spcAft>
                <a:spcPct val="0"/>
              </a:spcAft>
              <a:defRPr sz="1200">
                <a:solidFill>
                  <a:prstClr val="white"/>
                </a:solidFill>
                <a:ea typeface="ＭＳ Ｐゴシック" charset="0"/>
                <a:cs typeface="ＭＳ Ｐゴシック" charset="0"/>
              </a:defRPr>
            </a:lvl1pPr>
          </a:lstStyle>
          <a:p>
            <a:pPr>
              <a:defRPr/>
            </a:pPr>
            <a:r>
              <a:rPr lang="en-US"/>
              <a:t>NAPE Education Foundation ©2016</a:t>
            </a:r>
          </a:p>
        </p:txBody>
      </p:sp>
    </p:spTree>
    <p:extLst>
      <p:ext uri="{BB962C8B-B14F-4D97-AF65-F5344CB8AC3E}">
        <p14:creationId xmlns:p14="http://schemas.microsoft.com/office/powerpoint/2010/main" val="30239518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0480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594350"/>
          </a:xfrm>
        </p:spPr>
        <p:txBody>
          <a:bodyPr/>
          <a:lstStyle>
            <a:lvl1pPr>
              <a:tabLst/>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524001"/>
            <a:ext cx="4011084" cy="4343400"/>
          </a:xfrm>
        </p:spPr>
        <p:txBody>
          <a:bodyPr/>
          <a:lstStyle>
            <a:lvl1pPr marL="0" indent="0">
              <a:buNone/>
              <a:defRPr sz="1400">
                <a:solidFill>
                  <a:srgbClr val="4F555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lgn="ctr" defTabSz="457200" fontAlgn="base">
              <a:spcBef>
                <a:spcPct val="0"/>
              </a:spcBef>
              <a:spcAft>
                <a:spcPct val="0"/>
              </a:spcAft>
              <a:defRPr sz="1200">
                <a:solidFill>
                  <a:prstClr val="white"/>
                </a:solidFill>
                <a:ea typeface="ＭＳ Ｐゴシック" charset="0"/>
                <a:cs typeface="ＭＳ Ｐゴシック" charset="0"/>
              </a:defRPr>
            </a:lvl1pPr>
          </a:lstStyle>
          <a:p>
            <a:pPr>
              <a:defRPr/>
            </a:pPr>
            <a:r>
              <a:rPr lang="en-US"/>
              <a:t>NAPE Education Foundation ©2016</a:t>
            </a:r>
          </a:p>
        </p:txBody>
      </p:sp>
    </p:spTree>
    <p:extLst>
      <p:ext uri="{BB962C8B-B14F-4D97-AF65-F5344CB8AC3E}">
        <p14:creationId xmlns:p14="http://schemas.microsoft.com/office/powerpoint/2010/main" val="1375998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500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lgn="ctr" defTabSz="457200" fontAlgn="base">
              <a:spcBef>
                <a:spcPct val="0"/>
              </a:spcBef>
              <a:spcAft>
                <a:spcPct val="0"/>
              </a:spcAft>
              <a:defRPr sz="1200">
                <a:solidFill>
                  <a:prstClr val="white"/>
                </a:solidFill>
                <a:ea typeface="ＭＳ Ｐゴシック" charset="0"/>
                <a:cs typeface="ＭＳ Ｐゴシック" charset="0"/>
              </a:defRPr>
            </a:lvl1pPr>
          </a:lstStyle>
          <a:p>
            <a:pPr>
              <a:defRPr/>
            </a:pPr>
            <a:r>
              <a:rPr lang="en-US"/>
              <a:t>NAPE Education Foundation ©2016</a:t>
            </a:r>
          </a:p>
        </p:txBody>
      </p:sp>
    </p:spTree>
    <p:extLst>
      <p:ext uri="{BB962C8B-B14F-4D97-AF65-F5344CB8AC3E}">
        <p14:creationId xmlns:p14="http://schemas.microsoft.com/office/powerpoint/2010/main" val="13405244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8333" y="22860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173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D8C98-E425-4380-B42D-26AA69433B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C1BDCF-3331-475E-B485-3F7D18D1AA4F}"/>
              </a:ext>
            </a:extLst>
          </p:cNvPr>
          <p:cNvSpPr>
            <a:spLocks noGrp="1"/>
          </p:cNvSpPr>
          <p:nvPr>
            <p:ph type="dt" sz="half" idx="10"/>
          </p:nvPr>
        </p:nvSpPr>
        <p:spPr/>
        <p:txBody>
          <a:bodyPr/>
          <a:lstStyle/>
          <a:p>
            <a:fld id="{62B62DA2-E4F1-4988-9A6D-3AAA6F414223}" type="datetimeFigureOut">
              <a:rPr lang="en-US" smtClean="0"/>
              <a:t>1/19/2023</a:t>
            </a:fld>
            <a:endParaRPr lang="en-US"/>
          </a:p>
        </p:txBody>
      </p:sp>
      <p:sp>
        <p:nvSpPr>
          <p:cNvPr id="4" name="Footer Placeholder 3">
            <a:extLst>
              <a:ext uri="{FF2B5EF4-FFF2-40B4-BE49-F238E27FC236}">
                <a16:creationId xmlns:a16="http://schemas.microsoft.com/office/drawing/2014/main" id="{3F4CB28E-9A3E-426E-B129-C24CF6A6B1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9D10EB-22C2-404E-8DEF-3660906524FE}"/>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3130510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FC5BF1-D887-4914-9F7F-B0648C5DCDD1}"/>
              </a:ext>
            </a:extLst>
          </p:cNvPr>
          <p:cNvSpPr>
            <a:spLocks noGrp="1"/>
          </p:cNvSpPr>
          <p:nvPr>
            <p:ph type="dt" sz="half" idx="10"/>
          </p:nvPr>
        </p:nvSpPr>
        <p:spPr/>
        <p:txBody>
          <a:bodyPr/>
          <a:lstStyle/>
          <a:p>
            <a:fld id="{62B62DA2-E4F1-4988-9A6D-3AAA6F414223}" type="datetimeFigureOut">
              <a:rPr lang="en-US" smtClean="0"/>
              <a:t>1/19/2023</a:t>
            </a:fld>
            <a:endParaRPr lang="en-US"/>
          </a:p>
        </p:txBody>
      </p:sp>
      <p:sp>
        <p:nvSpPr>
          <p:cNvPr id="3" name="Footer Placeholder 2">
            <a:extLst>
              <a:ext uri="{FF2B5EF4-FFF2-40B4-BE49-F238E27FC236}">
                <a16:creationId xmlns:a16="http://schemas.microsoft.com/office/drawing/2014/main" id="{FD78AEFA-83A4-4B61-BC99-AF8BEF0EA4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CDCE51-82B3-4C7F-A4E8-6DE37BE03773}"/>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4190720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92DF2-EE2A-4A45-81B8-9DBB7EF7B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B2DF8D-B255-47A1-8E9F-BEB1836E53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884215-5A26-4178-B27C-8E7BD98190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DA77E-FD90-4BEB-8909-908E7A3E43B6}"/>
              </a:ext>
            </a:extLst>
          </p:cNvPr>
          <p:cNvSpPr>
            <a:spLocks noGrp="1"/>
          </p:cNvSpPr>
          <p:nvPr>
            <p:ph type="dt" sz="half" idx="10"/>
          </p:nvPr>
        </p:nvSpPr>
        <p:spPr/>
        <p:txBody>
          <a:bodyPr/>
          <a:lstStyle/>
          <a:p>
            <a:fld id="{62B62DA2-E4F1-4988-9A6D-3AAA6F414223}" type="datetimeFigureOut">
              <a:rPr lang="en-US" smtClean="0"/>
              <a:t>1/19/2023</a:t>
            </a:fld>
            <a:endParaRPr lang="en-US"/>
          </a:p>
        </p:txBody>
      </p:sp>
      <p:sp>
        <p:nvSpPr>
          <p:cNvPr id="6" name="Footer Placeholder 5">
            <a:extLst>
              <a:ext uri="{FF2B5EF4-FFF2-40B4-BE49-F238E27FC236}">
                <a16:creationId xmlns:a16="http://schemas.microsoft.com/office/drawing/2014/main" id="{AD2DCFA8-2C69-483C-A01C-707DD118F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5C094A-D713-47C9-AFEB-C1471E55260A}"/>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523964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6EF8-1F0A-4E2D-A7B9-DEE40F150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5CCC82-B36E-457E-9173-8A0BA459BC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B69F05-7320-41B5-AFE8-4D3A9F1CA6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292EA-52D2-49D9-99BD-51A0B3C8A3CF}"/>
              </a:ext>
            </a:extLst>
          </p:cNvPr>
          <p:cNvSpPr>
            <a:spLocks noGrp="1"/>
          </p:cNvSpPr>
          <p:nvPr>
            <p:ph type="dt" sz="half" idx="10"/>
          </p:nvPr>
        </p:nvSpPr>
        <p:spPr/>
        <p:txBody>
          <a:bodyPr/>
          <a:lstStyle/>
          <a:p>
            <a:fld id="{62B62DA2-E4F1-4988-9A6D-3AAA6F414223}" type="datetimeFigureOut">
              <a:rPr lang="en-US" smtClean="0"/>
              <a:t>1/19/2023</a:t>
            </a:fld>
            <a:endParaRPr lang="en-US"/>
          </a:p>
        </p:txBody>
      </p:sp>
      <p:sp>
        <p:nvSpPr>
          <p:cNvPr id="6" name="Footer Placeholder 5">
            <a:extLst>
              <a:ext uri="{FF2B5EF4-FFF2-40B4-BE49-F238E27FC236}">
                <a16:creationId xmlns:a16="http://schemas.microsoft.com/office/drawing/2014/main" id="{CCC7340E-3934-4193-8564-62ADA5DA6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BD824A-8BD2-4E99-A052-7FFC8BE331CB}"/>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502027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3.jpe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4.jpeg"/><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5.jpeg"/><Relationship Id="rId5" Type="http://schemas.openxmlformats.org/officeDocument/2006/relationships/slideLayout" Target="../slideLayouts/slideLayout44.xml"/><Relationship Id="rId10"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3.jpe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6.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9E9E28-D86C-4AB8-903A-6B0F9A625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0FAC5-3A5A-4B3E-8C25-9E81C549A7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2DC56-95F4-45FE-8B0A-AC15393560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62DA2-E4F1-4988-9A6D-3AAA6F414223}" type="datetimeFigureOut">
              <a:rPr lang="en-US" smtClean="0"/>
              <a:t>1/19/2023</a:t>
            </a:fld>
            <a:endParaRPr lang="en-US"/>
          </a:p>
        </p:txBody>
      </p:sp>
      <p:sp>
        <p:nvSpPr>
          <p:cNvPr id="5" name="Footer Placeholder 4">
            <a:extLst>
              <a:ext uri="{FF2B5EF4-FFF2-40B4-BE49-F238E27FC236}">
                <a16:creationId xmlns:a16="http://schemas.microsoft.com/office/drawing/2014/main" id="{28A5D705-5711-4BA2-9D53-E026F542E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72434B-57F2-40ED-BA38-52F0857152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65CBE-E15C-4781-BBF0-0DA601C2776C}" type="slidenum">
              <a:rPr lang="en-US" smtClean="0"/>
              <a:t>‹#›</a:t>
            </a:fld>
            <a:endParaRPr lang="en-US"/>
          </a:p>
        </p:txBody>
      </p:sp>
    </p:spTree>
    <p:extLst>
      <p:ext uri="{BB962C8B-B14F-4D97-AF65-F5344CB8AC3E}">
        <p14:creationId xmlns:p14="http://schemas.microsoft.com/office/powerpoint/2010/main" val="1387613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338946" name="Title Placeholder 1"/>
          <p:cNvSpPr>
            <a:spLocks noGrp="1"/>
          </p:cNvSpPr>
          <p:nvPr>
            <p:ph type="title"/>
          </p:nvPr>
        </p:nvSpPr>
        <p:spPr bwMode="auto">
          <a:xfrm>
            <a:off x="6096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3894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Footer Placeholder 4"/>
          <p:cNvSpPr>
            <a:spLocks noGrp="1"/>
          </p:cNvSpPr>
          <p:nvPr>
            <p:ph type="ftr" sz="quarter" idx="3"/>
          </p:nvPr>
        </p:nvSpPr>
        <p:spPr>
          <a:xfrm>
            <a:off x="10464800" y="6553200"/>
            <a:ext cx="1847851" cy="304800"/>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white"/>
                </a:solidFill>
                <a:latin typeface="Calibri"/>
                <a:ea typeface="+mn-ea"/>
                <a:cs typeface="+mn-cs"/>
              </a:defRPr>
            </a:lvl1pPr>
          </a:lstStyle>
          <a:p>
            <a:pPr>
              <a:defRPr/>
            </a:pPr>
            <a:r>
              <a:rPr lang="en-US"/>
              <a:t>(c) NAPE 2018</a:t>
            </a:r>
          </a:p>
        </p:txBody>
      </p:sp>
    </p:spTree>
    <p:extLst>
      <p:ext uri="{BB962C8B-B14F-4D97-AF65-F5344CB8AC3E}">
        <p14:creationId xmlns:p14="http://schemas.microsoft.com/office/powerpoint/2010/main" val="51761268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Lst>
  <p:hf sldNum="0" hdr="0" dt="0"/>
  <p:txStyles>
    <p:titleStyle>
      <a:lvl1pPr algn="l" rtl="0" eaLnBrk="0" fontAlgn="base" hangingPunct="0">
        <a:spcBef>
          <a:spcPct val="0"/>
        </a:spcBef>
        <a:spcAft>
          <a:spcPct val="0"/>
        </a:spcAft>
        <a:defRPr sz="4400" b="1" kern="1200">
          <a:solidFill>
            <a:srgbClr val="3E8842"/>
          </a:solidFill>
          <a:latin typeface="+mj-lt"/>
          <a:ea typeface="MS PGothic" pitchFamily="34" charset="-128"/>
          <a:cs typeface="ＭＳ Ｐゴシック" charset="0"/>
        </a:defRPr>
      </a:lvl1pPr>
      <a:lvl2pPr algn="l" rtl="0" eaLnBrk="0" fontAlgn="base" hangingPunct="0">
        <a:spcBef>
          <a:spcPct val="0"/>
        </a:spcBef>
        <a:spcAft>
          <a:spcPct val="0"/>
        </a:spcAft>
        <a:defRPr sz="4400" b="1">
          <a:solidFill>
            <a:srgbClr val="3E8842"/>
          </a:solidFill>
          <a:latin typeface="Calibri" charset="0"/>
          <a:ea typeface="MS PGothic" pitchFamily="34" charset="-128"/>
          <a:cs typeface="ＭＳ Ｐゴシック" charset="0"/>
        </a:defRPr>
      </a:lvl2pPr>
      <a:lvl3pPr algn="l" rtl="0" eaLnBrk="0" fontAlgn="base" hangingPunct="0">
        <a:spcBef>
          <a:spcPct val="0"/>
        </a:spcBef>
        <a:spcAft>
          <a:spcPct val="0"/>
        </a:spcAft>
        <a:defRPr sz="4400" b="1">
          <a:solidFill>
            <a:srgbClr val="3E8842"/>
          </a:solidFill>
          <a:latin typeface="Calibri" charset="0"/>
          <a:ea typeface="MS PGothic" pitchFamily="34" charset="-128"/>
          <a:cs typeface="ＭＳ Ｐゴシック" charset="0"/>
        </a:defRPr>
      </a:lvl3pPr>
      <a:lvl4pPr algn="l" rtl="0" eaLnBrk="0" fontAlgn="base" hangingPunct="0">
        <a:spcBef>
          <a:spcPct val="0"/>
        </a:spcBef>
        <a:spcAft>
          <a:spcPct val="0"/>
        </a:spcAft>
        <a:defRPr sz="4400" b="1">
          <a:solidFill>
            <a:srgbClr val="3E8842"/>
          </a:solidFill>
          <a:latin typeface="Calibri" charset="0"/>
          <a:ea typeface="MS PGothic" pitchFamily="34" charset="-128"/>
          <a:cs typeface="ＭＳ Ｐゴシック" charset="0"/>
        </a:defRPr>
      </a:lvl4pPr>
      <a:lvl5pPr algn="l" rtl="0" eaLnBrk="0" fontAlgn="base" hangingPunct="0">
        <a:spcBef>
          <a:spcPct val="0"/>
        </a:spcBef>
        <a:spcAft>
          <a:spcPct val="0"/>
        </a:spcAft>
        <a:defRPr sz="4400" b="1">
          <a:solidFill>
            <a:srgbClr val="3E8842"/>
          </a:solidFill>
          <a:latin typeface="Calibri" charset="0"/>
          <a:ea typeface="MS PGothic" pitchFamily="34" charset="-128"/>
          <a:cs typeface="ＭＳ Ｐゴシック" charset="0"/>
        </a:defRPr>
      </a:lvl5pPr>
      <a:lvl6pPr marL="457200" algn="l" rtl="0" fontAlgn="base">
        <a:spcBef>
          <a:spcPct val="0"/>
        </a:spcBef>
        <a:spcAft>
          <a:spcPct val="0"/>
        </a:spcAft>
        <a:defRPr sz="4400" b="1">
          <a:solidFill>
            <a:srgbClr val="3E8842"/>
          </a:solidFill>
          <a:latin typeface="Calibri" charset="0"/>
          <a:ea typeface="ＭＳ Ｐゴシック" charset="0"/>
          <a:cs typeface="ＭＳ Ｐゴシック" charset="0"/>
        </a:defRPr>
      </a:lvl6pPr>
      <a:lvl7pPr marL="914400" algn="l" rtl="0" fontAlgn="base">
        <a:spcBef>
          <a:spcPct val="0"/>
        </a:spcBef>
        <a:spcAft>
          <a:spcPct val="0"/>
        </a:spcAft>
        <a:defRPr sz="4400" b="1">
          <a:solidFill>
            <a:srgbClr val="3E8842"/>
          </a:solidFill>
          <a:latin typeface="Calibri" charset="0"/>
          <a:ea typeface="ＭＳ Ｐゴシック" charset="0"/>
          <a:cs typeface="ＭＳ Ｐゴシック" charset="0"/>
        </a:defRPr>
      </a:lvl7pPr>
      <a:lvl8pPr marL="1371600" algn="l" rtl="0" fontAlgn="base">
        <a:spcBef>
          <a:spcPct val="0"/>
        </a:spcBef>
        <a:spcAft>
          <a:spcPct val="0"/>
        </a:spcAft>
        <a:defRPr sz="4400" b="1">
          <a:solidFill>
            <a:srgbClr val="3E8842"/>
          </a:solidFill>
          <a:latin typeface="Calibri" charset="0"/>
          <a:ea typeface="ＭＳ Ｐゴシック" charset="0"/>
          <a:cs typeface="ＭＳ Ｐゴシック" charset="0"/>
        </a:defRPr>
      </a:lvl8pPr>
      <a:lvl9pPr marL="1828800" algn="l" rtl="0" fontAlgn="base">
        <a:spcBef>
          <a:spcPct val="0"/>
        </a:spcBef>
        <a:spcAft>
          <a:spcPct val="0"/>
        </a:spcAft>
        <a:defRPr sz="4400" b="1">
          <a:solidFill>
            <a:srgbClr val="3E8842"/>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rgbClr val="4F5558"/>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rgbClr val="4F5558"/>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4F5558"/>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rgbClr val="4F5558"/>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rgbClr val="4F5558"/>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0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3"/>
          </p:nvPr>
        </p:nvSpPr>
        <p:spPr>
          <a:xfrm>
            <a:off x="10464801" y="6553200"/>
            <a:ext cx="1847273" cy="304800"/>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(c) NAPE 2018</a:t>
            </a:r>
          </a:p>
        </p:txBody>
      </p:sp>
    </p:spTree>
    <p:extLst>
      <p:ext uri="{BB962C8B-B14F-4D97-AF65-F5344CB8AC3E}">
        <p14:creationId xmlns:p14="http://schemas.microsoft.com/office/powerpoint/2010/main" val="285066867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Lst>
  <p:hf sldNum="0" hdr="0" dt="0"/>
  <p:txStyles>
    <p:titleStyle>
      <a:lvl1pPr algn="l" defTabSz="914400" rtl="0" eaLnBrk="1" latinLnBrk="0" hangingPunct="1">
        <a:spcBef>
          <a:spcPct val="0"/>
        </a:spcBef>
        <a:buNone/>
        <a:defRPr sz="4400" b="1" kern="1200">
          <a:solidFill>
            <a:srgbClr val="3E884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4F55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4F5558"/>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4F5558"/>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4F5558"/>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4F555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769D9F-C58C-4286-8C5A-E6F0A63E9B8C}"/>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3810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D720ED9-AE9A-47B0-850A-9CFA7329BFF4}"/>
              </a:ext>
            </a:extLst>
          </p:cNvPr>
          <p:cNvSpPr>
            <a:spLocks noGrp="1"/>
          </p:cNvSpPr>
          <p:nvPr>
            <p:ph type="ftr" sz="quarter" idx="3"/>
          </p:nvPr>
        </p:nvSpPr>
        <p:spPr>
          <a:xfrm>
            <a:off x="423407" y="6530976"/>
            <a:ext cx="4114800" cy="365125"/>
          </a:xfrm>
          <a:prstGeom prst="rect">
            <a:avLst/>
          </a:prstGeom>
        </p:spPr>
        <p:txBody>
          <a:bodyPr vert="horz" lIns="91440" tIns="45720" rIns="91440" bIns="45720" rtlCol="0" anchor="ctr"/>
          <a:lstStyle>
            <a:lvl1pPr algn="l">
              <a:defRPr sz="1200">
                <a:solidFill>
                  <a:schemeClr val="bg1">
                    <a:lumMod val="95000"/>
                  </a:schemeClr>
                </a:solidFill>
              </a:defRPr>
            </a:lvl1pPr>
          </a:lstStyle>
          <a:p>
            <a:r>
              <a:rPr lang="en-US"/>
              <a:t>©2018</a:t>
            </a:r>
          </a:p>
        </p:txBody>
      </p:sp>
    </p:spTree>
    <p:extLst>
      <p:ext uri="{BB962C8B-B14F-4D97-AF65-F5344CB8AC3E}">
        <p14:creationId xmlns:p14="http://schemas.microsoft.com/office/powerpoint/2010/main" val="46534646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Lst>
  <p:hf sldNum="0" hdr="0" dt="0"/>
  <p:txStyles>
    <p:titleStyle>
      <a:lvl1pPr algn="l" defTabSz="914400" rtl="0" eaLnBrk="1" latinLnBrk="0" hangingPunct="1">
        <a:spcBef>
          <a:spcPct val="0"/>
        </a:spcBef>
        <a:buNone/>
        <a:defRPr sz="4400" b="1" kern="1200">
          <a:solidFill>
            <a:srgbClr val="3E884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4F55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4F5558"/>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4F5558"/>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4F5558"/>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4F555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04C65F-EB82-4CD2-905A-3B5353D4A3BE}"/>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7620000" cy="1143000"/>
          </a:xfrm>
          <a:prstGeom prst="rect">
            <a:avLst/>
          </a:prstGeom>
        </p:spPr>
        <p:txBody>
          <a:bodyPr vert="horz" lIns="91440" tIns="45720" rIns="91440" bIns="45720" rtlCol="0" anchor="ctr">
            <a:normAutofit/>
          </a:bodyPr>
          <a:lstStyle/>
          <a:p>
            <a:r>
              <a:rPr lang="en-US"/>
              <a:t>Click to edit title</a:t>
            </a:r>
          </a:p>
        </p:txBody>
      </p:sp>
      <p:sp>
        <p:nvSpPr>
          <p:cNvPr id="3" name="Text Placeholder 2"/>
          <p:cNvSpPr>
            <a:spLocks noGrp="1"/>
          </p:cNvSpPr>
          <p:nvPr>
            <p:ph type="body" idx="1"/>
          </p:nvPr>
        </p:nvSpPr>
        <p:spPr>
          <a:xfrm>
            <a:off x="609600" y="1600201"/>
            <a:ext cx="7721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8268F58-B261-41BB-9AB2-3535C66D57DA}"/>
              </a:ext>
            </a:extLst>
          </p:cNvPr>
          <p:cNvSpPr>
            <a:spLocks noGrp="1"/>
          </p:cNvSpPr>
          <p:nvPr>
            <p:ph type="ftr" sz="quarter" idx="3"/>
          </p:nvPr>
        </p:nvSpPr>
        <p:spPr>
          <a:xfrm>
            <a:off x="609600" y="6359609"/>
            <a:ext cx="938253"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r>
              <a:rPr lang="en-US"/>
              <a:t>©2018</a:t>
            </a:r>
          </a:p>
        </p:txBody>
      </p:sp>
    </p:spTree>
    <p:extLst>
      <p:ext uri="{BB962C8B-B14F-4D97-AF65-F5344CB8AC3E}">
        <p14:creationId xmlns:p14="http://schemas.microsoft.com/office/powerpoint/2010/main" val="327596772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Lst>
  <p:hf sldNum="0" hdr="0" dt="0"/>
  <p:txStyles>
    <p:titleStyle>
      <a:lvl1pPr algn="l" defTabSz="914400" rtl="0" eaLnBrk="1" latinLnBrk="0" hangingPunct="1">
        <a:spcBef>
          <a:spcPct val="0"/>
        </a:spcBef>
        <a:buNone/>
        <a:defRPr sz="44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17762" name="Title Placeholder 1"/>
          <p:cNvSpPr>
            <a:spLocks noGrp="1"/>
          </p:cNvSpPr>
          <p:nvPr>
            <p:ph type="title"/>
          </p:nvPr>
        </p:nvSpPr>
        <p:spPr bwMode="auto">
          <a:xfrm>
            <a:off x="6096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3"/>
          </p:nvPr>
        </p:nvSpPr>
        <p:spPr>
          <a:xfrm>
            <a:off x="10464800" y="6553200"/>
            <a:ext cx="1847851" cy="304800"/>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white"/>
                </a:solidFill>
                <a:latin typeface="Calibri"/>
                <a:ea typeface="+mn-ea"/>
                <a:cs typeface="+mn-cs"/>
              </a:defRPr>
            </a:lvl1pPr>
          </a:lstStyle>
          <a:p>
            <a:pPr>
              <a:defRPr/>
            </a:pPr>
            <a:r>
              <a:rPr lang="en-US"/>
              <a:t>NAPE Education Foundation ©2016</a:t>
            </a:r>
          </a:p>
        </p:txBody>
      </p:sp>
    </p:spTree>
    <p:extLst>
      <p:ext uri="{BB962C8B-B14F-4D97-AF65-F5344CB8AC3E}">
        <p14:creationId xmlns:p14="http://schemas.microsoft.com/office/powerpoint/2010/main" val="292313456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Lst>
  <p:hf sldNum="0" hdr="0" ftr="0" dt="0"/>
  <p:txStyles>
    <p:titleStyle>
      <a:lvl1pPr algn="l" rtl="0" eaLnBrk="0" fontAlgn="base" hangingPunct="0">
        <a:spcBef>
          <a:spcPct val="0"/>
        </a:spcBef>
        <a:spcAft>
          <a:spcPct val="0"/>
        </a:spcAft>
        <a:defRPr sz="4400" b="1" kern="1200">
          <a:solidFill>
            <a:srgbClr val="3E8842"/>
          </a:solidFill>
          <a:latin typeface="+mj-lt"/>
          <a:ea typeface="ＭＳ Ｐゴシック" charset="0"/>
          <a:cs typeface="ＭＳ Ｐゴシック" charset="0"/>
        </a:defRPr>
      </a:lvl1pPr>
      <a:lvl2pPr algn="l" rtl="0" eaLnBrk="0" fontAlgn="base" hangingPunct="0">
        <a:spcBef>
          <a:spcPct val="0"/>
        </a:spcBef>
        <a:spcAft>
          <a:spcPct val="0"/>
        </a:spcAft>
        <a:defRPr sz="4400" b="1">
          <a:solidFill>
            <a:srgbClr val="3E8842"/>
          </a:solidFill>
          <a:latin typeface="Calibri" charset="0"/>
          <a:ea typeface="ＭＳ Ｐゴシック" charset="0"/>
          <a:cs typeface="ＭＳ Ｐゴシック" charset="0"/>
        </a:defRPr>
      </a:lvl2pPr>
      <a:lvl3pPr algn="l" rtl="0" eaLnBrk="0" fontAlgn="base" hangingPunct="0">
        <a:spcBef>
          <a:spcPct val="0"/>
        </a:spcBef>
        <a:spcAft>
          <a:spcPct val="0"/>
        </a:spcAft>
        <a:defRPr sz="4400" b="1">
          <a:solidFill>
            <a:srgbClr val="3E8842"/>
          </a:solidFill>
          <a:latin typeface="Calibri" charset="0"/>
          <a:ea typeface="ＭＳ Ｐゴシック" charset="0"/>
          <a:cs typeface="ＭＳ Ｐゴシック" charset="0"/>
        </a:defRPr>
      </a:lvl3pPr>
      <a:lvl4pPr algn="l" rtl="0" eaLnBrk="0" fontAlgn="base" hangingPunct="0">
        <a:spcBef>
          <a:spcPct val="0"/>
        </a:spcBef>
        <a:spcAft>
          <a:spcPct val="0"/>
        </a:spcAft>
        <a:defRPr sz="4400" b="1">
          <a:solidFill>
            <a:srgbClr val="3E8842"/>
          </a:solidFill>
          <a:latin typeface="Calibri" charset="0"/>
          <a:ea typeface="ＭＳ Ｐゴシック" charset="0"/>
          <a:cs typeface="ＭＳ Ｐゴシック" charset="0"/>
        </a:defRPr>
      </a:lvl4pPr>
      <a:lvl5pPr algn="l" rtl="0" eaLnBrk="0" fontAlgn="base" hangingPunct="0">
        <a:spcBef>
          <a:spcPct val="0"/>
        </a:spcBef>
        <a:spcAft>
          <a:spcPct val="0"/>
        </a:spcAft>
        <a:defRPr sz="4400" b="1">
          <a:solidFill>
            <a:srgbClr val="3E8842"/>
          </a:solidFill>
          <a:latin typeface="Calibri" charset="0"/>
          <a:ea typeface="ＭＳ Ｐゴシック" charset="0"/>
          <a:cs typeface="ＭＳ Ｐゴシック" charset="0"/>
        </a:defRPr>
      </a:lvl5pPr>
      <a:lvl6pPr marL="457200" algn="l" rtl="0" fontAlgn="base">
        <a:spcBef>
          <a:spcPct val="0"/>
        </a:spcBef>
        <a:spcAft>
          <a:spcPct val="0"/>
        </a:spcAft>
        <a:defRPr sz="4400" b="1">
          <a:solidFill>
            <a:srgbClr val="3E8842"/>
          </a:solidFill>
          <a:latin typeface="Calibri" charset="0"/>
          <a:ea typeface="ＭＳ Ｐゴシック" charset="0"/>
          <a:cs typeface="ＭＳ Ｐゴシック" charset="0"/>
        </a:defRPr>
      </a:lvl6pPr>
      <a:lvl7pPr marL="914400" algn="l" rtl="0" fontAlgn="base">
        <a:spcBef>
          <a:spcPct val="0"/>
        </a:spcBef>
        <a:spcAft>
          <a:spcPct val="0"/>
        </a:spcAft>
        <a:defRPr sz="4400" b="1">
          <a:solidFill>
            <a:srgbClr val="3E8842"/>
          </a:solidFill>
          <a:latin typeface="Calibri" charset="0"/>
          <a:ea typeface="ＭＳ Ｐゴシック" charset="0"/>
          <a:cs typeface="ＭＳ Ｐゴシック" charset="0"/>
        </a:defRPr>
      </a:lvl7pPr>
      <a:lvl8pPr marL="1371600" algn="l" rtl="0" fontAlgn="base">
        <a:spcBef>
          <a:spcPct val="0"/>
        </a:spcBef>
        <a:spcAft>
          <a:spcPct val="0"/>
        </a:spcAft>
        <a:defRPr sz="4400" b="1">
          <a:solidFill>
            <a:srgbClr val="3E8842"/>
          </a:solidFill>
          <a:latin typeface="Calibri" charset="0"/>
          <a:ea typeface="ＭＳ Ｐゴシック" charset="0"/>
          <a:cs typeface="ＭＳ Ｐゴシック" charset="0"/>
        </a:defRPr>
      </a:lvl8pPr>
      <a:lvl9pPr marL="1828800" algn="l" rtl="0" fontAlgn="base">
        <a:spcBef>
          <a:spcPct val="0"/>
        </a:spcBef>
        <a:spcAft>
          <a:spcPct val="0"/>
        </a:spcAft>
        <a:defRPr sz="4400" b="1">
          <a:solidFill>
            <a:srgbClr val="3E8842"/>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4F5558"/>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rgbClr val="4F5558"/>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rgbClr val="4F5558"/>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rgbClr val="4F5558"/>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rgbClr val="4F5558"/>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hyperlink" Target="mailto:info@capeyouth.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mailto:egurney@csg.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655BBAB-8FE4-48F5-91EB-C211AA425093}"/>
              </a:ext>
            </a:extLst>
          </p:cNvPr>
          <p:cNvSpPr>
            <a:spLocks noGrp="1"/>
          </p:cNvSpPr>
          <p:nvPr>
            <p:ph type="title" idx="4294967295"/>
          </p:nvPr>
        </p:nvSpPr>
        <p:spPr>
          <a:xfrm>
            <a:off x="7697788" y="2682875"/>
            <a:ext cx="3436937" cy="5556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accent1">
                    <a:lumMod val="75000"/>
                  </a:schemeClr>
                </a:solidFill>
                <a:effectLst/>
                <a:uLnTx/>
                <a:uFillTx/>
                <a:latin typeface="Avenir Next LT Pro" panose="020B0504020202020204" pitchFamily="34" charset="0"/>
                <a:ea typeface="+mn-ea"/>
                <a:cs typeface="+mn-cs"/>
              </a:rPr>
              <a:t>November 15, 2022</a:t>
            </a:r>
            <a:br>
              <a:rPr kumimoji="0" lang="en-US" sz="2000" b="0" i="0" u="none" strike="noStrike" kern="1200" cap="none" spc="0" normalizeH="0" baseline="0" noProof="0">
                <a:ln>
                  <a:noFill/>
                </a:ln>
                <a:solidFill>
                  <a:schemeClr val="accent1">
                    <a:lumMod val="75000"/>
                  </a:schemeClr>
                </a:solidFill>
                <a:effectLst/>
                <a:uLnTx/>
                <a:uFillTx/>
                <a:latin typeface="Avenir Next LT Pro" panose="020B0504020202020204" pitchFamily="34" charset="0"/>
                <a:ea typeface="+mn-ea"/>
                <a:cs typeface="+mn-cs"/>
              </a:rPr>
            </a:br>
            <a:r>
              <a:rPr kumimoji="0" lang="en-US" sz="2000" b="0" i="0" u="none" strike="noStrike" kern="1200" cap="none" spc="0" normalizeH="0" baseline="0" noProof="0">
                <a:ln>
                  <a:noFill/>
                </a:ln>
                <a:solidFill>
                  <a:schemeClr val="accent1">
                    <a:lumMod val="75000"/>
                  </a:schemeClr>
                </a:solidFill>
                <a:effectLst/>
                <a:uLnTx/>
                <a:uFillTx/>
                <a:latin typeface="Avenir Next LT Pro" panose="020B0504020202020204" pitchFamily="34" charset="0"/>
                <a:ea typeface="+mn-ea"/>
                <a:cs typeface="+mn-cs"/>
              </a:rPr>
              <a:t>4-5pm EST</a:t>
            </a:r>
          </a:p>
        </p:txBody>
      </p:sp>
      <p:sp>
        <p:nvSpPr>
          <p:cNvPr id="4" name="Subtitle 2">
            <a:extLst>
              <a:ext uri="{FF2B5EF4-FFF2-40B4-BE49-F238E27FC236}">
                <a16:creationId xmlns:a16="http://schemas.microsoft.com/office/drawing/2014/main" id="{F8C060D0-D97C-4323-83D9-50D0F329D045}"/>
              </a:ext>
            </a:extLst>
          </p:cNvPr>
          <p:cNvSpPr txBox="1">
            <a:spLocks/>
          </p:cNvSpPr>
          <p:nvPr/>
        </p:nvSpPr>
        <p:spPr>
          <a:xfrm>
            <a:off x="7349427" y="515826"/>
            <a:ext cx="4133657" cy="12349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000"/>
              </a:spcBef>
              <a:buFont typeface="Arial" panose="020B0604020202020204" pitchFamily="34" charset="0"/>
              <a:buNone/>
              <a:defRPr/>
            </a:pPr>
            <a:r>
              <a:rPr lang="en-US" sz="2700" b="1">
                <a:solidFill>
                  <a:schemeClr val="accent1">
                    <a:lumMod val="75000"/>
                  </a:schemeClr>
                </a:solidFill>
                <a:latin typeface="Avenir Next LT Pro"/>
                <a:ea typeface="+mn-ea"/>
                <a:cs typeface="+mn-cs"/>
              </a:rPr>
              <a:t>Apprenticeship Intermediary Webinar</a:t>
            </a:r>
          </a:p>
        </p:txBody>
      </p:sp>
    </p:spTree>
    <p:extLst>
      <p:ext uri="{BB962C8B-B14F-4D97-AF65-F5344CB8AC3E}">
        <p14:creationId xmlns:p14="http://schemas.microsoft.com/office/powerpoint/2010/main" val="3690966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1CF8C-1E18-44E0-9AEA-45841188F9A5}"/>
              </a:ext>
            </a:extLst>
          </p:cNvPr>
          <p:cNvSpPr>
            <a:spLocks noGrp="1"/>
          </p:cNvSpPr>
          <p:nvPr>
            <p:ph type="title"/>
          </p:nvPr>
        </p:nvSpPr>
        <p:spPr>
          <a:xfrm>
            <a:off x="271346" y="207149"/>
            <a:ext cx="10515600" cy="1325563"/>
          </a:xfrm>
        </p:spPr>
        <p:txBody>
          <a:bodyPr/>
          <a:lstStyle/>
          <a:p>
            <a:r>
              <a:rPr lang="en-US" b="1">
                <a:solidFill>
                  <a:schemeClr val="bg1"/>
                </a:solidFill>
              </a:rPr>
              <a:t>The Benefits of Apprenticeship</a:t>
            </a:r>
          </a:p>
        </p:txBody>
      </p:sp>
      <p:graphicFrame>
        <p:nvGraphicFramePr>
          <p:cNvPr id="5" name="Table 4">
            <a:extLst>
              <a:ext uri="{FF2B5EF4-FFF2-40B4-BE49-F238E27FC236}">
                <a16:creationId xmlns:a16="http://schemas.microsoft.com/office/drawing/2014/main" id="{6805B884-0889-4EBB-A0E8-88AAAEE60080}"/>
              </a:ext>
            </a:extLst>
          </p:cNvPr>
          <p:cNvGraphicFramePr>
            <a:graphicFrameLocks noGrp="1"/>
          </p:cNvGraphicFramePr>
          <p:nvPr/>
        </p:nvGraphicFramePr>
        <p:xfrm>
          <a:off x="-27214" y="1714499"/>
          <a:ext cx="12223491" cy="5128725"/>
        </p:xfrm>
        <a:graphic>
          <a:graphicData uri="http://schemas.openxmlformats.org/drawingml/2006/table">
            <a:tbl>
              <a:tblPr firstRow="1" bandRow="1">
                <a:tableStyleId>{793D81CF-94F2-401A-BA57-92F5A7B2D0C5}</a:tableStyleId>
              </a:tblPr>
              <a:tblGrid>
                <a:gridCol w="4074497">
                  <a:extLst>
                    <a:ext uri="{9D8B030D-6E8A-4147-A177-3AD203B41FA5}">
                      <a16:colId xmlns:a16="http://schemas.microsoft.com/office/drawing/2014/main" val="3731801302"/>
                    </a:ext>
                  </a:extLst>
                </a:gridCol>
                <a:gridCol w="4074497">
                  <a:extLst>
                    <a:ext uri="{9D8B030D-6E8A-4147-A177-3AD203B41FA5}">
                      <a16:colId xmlns:a16="http://schemas.microsoft.com/office/drawing/2014/main" val="745569879"/>
                    </a:ext>
                  </a:extLst>
                </a:gridCol>
                <a:gridCol w="4074497">
                  <a:extLst>
                    <a:ext uri="{9D8B030D-6E8A-4147-A177-3AD203B41FA5}">
                      <a16:colId xmlns:a16="http://schemas.microsoft.com/office/drawing/2014/main" val="1496060725"/>
                    </a:ext>
                  </a:extLst>
                </a:gridCol>
              </a:tblGrid>
              <a:tr h="742851">
                <a:tc>
                  <a:txBody>
                    <a:bodyPr/>
                    <a:lstStyle/>
                    <a:p>
                      <a:pPr algn="ctr" fontAlgn="base"/>
                      <a:r>
                        <a:rPr lang="en-US" sz="2400">
                          <a:effectLst/>
                        </a:rPr>
                        <a:t>For the Apprentice​</a:t>
                      </a:r>
                      <a:endParaRPr lang="en-US">
                        <a:effectLst/>
                      </a:endParaRPr>
                    </a:p>
                  </a:txBody>
                  <a:tcPr anchor="ctr">
                    <a:solidFill>
                      <a:schemeClr val="bg1">
                        <a:lumMod val="50000"/>
                      </a:schemeClr>
                    </a:solidFill>
                  </a:tcPr>
                </a:tc>
                <a:tc>
                  <a:txBody>
                    <a:bodyPr/>
                    <a:lstStyle/>
                    <a:p>
                      <a:pPr algn="ctr" fontAlgn="base"/>
                      <a:r>
                        <a:rPr lang="en-US" sz="2400">
                          <a:effectLst/>
                        </a:rPr>
                        <a:t>For the Employer​</a:t>
                      </a:r>
                      <a:endParaRPr lang="en-US">
                        <a:effectLst/>
                      </a:endParaRPr>
                    </a:p>
                  </a:txBody>
                  <a:tcPr anchor="ctr">
                    <a:solidFill>
                      <a:schemeClr val="bg1">
                        <a:lumMod val="50000"/>
                      </a:schemeClr>
                    </a:solidFill>
                  </a:tcPr>
                </a:tc>
                <a:tc>
                  <a:txBody>
                    <a:bodyPr/>
                    <a:lstStyle/>
                    <a:p>
                      <a:pPr algn="ctr" fontAlgn="base"/>
                      <a:r>
                        <a:rPr lang="en-US" sz="2400">
                          <a:effectLst/>
                        </a:rPr>
                        <a:t>For the State​</a:t>
                      </a:r>
                      <a:endParaRPr lang="en-US">
                        <a:effectLst/>
                      </a:endParaRPr>
                    </a:p>
                  </a:txBody>
                  <a:tcPr anchor="ctr">
                    <a:solidFill>
                      <a:schemeClr val="bg1">
                        <a:lumMod val="50000"/>
                      </a:schemeClr>
                    </a:solidFill>
                  </a:tcPr>
                </a:tc>
                <a:extLst>
                  <a:ext uri="{0D108BD9-81ED-4DB2-BD59-A6C34878D82A}">
                    <a16:rowId xmlns:a16="http://schemas.microsoft.com/office/drawing/2014/main" val="2332795368"/>
                  </a:ext>
                </a:extLst>
              </a:tr>
              <a:tr h="742851">
                <a:tc>
                  <a:txBody>
                    <a:bodyPr/>
                    <a:lstStyle/>
                    <a:p>
                      <a:pPr fontAlgn="base"/>
                      <a:r>
                        <a:rPr lang="en-US" sz="2000">
                          <a:solidFill>
                            <a:srgbClr val="002060"/>
                          </a:solidFill>
                          <a:effectLst/>
                        </a:rPr>
                        <a:t>Little or no educational debt​</a:t>
                      </a:r>
                      <a:endParaRPr lang="en-US">
                        <a:solidFill>
                          <a:srgbClr val="002060"/>
                        </a:solidFill>
                        <a:effectLst/>
                      </a:endParaRPr>
                    </a:p>
                  </a:txBody>
                  <a:tcPr/>
                </a:tc>
                <a:tc>
                  <a:txBody>
                    <a:bodyPr/>
                    <a:lstStyle/>
                    <a:p>
                      <a:pPr algn="ctr" fontAlgn="base"/>
                      <a:r>
                        <a:rPr lang="en-US" sz="2000">
                          <a:solidFill>
                            <a:srgbClr val="002060"/>
                          </a:solidFill>
                          <a:effectLst/>
                        </a:rPr>
                        <a:t>A pipeline of qualified workers​</a:t>
                      </a:r>
                      <a:endParaRPr lang="en-US">
                        <a:solidFill>
                          <a:srgbClr val="002060"/>
                        </a:solidFill>
                        <a:effectLst/>
                      </a:endParaRPr>
                    </a:p>
                  </a:txBody>
                  <a:tcPr/>
                </a:tc>
                <a:tc>
                  <a:txBody>
                    <a:bodyPr/>
                    <a:lstStyle/>
                    <a:p>
                      <a:pPr fontAlgn="base"/>
                      <a:r>
                        <a:rPr lang="en-US" sz="2000">
                          <a:solidFill>
                            <a:srgbClr val="002060"/>
                          </a:solidFill>
                          <a:effectLst/>
                        </a:rPr>
                        <a:t>Developing private sector partners​</a:t>
                      </a:r>
                      <a:endParaRPr lang="en-US">
                        <a:solidFill>
                          <a:srgbClr val="002060"/>
                        </a:solidFill>
                        <a:effectLst/>
                      </a:endParaRPr>
                    </a:p>
                  </a:txBody>
                  <a:tcPr/>
                </a:tc>
                <a:extLst>
                  <a:ext uri="{0D108BD9-81ED-4DB2-BD59-A6C34878D82A}">
                    <a16:rowId xmlns:a16="http://schemas.microsoft.com/office/drawing/2014/main" val="955495080"/>
                  </a:ext>
                </a:extLst>
              </a:tr>
              <a:tr h="742851">
                <a:tc>
                  <a:txBody>
                    <a:bodyPr/>
                    <a:lstStyle/>
                    <a:p>
                      <a:pPr fontAlgn="base"/>
                      <a:r>
                        <a:rPr lang="en-US" sz="2000">
                          <a:solidFill>
                            <a:srgbClr val="002060"/>
                          </a:solidFill>
                          <a:effectLst/>
                        </a:rPr>
                        <a:t>Hands on training​</a:t>
                      </a:r>
                      <a:endParaRPr lang="en-US">
                        <a:solidFill>
                          <a:srgbClr val="002060"/>
                        </a:solidFill>
                        <a:effectLst/>
                      </a:endParaRPr>
                    </a:p>
                  </a:txBody>
                  <a:tcPr/>
                </a:tc>
                <a:tc>
                  <a:txBody>
                    <a:bodyPr/>
                    <a:lstStyle/>
                    <a:p>
                      <a:pPr fontAlgn="base"/>
                      <a:r>
                        <a:rPr lang="en-US" sz="2000">
                          <a:solidFill>
                            <a:srgbClr val="002060"/>
                          </a:solidFill>
                          <a:effectLst/>
                        </a:rPr>
                        <a:t>Tailored training​</a:t>
                      </a:r>
                      <a:endParaRPr lang="en-US">
                        <a:solidFill>
                          <a:srgbClr val="002060"/>
                        </a:solidFill>
                        <a:effectLst/>
                      </a:endParaRPr>
                    </a:p>
                  </a:txBody>
                  <a:tcPr/>
                </a:tc>
                <a:tc>
                  <a:txBody>
                    <a:bodyPr/>
                    <a:lstStyle/>
                    <a:p>
                      <a:pPr fontAlgn="base"/>
                      <a:r>
                        <a:rPr lang="en-US" sz="2000">
                          <a:solidFill>
                            <a:srgbClr val="002060"/>
                          </a:solidFill>
                          <a:effectLst/>
                        </a:rPr>
                        <a:t>Post-COVID workforce recovery​</a:t>
                      </a:r>
                      <a:endParaRPr lang="en-US">
                        <a:solidFill>
                          <a:srgbClr val="002060"/>
                        </a:solidFill>
                        <a:effectLst/>
                      </a:endParaRPr>
                    </a:p>
                  </a:txBody>
                  <a:tcPr/>
                </a:tc>
                <a:extLst>
                  <a:ext uri="{0D108BD9-81ED-4DB2-BD59-A6C34878D82A}">
                    <a16:rowId xmlns:a16="http://schemas.microsoft.com/office/drawing/2014/main" val="1441179459"/>
                  </a:ext>
                </a:extLst>
              </a:tr>
              <a:tr h="834436">
                <a:tc>
                  <a:txBody>
                    <a:bodyPr/>
                    <a:lstStyle/>
                    <a:p>
                      <a:pPr fontAlgn="base"/>
                      <a:r>
                        <a:rPr lang="en-US" sz="2000">
                          <a:solidFill>
                            <a:srgbClr val="002060"/>
                          </a:solidFill>
                          <a:effectLst/>
                        </a:rPr>
                        <a:t>Potential for college credit​ with little or no debt</a:t>
                      </a:r>
                      <a:endParaRPr lang="en-US">
                        <a:solidFill>
                          <a:srgbClr val="002060"/>
                        </a:solidFill>
                        <a:effectLst/>
                      </a:endParaRPr>
                    </a:p>
                  </a:txBody>
                  <a:tcPr/>
                </a:tc>
                <a:tc>
                  <a:txBody>
                    <a:bodyPr/>
                    <a:lstStyle/>
                    <a:p>
                      <a:pPr fontAlgn="base"/>
                      <a:r>
                        <a:rPr lang="en-US" sz="2000">
                          <a:solidFill>
                            <a:srgbClr val="002060"/>
                          </a:solidFill>
                          <a:effectLst/>
                        </a:rPr>
                        <a:t>Increased knowledge transfer​</a:t>
                      </a:r>
                      <a:endParaRPr lang="en-US">
                        <a:solidFill>
                          <a:srgbClr val="002060"/>
                        </a:solidFill>
                        <a:effectLst/>
                      </a:endParaRPr>
                    </a:p>
                  </a:txBody>
                  <a:tcPr/>
                </a:tc>
                <a:tc>
                  <a:txBody>
                    <a:bodyPr/>
                    <a:lstStyle/>
                    <a:p>
                      <a:pPr fontAlgn="base"/>
                      <a:r>
                        <a:rPr lang="en-US" sz="2000">
                          <a:solidFill>
                            <a:srgbClr val="002060"/>
                          </a:solidFill>
                          <a:effectLst/>
                        </a:rPr>
                        <a:t>Pipeline of qualified public and private employees​</a:t>
                      </a:r>
                      <a:endParaRPr lang="en-US">
                        <a:solidFill>
                          <a:srgbClr val="002060"/>
                        </a:solidFill>
                        <a:effectLst/>
                      </a:endParaRPr>
                    </a:p>
                  </a:txBody>
                  <a:tcPr/>
                </a:tc>
                <a:extLst>
                  <a:ext uri="{0D108BD9-81ED-4DB2-BD59-A6C34878D82A}">
                    <a16:rowId xmlns:a16="http://schemas.microsoft.com/office/drawing/2014/main" val="3708379187"/>
                  </a:ext>
                </a:extLst>
              </a:tr>
              <a:tr h="488449">
                <a:tc>
                  <a:txBody>
                    <a:bodyPr/>
                    <a:lstStyle/>
                    <a:p>
                      <a:pPr fontAlgn="base"/>
                      <a:r>
                        <a:rPr lang="en-US" sz="2000">
                          <a:solidFill>
                            <a:srgbClr val="002060"/>
                          </a:solidFill>
                          <a:effectLst/>
                        </a:rPr>
                        <a:t>Career development​</a:t>
                      </a:r>
                      <a:endParaRPr lang="en-US">
                        <a:solidFill>
                          <a:srgbClr val="002060"/>
                        </a:solidFill>
                        <a:effectLst/>
                      </a:endParaRPr>
                    </a:p>
                  </a:txBody>
                  <a:tcPr/>
                </a:tc>
                <a:tc>
                  <a:txBody>
                    <a:bodyPr/>
                    <a:lstStyle/>
                    <a:p>
                      <a:pPr fontAlgn="base"/>
                      <a:r>
                        <a:rPr lang="en-US" sz="2000">
                          <a:solidFill>
                            <a:srgbClr val="002060"/>
                          </a:solidFill>
                          <a:effectLst/>
                        </a:rPr>
                        <a:t>Employee retention​</a:t>
                      </a:r>
                      <a:endParaRPr lang="en-US">
                        <a:solidFill>
                          <a:srgbClr val="002060"/>
                        </a:solidFill>
                        <a:effectLst/>
                      </a:endParaRPr>
                    </a:p>
                  </a:txBody>
                  <a:tcPr/>
                </a:tc>
                <a:tc>
                  <a:txBody>
                    <a:bodyPr/>
                    <a:lstStyle/>
                    <a:p>
                      <a:pPr fontAlgn="base"/>
                      <a:r>
                        <a:rPr lang="en-US" sz="2000">
                          <a:solidFill>
                            <a:srgbClr val="002060"/>
                          </a:solidFill>
                          <a:effectLst/>
                        </a:rPr>
                        <a:t>Reducing unemployment​</a:t>
                      </a:r>
                      <a:endParaRPr lang="en-US">
                        <a:solidFill>
                          <a:srgbClr val="002060"/>
                        </a:solidFill>
                        <a:effectLst/>
                      </a:endParaRPr>
                    </a:p>
                  </a:txBody>
                  <a:tcPr/>
                </a:tc>
                <a:extLst>
                  <a:ext uri="{0D108BD9-81ED-4DB2-BD59-A6C34878D82A}">
                    <a16:rowId xmlns:a16="http://schemas.microsoft.com/office/drawing/2014/main" val="2021171827"/>
                  </a:ext>
                </a:extLst>
              </a:tr>
              <a:tr h="834436">
                <a:tc>
                  <a:txBody>
                    <a:bodyPr/>
                    <a:lstStyle/>
                    <a:p>
                      <a:pPr fontAlgn="base"/>
                      <a:r>
                        <a:rPr lang="en-US" sz="2000">
                          <a:solidFill>
                            <a:srgbClr val="002060"/>
                          </a:solidFill>
                          <a:effectLst/>
                        </a:rPr>
                        <a:t>Certified portable credentials​</a:t>
                      </a:r>
                      <a:endParaRPr lang="en-US">
                        <a:solidFill>
                          <a:srgbClr val="002060"/>
                        </a:solidFill>
                        <a:effectLst/>
                      </a:endParaRPr>
                    </a:p>
                  </a:txBody>
                  <a:tcPr/>
                </a:tc>
                <a:tc>
                  <a:txBody>
                    <a:bodyPr/>
                    <a:lstStyle/>
                    <a:p>
                      <a:pPr fontAlgn="base"/>
                      <a:r>
                        <a:rPr lang="en-US" sz="2000">
                          <a:solidFill>
                            <a:srgbClr val="002060"/>
                          </a:solidFill>
                          <a:effectLst/>
                        </a:rPr>
                        <a:t>High quality standards​</a:t>
                      </a:r>
                      <a:endParaRPr lang="en-US">
                        <a:solidFill>
                          <a:srgbClr val="002060"/>
                        </a:solidFill>
                        <a:effectLst/>
                      </a:endParaRPr>
                    </a:p>
                  </a:txBody>
                  <a:tcPr/>
                </a:tc>
                <a:tc>
                  <a:txBody>
                    <a:bodyPr/>
                    <a:lstStyle/>
                    <a:p>
                      <a:pPr fontAlgn="base"/>
                      <a:r>
                        <a:rPr lang="en-US" sz="2000">
                          <a:solidFill>
                            <a:srgbClr val="002060"/>
                          </a:solidFill>
                          <a:effectLst/>
                        </a:rPr>
                        <a:t>Custom training and reduced onboarding costs​</a:t>
                      </a:r>
                      <a:endParaRPr lang="en-US">
                        <a:solidFill>
                          <a:srgbClr val="002060"/>
                        </a:solidFill>
                        <a:effectLst/>
                      </a:endParaRPr>
                    </a:p>
                  </a:txBody>
                  <a:tcPr/>
                </a:tc>
                <a:extLst>
                  <a:ext uri="{0D108BD9-81ED-4DB2-BD59-A6C34878D82A}">
                    <a16:rowId xmlns:a16="http://schemas.microsoft.com/office/drawing/2014/main" val="3777706328"/>
                  </a:ext>
                </a:extLst>
              </a:tr>
              <a:tr h="742851">
                <a:tc>
                  <a:txBody>
                    <a:bodyPr/>
                    <a:lstStyle/>
                    <a:p>
                      <a:pPr fontAlgn="base"/>
                      <a:r>
                        <a:rPr lang="en-US" sz="2000">
                          <a:solidFill>
                            <a:srgbClr val="002060"/>
                          </a:solidFill>
                          <a:effectLst/>
                        </a:rPr>
                        <a:t>$72K Average starting salary​</a:t>
                      </a:r>
                      <a:endParaRPr lang="en-US">
                        <a:solidFill>
                          <a:srgbClr val="002060"/>
                        </a:solidFill>
                        <a:effectLst/>
                      </a:endParaRPr>
                    </a:p>
                  </a:txBody>
                  <a:tcPr/>
                </a:tc>
                <a:tc>
                  <a:txBody>
                    <a:bodyPr/>
                    <a:lstStyle/>
                    <a:p>
                      <a:pPr fontAlgn="base"/>
                      <a:r>
                        <a:rPr lang="en-US" sz="2000">
                          <a:solidFill>
                            <a:srgbClr val="002060"/>
                          </a:solidFill>
                          <a:effectLst/>
                        </a:rPr>
                        <a:t>Tax credits​</a:t>
                      </a:r>
                      <a:endParaRPr lang="en-US">
                        <a:solidFill>
                          <a:srgbClr val="002060"/>
                        </a:solidFill>
                        <a:effectLst/>
                      </a:endParaRPr>
                    </a:p>
                  </a:txBody>
                  <a:tcPr/>
                </a:tc>
                <a:tc>
                  <a:txBody>
                    <a:bodyPr/>
                    <a:lstStyle/>
                    <a:p>
                      <a:pPr fontAlgn="base"/>
                      <a:r>
                        <a:rPr lang="en-US" sz="2000">
                          <a:solidFill>
                            <a:srgbClr val="002060"/>
                          </a:solidFill>
                          <a:effectLst/>
                        </a:rPr>
                        <a:t>Creating a model for others to follow​</a:t>
                      </a:r>
                      <a:endParaRPr lang="en-US">
                        <a:solidFill>
                          <a:srgbClr val="002060"/>
                        </a:solidFill>
                        <a:effectLst/>
                      </a:endParaRPr>
                    </a:p>
                  </a:txBody>
                  <a:tcPr/>
                </a:tc>
                <a:extLst>
                  <a:ext uri="{0D108BD9-81ED-4DB2-BD59-A6C34878D82A}">
                    <a16:rowId xmlns:a16="http://schemas.microsoft.com/office/drawing/2014/main" val="1027580337"/>
                  </a:ext>
                </a:extLst>
              </a:tr>
            </a:tbl>
          </a:graphicData>
        </a:graphic>
      </p:graphicFrame>
    </p:spTree>
    <p:extLst>
      <p:ext uri="{BB962C8B-B14F-4D97-AF65-F5344CB8AC3E}">
        <p14:creationId xmlns:p14="http://schemas.microsoft.com/office/powerpoint/2010/main" val="420661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1CF8C-1E18-44E0-9AEA-45841188F9A5}"/>
              </a:ext>
            </a:extLst>
          </p:cNvPr>
          <p:cNvSpPr>
            <a:spLocks noGrp="1"/>
          </p:cNvSpPr>
          <p:nvPr>
            <p:ph type="title"/>
          </p:nvPr>
        </p:nvSpPr>
        <p:spPr>
          <a:xfrm>
            <a:off x="271346" y="207149"/>
            <a:ext cx="10515600" cy="1325563"/>
          </a:xfrm>
        </p:spPr>
        <p:txBody>
          <a:bodyPr/>
          <a:lstStyle/>
          <a:p>
            <a:r>
              <a:rPr lang="en-US" b="1">
                <a:solidFill>
                  <a:schemeClr val="bg1"/>
                </a:solidFill>
              </a:rPr>
              <a:t>Inclusive Apprenticeship</a:t>
            </a:r>
          </a:p>
        </p:txBody>
      </p:sp>
      <p:sp>
        <p:nvSpPr>
          <p:cNvPr id="4" name="TextBox 3">
            <a:extLst>
              <a:ext uri="{FF2B5EF4-FFF2-40B4-BE49-F238E27FC236}">
                <a16:creationId xmlns:a16="http://schemas.microsoft.com/office/drawing/2014/main" id="{B60926D3-3038-482F-868F-78D558B05743}"/>
              </a:ext>
            </a:extLst>
          </p:cNvPr>
          <p:cNvSpPr txBox="1"/>
          <p:nvPr/>
        </p:nvSpPr>
        <p:spPr>
          <a:xfrm>
            <a:off x="271346" y="1950994"/>
            <a:ext cx="9944099" cy="4755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US" sz="2800" b="0" i="0" u="none" strike="noStrike" kern="1200" cap="none" spc="0" normalizeH="0" baseline="0" noProof="0">
                <a:ln>
                  <a:noFill/>
                </a:ln>
                <a:solidFill>
                  <a:srgbClr val="04305C"/>
                </a:solidFill>
                <a:effectLst/>
                <a:uLnTx/>
                <a:uFillTx/>
                <a:latin typeface="Avenir Next LT Pro"/>
                <a:ea typeface="+mn-lt"/>
                <a:cs typeface="+mn-lt"/>
              </a:rPr>
              <a:t>Equal opportunity is promoted for apprentices and applicants in RAP by prohibiting discrimination based on race, color, religion, national origin, sex, sexual orientation, age, genetic information, and disability.</a:t>
            </a:r>
            <a:endParaRPr kumimoji="0" lang="en-US" sz="1800" b="0" i="0" u="none" strike="noStrike" kern="1200" cap="none" spc="0" normalizeH="0" baseline="0" noProof="0">
              <a:ln>
                <a:noFill/>
              </a:ln>
              <a:solidFill>
                <a:srgbClr val="000000"/>
              </a:solidFill>
              <a:effectLst/>
              <a:uLnTx/>
              <a:uFillTx/>
              <a:latin typeface="Avenir Next LT Pro"/>
              <a:ea typeface="+mn-lt"/>
              <a:cs typeface="+mn-lt"/>
            </a:endParaRPr>
          </a:p>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en-US" sz="1800" b="0" i="0" u="none" strike="noStrike" kern="1200" cap="none" spc="0" normalizeH="0" baseline="0" noProof="0">
              <a:ln>
                <a:noFill/>
              </a:ln>
              <a:solidFill>
                <a:srgbClr val="04305C"/>
              </a:solidFill>
              <a:effectLst/>
              <a:uLnTx/>
              <a:uFillTx/>
              <a:latin typeface="Avenir Next LT Pro"/>
              <a:ea typeface="+mn-lt"/>
              <a:cs typeface="+mn-lt"/>
            </a:endParaRPr>
          </a:p>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US" sz="2000" b="0" i="0" u="none" strike="noStrike" kern="1200" cap="none" spc="0" normalizeH="0" baseline="0" noProof="0">
                <a:ln>
                  <a:noFill/>
                </a:ln>
                <a:solidFill>
                  <a:srgbClr val="04305C"/>
                </a:solidFill>
                <a:effectLst/>
                <a:uLnTx/>
                <a:uFillTx/>
                <a:latin typeface="Avenir Next LT Pro"/>
                <a:ea typeface="+mn-lt"/>
                <a:cs typeface="+mn-lt"/>
              </a:rPr>
              <a:t>Apprenticeship sponsors are required to provide reasonable accommodations, upon request, to applicants and apprentices with disabilities to allow them to perform critical job functions. Examples include:</a:t>
            </a:r>
            <a:endParaRPr kumimoji="0" lang="en-US" sz="2000" b="0" i="0" u="none" strike="noStrike" kern="1200" cap="none" spc="0" normalizeH="0" baseline="0" noProof="0">
              <a:ln>
                <a:noFill/>
              </a:ln>
              <a:solidFill>
                <a:prstClr val="black"/>
              </a:solidFill>
              <a:effectLst/>
              <a:uLnTx/>
              <a:uFillTx/>
              <a:latin typeface="Avenir Next LT Pro"/>
              <a:ea typeface="+mn-lt"/>
              <a:cs typeface="+mn-lt"/>
            </a:endParaRPr>
          </a:p>
          <a:p>
            <a:pPr marL="1200150" marR="0" lvl="2" indent="-285750" algn="l" defTabSz="914400" rtl="0" eaLnBrk="1" fontAlgn="auto" latinLnBrk="0" hangingPunct="1">
              <a:lnSpc>
                <a:spcPct val="90000"/>
              </a:lnSpc>
              <a:spcBef>
                <a:spcPts val="600"/>
              </a:spcBef>
              <a:spcAft>
                <a:spcPts val="600"/>
              </a:spcAft>
              <a:buClrTx/>
              <a:buSzTx/>
              <a:buFont typeface="Arial,Sans-Serif"/>
              <a:buChar char="•"/>
              <a:tabLst/>
              <a:defRPr/>
            </a:pPr>
            <a:r>
              <a:rPr kumimoji="0" lang="en-US" sz="2000" b="0" i="0" u="none" strike="noStrike" kern="1200" cap="none" spc="0" normalizeH="0" baseline="0" noProof="0">
                <a:ln>
                  <a:noFill/>
                </a:ln>
                <a:solidFill>
                  <a:srgbClr val="04305C"/>
                </a:solidFill>
                <a:effectLst/>
                <a:uLnTx/>
                <a:uFillTx/>
                <a:latin typeface="Avenir Next LT Pro"/>
                <a:ea typeface="+mn-lt"/>
                <a:cs typeface="+mn-lt"/>
              </a:rPr>
              <a:t>physical accessibility of facilities;</a:t>
            </a:r>
            <a:endParaRPr kumimoji="0" lang="en-US" sz="2000" b="0" i="0" u="none" strike="noStrike" kern="1200" cap="none" spc="0" normalizeH="0" baseline="0" noProof="0">
              <a:ln>
                <a:noFill/>
              </a:ln>
              <a:solidFill>
                <a:prstClr val="black"/>
              </a:solidFill>
              <a:effectLst/>
              <a:uLnTx/>
              <a:uFillTx/>
              <a:latin typeface="Avenir Next LT Pro"/>
              <a:ea typeface="+mn-lt"/>
              <a:cs typeface="+mn-lt"/>
            </a:endParaRPr>
          </a:p>
          <a:p>
            <a:pPr marL="1200150" marR="0" lvl="2" indent="-285750" algn="l" defTabSz="914400" rtl="0" eaLnBrk="1" fontAlgn="auto" latinLnBrk="0" hangingPunct="1">
              <a:lnSpc>
                <a:spcPct val="90000"/>
              </a:lnSpc>
              <a:spcBef>
                <a:spcPts val="600"/>
              </a:spcBef>
              <a:spcAft>
                <a:spcPts val="600"/>
              </a:spcAft>
              <a:buClrTx/>
              <a:buSzTx/>
              <a:buFont typeface="Arial,Sans-Serif"/>
              <a:buChar char="•"/>
              <a:tabLst/>
              <a:defRPr/>
            </a:pPr>
            <a:r>
              <a:rPr kumimoji="0" lang="en-US" sz="2000" b="0" i="0" u="none" strike="noStrike" kern="1200" cap="none" spc="0" normalizeH="0" baseline="0" noProof="0">
                <a:ln>
                  <a:noFill/>
                </a:ln>
                <a:solidFill>
                  <a:srgbClr val="04305C"/>
                </a:solidFill>
                <a:effectLst/>
                <a:uLnTx/>
                <a:uFillTx/>
                <a:latin typeface="Avenir Next LT Pro"/>
                <a:ea typeface="+mn-lt"/>
                <a:cs typeface="+mn-lt"/>
              </a:rPr>
              <a:t>flexible work schedules;</a:t>
            </a:r>
            <a:endParaRPr kumimoji="0" lang="en-US" sz="2000" b="0" i="0" u="none" strike="noStrike" kern="1200" cap="none" spc="0" normalizeH="0" baseline="0" noProof="0">
              <a:ln>
                <a:noFill/>
              </a:ln>
              <a:solidFill>
                <a:prstClr val="black"/>
              </a:solidFill>
              <a:effectLst/>
              <a:uLnTx/>
              <a:uFillTx/>
              <a:latin typeface="Avenir Next LT Pro"/>
              <a:ea typeface="+mn-lt"/>
              <a:cs typeface="+mn-lt"/>
            </a:endParaRPr>
          </a:p>
          <a:p>
            <a:pPr marL="1200150" marR="0" lvl="2" indent="-285750" algn="l" defTabSz="914400" rtl="0" eaLnBrk="1" fontAlgn="auto" latinLnBrk="0" hangingPunct="1">
              <a:lnSpc>
                <a:spcPct val="90000"/>
              </a:lnSpc>
              <a:spcBef>
                <a:spcPts val="600"/>
              </a:spcBef>
              <a:spcAft>
                <a:spcPts val="600"/>
              </a:spcAft>
              <a:buClrTx/>
              <a:buSzTx/>
              <a:buFont typeface="Arial,Sans-Serif"/>
              <a:buChar char="•"/>
              <a:tabLst/>
              <a:defRPr/>
            </a:pPr>
            <a:r>
              <a:rPr kumimoji="0" lang="en-US" sz="2000" b="0" i="0" u="none" strike="noStrike" kern="1200" cap="none" spc="0" normalizeH="0" baseline="0" noProof="0">
                <a:ln>
                  <a:noFill/>
                </a:ln>
                <a:solidFill>
                  <a:srgbClr val="04305C"/>
                </a:solidFill>
                <a:effectLst/>
                <a:uLnTx/>
                <a:uFillTx/>
                <a:latin typeface="Avenir Next LT Pro"/>
                <a:ea typeface="+mn-lt"/>
                <a:cs typeface="+mn-lt"/>
              </a:rPr>
              <a:t>new or modified tools;</a:t>
            </a:r>
            <a:endParaRPr kumimoji="0" lang="en-US" sz="2000" b="0" i="0" u="none" strike="noStrike" kern="1200" cap="none" spc="0" normalizeH="0" baseline="0" noProof="0">
              <a:ln>
                <a:noFill/>
              </a:ln>
              <a:solidFill>
                <a:prstClr val="black"/>
              </a:solidFill>
              <a:effectLst/>
              <a:uLnTx/>
              <a:uFillTx/>
              <a:latin typeface="Avenir Next LT Pro"/>
              <a:ea typeface="+mn-lt"/>
              <a:cs typeface="+mn-lt"/>
            </a:endParaRPr>
          </a:p>
          <a:p>
            <a:pPr marL="1200150" marR="0" lvl="2" indent="-285750" algn="l" defTabSz="914400" rtl="0" eaLnBrk="1" fontAlgn="auto" latinLnBrk="0" hangingPunct="1">
              <a:lnSpc>
                <a:spcPct val="90000"/>
              </a:lnSpc>
              <a:spcBef>
                <a:spcPts val="600"/>
              </a:spcBef>
              <a:spcAft>
                <a:spcPts val="600"/>
              </a:spcAft>
              <a:buClrTx/>
              <a:buSzTx/>
              <a:buFont typeface="Arial,Sans-Serif"/>
              <a:buChar char="•"/>
              <a:tabLst/>
              <a:defRPr/>
            </a:pPr>
            <a:r>
              <a:rPr kumimoji="0" lang="en-US" sz="2000" b="0" i="0" u="none" strike="noStrike" kern="1200" cap="none" spc="0" normalizeH="0" baseline="0" noProof="0">
                <a:ln>
                  <a:noFill/>
                </a:ln>
                <a:solidFill>
                  <a:srgbClr val="04305C"/>
                </a:solidFill>
                <a:effectLst/>
                <a:uLnTx/>
                <a:uFillTx/>
                <a:latin typeface="Avenir Next LT Pro"/>
                <a:ea typeface="+mn-lt"/>
                <a:cs typeface="+mn-lt"/>
              </a:rPr>
              <a:t>and equipment and personnel support as needed.</a:t>
            </a:r>
            <a:endParaRPr kumimoji="0" lang="en-US" sz="2000" b="0" i="0" u="none" strike="noStrike" kern="1200" cap="none" spc="0" normalizeH="0" baseline="0" noProof="0">
              <a:ln>
                <a:noFill/>
              </a:ln>
              <a:solidFill>
                <a:prstClr val="black"/>
              </a:solidFill>
              <a:effectLst/>
              <a:uLnTx/>
              <a:uFillTx/>
              <a:latin typeface="Avenir Next LT Pro"/>
              <a:ea typeface="+mn-lt"/>
              <a:cs typeface="+mn-lt"/>
            </a:endParaRPr>
          </a:p>
        </p:txBody>
      </p:sp>
    </p:spTree>
    <p:extLst>
      <p:ext uri="{BB962C8B-B14F-4D97-AF65-F5344CB8AC3E}">
        <p14:creationId xmlns:p14="http://schemas.microsoft.com/office/powerpoint/2010/main" val="3654235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F6CFA-DFFB-447B-A1BE-11618C2DA63F}"/>
              </a:ext>
            </a:extLst>
          </p:cNvPr>
          <p:cNvSpPr>
            <a:spLocks noGrp="1"/>
          </p:cNvSpPr>
          <p:nvPr>
            <p:ph type="title"/>
          </p:nvPr>
        </p:nvSpPr>
        <p:spPr>
          <a:xfrm>
            <a:off x="311727" y="235816"/>
            <a:ext cx="10515600" cy="1325563"/>
          </a:xfrm>
        </p:spPr>
        <p:txBody>
          <a:bodyPr/>
          <a:lstStyle/>
          <a:p>
            <a:r>
              <a:rPr lang="en-US" b="1">
                <a:solidFill>
                  <a:schemeClr val="bg1"/>
                </a:solidFill>
                <a:latin typeface="Avenir Next LT Pro"/>
              </a:rPr>
              <a:t>Policy Considerations</a:t>
            </a:r>
            <a:endParaRPr lang="en-US"/>
          </a:p>
        </p:txBody>
      </p:sp>
      <p:sp>
        <p:nvSpPr>
          <p:cNvPr id="3" name="TextBox 2">
            <a:extLst>
              <a:ext uri="{FF2B5EF4-FFF2-40B4-BE49-F238E27FC236}">
                <a16:creationId xmlns:a16="http://schemas.microsoft.com/office/drawing/2014/main" id="{84536699-7EC6-43D1-92BA-351D475B7C17}"/>
              </a:ext>
            </a:extLst>
          </p:cNvPr>
          <p:cNvSpPr txBox="1"/>
          <p:nvPr/>
        </p:nvSpPr>
        <p:spPr>
          <a:xfrm>
            <a:off x="340759" y="1813388"/>
            <a:ext cx="9267288"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54C77"/>
                </a:solidFill>
                <a:effectLst/>
                <a:uLnTx/>
                <a:uFillTx/>
                <a:latin typeface="Avenir Next LT Pro"/>
                <a:ea typeface="+mn-lt"/>
                <a:cs typeface="+mn-lt"/>
              </a:rPr>
              <a:t>State strategies for fostering inclusive apprenticeships include: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54C77"/>
              </a:solidFill>
              <a:effectLst/>
              <a:uLnTx/>
              <a:uFillTx/>
              <a:latin typeface="Avenir Next LT Pro"/>
              <a:ea typeface="+mn-lt"/>
              <a:cs typeface="+mn-lt"/>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54C77"/>
                </a:solidFill>
                <a:effectLst/>
                <a:uLnTx/>
                <a:uFillTx/>
                <a:latin typeface="Avenir Next LT Pro"/>
                <a:ea typeface="+mn-lt"/>
                <a:cs typeface="+mn-lt"/>
              </a:rPr>
              <a:t>Utilizing incentives;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54C77"/>
                </a:solidFill>
                <a:effectLst/>
                <a:uLnTx/>
                <a:uFillTx/>
                <a:latin typeface="Avenir Next LT Pro"/>
                <a:ea typeface="+mn-lt"/>
                <a:cs typeface="+mn-lt"/>
              </a:rPr>
              <a:t>Encouraging collaboration;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54C77"/>
                </a:solidFill>
                <a:effectLst/>
                <a:uLnTx/>
                <a:uFillTx/>
                <a:latin typeface="Avenir Next LT Pro"/>
                <a:ea typeface="+mn-lt"/>
                <a:cs typeface="+mn-lt"/>
              </a:rPr>
              <a:t>Using data-based decision making to improve enrollment and retention;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54C77"/>
                </a:solidFill>
                <a:effectLst/>
                <a:uLnTx/>
                <a:uFillTx/>
                <a:latin typeface="Avenir Next LT Pro"/>
                <a:ea typeface="+mn-lt"/>
                <a:cs typeface="+mn-lt"/>
              </a:rPr>
              <a:t>Providing wraparound services and support; and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54C77"/>
                </a:solidFill>
                <a:effectLst/>
                <a:uLnTx/>
                <a:uFillTx/>
                <a:latin typeface="Avenir Next LT Pro"/>
                <a:ea typeface="+mn-lt"/>
                <a:cs typeface="+mn-lt"/>
              </a:rPr>
              <a:t>Acting as a model employer.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851457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F6CFA-DFFB-447B-A1BE-11618C2DA63F}"/>
              </a:ext>
            </a:extLst>
          </p:cNvPr>
          <p:cNvSpPr>
            <a:spLocks noGrp="1"/>
          </p:cNvSpPr>
          <p:nvPr>
            <p:ph type="title"/>
          </p:nvPr>
        </p:nvSpPr>
        <p:spPr>
          <a:xfrm>
            <a:off x="311727" y="235816"/>
            <a:ext cx="10515600" cy="1325563"/>
          </a:xfrm>
        </p:spPr>
        <p:txBody>
          <a:bodyPr/>
          <a:lstStyle/>
          <a:p>
            <a:r>
              <a:rPr lang="en-US" b="1">
                <a:solidFill>
                  <a:schemeClr val="bg1"/>
                </a:solidFill>
                <a:latin typeface="Avenir Next LT Pro"/>
              </a:rPr>
              <a:t>Panel Discussion</a:t>
            </a:r>
            <a:endParaRPr lang="en-US" b="1">
              <a:solidFill>
                <a:schemeClr val="bg1"/>
              </a:solidFill>
              <a:latin typeface="Avenir Next LT Pro" panose="020B0504020202020204" pitchFamily="34" charset="0"/>
            </a:endParaRPr>
          </a:p>
        </p:txBody>
      </p:sp>
      <p:sp>
        <p:nvSpPr>
          <p:cNvPr id="12" name="Content Placeholder 4">
            <a:extLst>
              <a:ext uri="{FF2B5EF4-FFF2-40B4-BE49-F238E27FC236}">
                <a16:creationId xmlns:a16="http://schemas.microsoft.com/office/drawing/2014/main" id="{91DA32D2-C6B5-4890-B4C9-7DD746F1A1FA}"/>
              </a:ext>
            </a:extLst>
          </p:cNvPr>
          <p:cNvSpPr txBox="1">
            <a:spLocks/>
          </p:cNvSpPr>
          <p:nvPr/>
        </p:nvSpPr>
        <p:spPr>
          <a:xfrm>
            <a:off x="271555" y="5096325"/>
            <a:ext cx="5542082" cy="15363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300">
                <a:solidFill>
                  <a:srgbClr val="000000"/>
                </a:solidFill>
                <a:latin typeface="Avenir Next LT Pro"/>
              </a:rPr>
              <a:t>John Marotta, Senior Policy Associate </a:t>
            </a:r>
            <a:br>
              <a:rPr lang="en-US" sz="2300">
                <a:solidFill>
                  <a:srgbClr val="000000"/>
                </a:solidFill>
                <a:latin typeface="Avenir Next LT Pro"/>
              </a:rPr>
            </a:br>
            <a:r>
              <a:rPr lang="en-US" sz="2300">
                <a:solidFill>
                  <a:srgbClr val="000000"/>
                </a:solidFill>
                <a:latin typeface="Avenir Next LT Pro"/>
              </a:rPr>
              <a:t>Urban Institute </a:t>
            </a:r>
            <a:endParaRPr lang="en-US" sz="2300" b="0" i="0" u="none" strike="noStrike" kern="1200" cap="none" spc="0" normalizeH="0" baseline="0" noProof="0">
              <a:ln>
                <a:noFill/>
              </a:ln>
              <a:effectLst/>
              <a:uLnTx/>
              <a:uFillTx/>
              <a:latin typeface="Avenir Next LT Pro"/>
            </a:endParaRPr>
          </a:p>
        </p:txBody>
      </p:sp>
      <p:pic>
        <p:nvPicPr>
          <p:cNvPr id="3" name="Picture 2">
            <a:extLst>
              <a:ext uri="{FF2B5EF4-FFF2-40B4-BE49-F238E27FC236}">
                <a16:creationId xmlns:a16="http://schemas.microsoft.com/office/drawing/2014/main" id="{5F434949-1357-4FCB-A3A9-7DF04363A883}"/>
              </a:ext>
            </a:extLst>
          </p:cNvPr>
          <p:cNvPicPr>
            <a:picLocks noChangeAspect="1"/>
          </p:cNvPicPr>
          <p:nvPr/>
        </p:nvPicPr>
        <p:blipFill>
          <a:blip r:embed="rId3"/>
          <a:stretch>
            <a:fillRect/>
          </a:stretch>
        </p:blipFill>
        <p:spPr>
          <a:xfrm>
            <a:off x="1414248" y="2046175"/>
            <a:ext cx="2771692" cy="2759402"/>
          </a:xfrm>
          <a:prstGeom prst="rect">
            <a:avLst/>
          </a:prstGeom>
        </p:spPr>
      </p:pic>
      <p:sp>
        <p:nvSpPr>
          <p:cNvPr id="6" name="Content Placeholder 4">
            <a:extLst>
              <a:ext uri="{FF2B5EF4-FFF2-40B4-BE49-F238E27FC236}">
                <a16:creationId xmlns:a16="http://schemas.microsoft.com/office/drawing/2014/main" id="{3A75E94A-7DE5-2416-EE5E-2D6F5AD30FF3}"/>
              </a:ext>
            </a:extLst>
          </p:cNvPr>
          <p:cNvSpPr txBox="1">
            <a:spLocks/>
          </p:cNvSpPr>
          <p:nvPr/>
        </p:nvSpPr>
        <p:spPr>
          <a:xfrm>
            <a:off x="5634624" y="5098234"/>
            <a:ext cx="5800179" cy="153639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300">
                <a:solidFill>
                  <a:srgbClr val="000000"/>
                </a:solidFill>
                <a:latin typeface="Avenir Next LT Pro"/>
              </a:rPr>
              <a:t>Vanessa Bennett, Associate Director </a:t>
            </a:r>
            <a:endParaRPr lang="en-US" sz="2300">
              <a:latin typeface="Avenir Next LT Pro"/>
            </a:endParaRPr>
          </a:p>
          <a:p>
            <a:pPr marL="0" indent="0" algn="ctr">
              <a:buNone/>
              <a:defRPr/>
            </a:pPr>
            <a:r>
              <a:rPr lang="en-US" sz="2300">
                <a:solidFill>
                  <a:srgbClr val="000000"/>
                </a:solidFill>
                <a:latin typeface="Avenir Next LT Pro"/>
              </a:rPr>
              <a:t>Jobs for the Future </a:t>
            </a:r>
            <a:endParaRPr lang="en-US" sz="2300" b="0" i="0" u="none" strike="noStrike" kern="1200" cap="none" spc="0" normalizeH="0" baseline="0" noProof="0">
              <a:ln>
                <a:noFill/>
              </a:ln>
              <a:effectLst/>
              <a:uLnTx/>
              <a:uFillTx/>
              <a:latin typeface="Avenir Next LT Pro"/>
            </a:endParaRPr>
          </a:p>
        </p:txBody>
      </p:sp>
      <p:pic>
        <p:nvPicPr>
          <p:cNvPr id="7" name="Picture 7">
            <a:extLst>
              <a:ext uri="{FF2B5EF4-FFF2-40B4-BE49-F238E27FC236}">
                <a16:creationId xmlns:a16="http://schemas.microsoft.com/office/drawing/2014/main" id="{34A054C1-A656-A922-1B10-031A130C19F5}"/>
              </a:ext>
            </a:extLst>
          </p:cNvPr>
          <p:cNvPicPr>
            <a:picLocks noChangeAspect="1"/>
          </p:cNvPicPr>
          <p:nvPr/>
        </p:nvPicPr>
        <p:blipFill>
          <a:blip r:embed="rId4"/>
          <a:stretch>
            <a:fillRect/>
          </a:stretch>
        </p:blipFill>
        <p:spPr>
          <a:xfrm>
            <a:off x="7176012" y="1928812"/>
            <a:ext cx="2190750" cy="3000375"/>
          </a:xfrm>
          <a:prstGeom prst="rect">
            <a:avLst/>
          </a:prstGeom>
        </p:spPr>
      </p:pic>
    </p:spTree>
    <p:extLst>
      <p:ext uri="{BB962C8B-B14F-4D97-AF65-F5344CB8AC3E}">
        <p14:creationId xmlns:p14="http://schemas.microsoft.com/office/powerpoint/2010/main" val="192109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F6CFA-DFFB-447B-A1BE-11618C2DA63F}"/>
              </a:ext>
            </a:extLst>
          </p:cNvPr>
          <p:cNvSpPr>
            <a:spLocks noGrp="1"/>
          </p:cNvSpPr>
          <p:nvPr>
            <p:ph type="title"/>
          </p:nvPr>
        </p:nvSpPr>
        <p:spPr>
          <a:xfrm>
            <a:off x="311727" y="235816"/>
            <a:ext cx="9445590" cy="1325563"/>
          </a:xfrm>
        </p:spPr>
        <p:txBody>
          <a:bodyPr/>
          <a:lstStyle/>
          <a:p>
            <a:r>
              <a:rPr lang="en-US" b="1">
                <a:solidFill>
                  <a:schemeClr val="bg1"/>
                </a:solidFill>
                <a:latin typeface="Avenir Next LT Pro" panose="020B0504020202020204" pitchFamily="34" charset="0"/>
              </a:rPr>
              <a:t>Contact CAPE-Youth</a:t>
            </a:r>
          </a:p>
        </p:txBody>
      </p:sp>
      <p:sp>
        <p:nvSpPr>
          <p:cNvPr id="9" name="Content Placeholder 2">
            <a:extLst>
              <a:ext uri="{FF2B5EF4-FFF2-40B4-BE49-F238E27FC236}">
                <a16:creationId xmlns:a16="http://schemas.microsoft.com/office/drawing/2014/main" id="{CE58E004-CBC7-4230-AB17-D2B91ABA5034}"/>
              </a:ext>
            </a:extLst>
          </p:cNvPr>
          <p:cNvSpPr>
            <a:spLocks noGrp="1"/>
          </p:cNvSpPr>
          <p:nvPr>
            <p:ph idx="1"/>
          </p:nvPr>
        </p:nvSpPr>
        <p:spPr>
          <a:xfrm>
            <a:off x="530942" y="2053925"/>
            <a:ext cx="10515600" cy="4351338"/>
          </a:xfrm>
        </p:spPr>
        <p:txBody>
          <a:bodyPr vert="horz" lIns="91440" tIns="45720" rIns="91440" bIns="45720" rtlCol="0" anchor="t">
            <a:normAutofit/>
          </a:bodyPr>
          <a:lstStyle/>
          <a:p>
            <a:pPr marL="0" indent="0">
              <a:buNone/>
            </a:pPr>
            <a:r>
              <a:rPr lang="en-US" sz="4400">
                <a:solidFill>
                  <a:schemeClr val="accent1"/>
                </a:solidFill>
                <a:latin typeface="Avenir Next LT Pro"/>
              </a:rPr>
              <a:t>Questions?</a:t>
            </a:r>
          </a:p>
          <a:p>
            <a:pPr marL="0" indent="0">
              <a:buNone/>
            </a:pPr>
            <a:endParaRPr lang="en-US" sz="3400">
              <a:solidFill>
                <a:schemeClr val="accent1"/>
              </a:solidFill>
              <a:latin typeface="Avenir Next LT Pro" panose="020B0504020202020204" pitchFamily="34" charset="0"/>
            </a:endParaRPr>
          </a:p>
          <a:p>
            <a:pPr marL="0" indent="0">
              <a:buNone/>
            </a:pPr>
            <a:r>
              <a:rPr lang="en-US" sz="4400">
                <a:solidFill>
                  <a:schemeClr val="accent1"/>
                </a:solidFill>
                <a:latin typeface="Avenir Next LT Pro"/>
              </a:rPr>
              <a:t>Contact Us</a:t>
            </a:r>
          </a:p>
          <a:p>
            <a:pPr marL="0" indent="0">
              <a:buNone/>
            </a:pPr>
            <a:r>
              <a:rPr lang="en-US" sz="2400">
                <a:latin typeface="Avenir Next LT Pro"/>
                <a:hlinkClick r:id="rId3">
                  <a:extLst>
                    <a:ext uri="{A12FA001-AC4F-418D-AE19-62706E023703}">
                      <ahyp:hlinkClr xmlns:ahyp="http://schemas.microsoft.com/office/drawing/2018/hyperlinkcolor" val="tx"/>
                    </a:ext>
                  </a:extLst>
                </a:hlinkClick>
              </a:rPr>
              <a:t>CAPEYouth.org</a:t>
            </a:r>
          </a:p>
          <a:p>
            <a:pPr marL="0" indent="0">
              <a:buNone/>
            </a:pPr>
            <a:r>
              <a:rPr lang="en-US" sz="2400">
                <a:latin typeface="Avenir Next LT Pro"/>
                <a:hlinkClick r:id="rId3">
                  <a:extLst>
                    <a:ext uri="{A12FA001-AC4F-418D-AE19-62706E023703}">
                      <ahyp:hlinkClr xmlns:ahyp="http://schemas.microsoft.com/office/drawing/2018/hyperlinkcolor" val="tx"/>
                    </a:ext>
                  </a:extLst>
                </a:hlinkClick>
              </a:rPr>
              <a:t>info@capeyouth.org</a:t>
            </a:r>
            <a:endParaRPr lang="en-US" sz="2400">
              <a:latin typeface="Avenir Next LT Pro"/>
            </a:endParaRPr>
          </a:p>
          <a:p>
            <a:pPr marL="0" indent="0">
              <a:buNone/>
            </a:pPr>
            <a:r>
              <a:rPr lang="en-US" sz="2400">
                <a:latin typeface="Avenir Next LT Pro"/>
                <a:hlinkClick r:id="rId4">
                  <a:extLst>
                    <a:ext uri="{A12FA001-AC4F-418D-AE19-62706E023703}">
                      <ahyp:hlinkClr xmlns:ahyp="http://schemas.microsoft.com/office/drawing/2018/hyperlinkcolor" val="tx"/>
                    </a:ext>
                  </a:extLst>
                </a:hlinkClick>
              </a:rPr>
              <a:t>sblodgett@csg.org</a:t>
            </a:r>
            <a:endParaRPr lang="en-US" sz="4400">
              <a:solidFill>
                <a:schemeClr val="accent1"/>
              </a:solidFill>
              <a:latin typeface="Avenir Next LT Pro"/>
            </a:endParaRPr>
          </a:p>
          <a:p>
            <a:pPr marL="0" indent="0">
              <a:buNone/>
            </a:pPr>
            <a:endParaRPr lang="en-US" sz="4400">
              <a:solidFill>
                <a:schemeClr val="accent1"/>
              </a:solidFill>
              <a:latin typeface="Avenir Next LT Pro" panose="020B0504020202020204" pitchFamily="34" charset="0"/>
            </a:endParaRPr>
          </a:p>
        </p:txBody>
      </p:sp>
    </p:spTree>
    <p:extLst>
      <p:ext uri="{BB962C8B-B14F-4D97-AF65-F5344CB8AC3E}">
        <p14:creationId xmlns:p14="http://schemas.microsoft.com/office/powerpoint/2010/main" val="490445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B3C2A-AA0E-4198-9303-0FA092578355}"/>
              </a:ext>
            </a:extLst>
          </p:cNvPr>
          <p:cNvSpPr>
            <a:spLocks noGrp="1"/>
          </p:cNvSpPr>
          <p:nvPr>
            <p:ph type="title"/>
          </p:nvPr>
        </p:nvSpPr>
        <p:spPr>
          <a:xfrm>
            <a:off x="300070" y="229362"/>
            <a:ext cx="10515600" cy="1325563"/>
          </a:xfrm>
        </p:spPr>
        <p:txBody>
          <a:bodyPr>
            <a:normAutofit/>
          </a:bodyPr>
          <a:lstStyle/>
          <a:p>
            <a:r>
              <a:rPr lang="en-US" sz="4000" b="1">
                <a:solidFill>
                  <a:schemeClr val="bg1"/>
                </a:solidFill>
                <a:latin typeface="Avenir Next LT Pro" panose="020B0504020202020204" pitchFamily="34" charset="0"/>
              </a:rPr>
              <a:t>Housekeeping</a:t>
            </a:r>
          </a:p>
        </p:txBody>
      </p:sp>
      <p:sp>
        <p:nvSpPr>
          <p:cNvPr id="3" name="Content Placeholder 2">
            <a:extLst>
              <a:ext uri="{FF2B5EF4-FFF2-40B4-BE49-F238E27FC236}">
                <a16:creationId xmlns:a16="http://schemas.microsoft.com/office/drawing/2014/main" id="{ECB38268-CEC4-41D9-84EE-82164930F5A9}"/>
              </a:ext>
            </a:extLst>
          </p:cNvPr>
          <p:cNvSpPr>
            <a:spLocks noGrp="1"/>
          </p:cNvSpPr>
          <p:nvPr>
            <p:ph idx="1"/>
          </p:nvPr>
        </p:nvSpPr>
        <p:spPr>
          <a:xfrm>
            <a:off x="300070" y="2055946"/>
            <a:ext cx="9250330" cy="4572691"/>
          </a:xfrm>
        </p:spPr>
        <p:txBody>
          <a:bodyPr vert="horz" lIns="91440" tIns="45720" rIns="91440" bIns="45720" rtlCol="0" anchor="t">
            <a:normAutofit/>
          </a:bodyPr>
          <a:lstStyle/>
          <a:p>
            <a:pPr>
              <a:lnSpc>
                <a:spcPct val="120000"/>
              </a:lnSpc>
              <a:spcBef>
                <a:spcPts val="0"/>
              </a:spcBef>
            </a:pPr>
            <a:r>
              <a:rPr lang="en-US" sz="3200">
                <a:solidFill>
                  <a:schemeClr val="accent1">
                    <a:lumMod val="50000"/>
                  </a:schemeClr>
                </a:solidFill>
                <a:latin typeface="Avenir Next LT Pro" panose="020B0504020202020204" pitchFamily="34" charset="0"/>
              </a:rPr>
              <a:t>Closed Captioning is available</a:t>
            </a:r>
          </a:p>
          <a:p>
            <a:pPr>
              <a:lnSpc>
                <a:spcPct val="120000"/>
              </a:lnSpc>
              <a:spcBef>
                <a:spcPts val="0"/>
              </a:spcBef>
            </a:pPr>
            <a:r>
              <a:rPr lang="en-US" sz="3200">
                <a:solidFill>
                  <a:schemeClr val="accent1">
                    <a:lumMod val="50000"/>
                  </a:schemeClr>
                </a:solidFill>
                <a:latin typeface="Avenir Next LT Pro"/>
              </a:rPr>
              <a:t>Please submit any questions (including about technical issues) in the chat and The Council of State Government (CSG) staff will get back to you as soon as possible</a:t>
            </a:r>
          </a:p>
        </p:txBody>
      </p:sp>
    </p:spTree>
    <p:extLst>
      <p:ext uri="{BB962C8B-B14F-4D97-AF65-F5344CB8AC3E}">
        <p14:creationId xmlns:p14="http://schemas.microsoft.com/office/powerpoint/2010/main" val="2736414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1B4F650C-9306-483F-8DD8-4C0722CFDA64}"/>
              </a:ext>
            </a:extLst>
          </p:cNvPr>
          <p:cNvSpPr>
            <a:spLocks noGrp="1" noChangeArrowheads="1"/>
          </p:cNvSpPr>
          <p:nvPr>
            <p:ph type="title" idx="4294967295"/>
          </p:nvPr>
        </p:nvSpPr>
        <p:spPr bwMode="auto">
          <a:xfrm>
            <a:off x="-4285013" y="289564"/>
            <a:ext cx="12192000" cy="1169551"/>
          </a:xfrm>
          <a:prstGeom prst="rect">
            <a:avLst/>
          </a:prstGeom>
          <a:noFill/>
          <a:ln w="28575">
            <a:noFill/>
            <a:prstDash/>
          </a:ln>
          <a:effectLst/>
        </p:spPr>
        <p:txBody>
          <a:bodyPr rot="0" spcFirstLastPara="0" vertOverflow="overflow" horzOverflow="overflow" vert="horz" wrap="square" lIns="182880" tIns="274320" rIns="182880" bIns="274320" numCol="1" spcCol="0" rtlCol="0" fromWordArt="0" anchor="ctr"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a:solidFill>
                  <a:schemeClr val="bg1"/>
                </a:solidFill>
                <a:ea typeface="+mn-ea"/>
                <a:cs typeface="+mn-cs"/>
              </a:rPr>
              <a:t>Welcome</a:t>
            </a:r>
            <a:endParaRPr kumimoji="0" lang="en-US" altLang="en-US" sz="4000" b="1" i="0" u="none" strike="noStrike" kern="1200" cap="none" spc="0" normalizeH="0" baseline="0" noProof="0">
              <a:ln>
                <a:noFill/>
              </a:ln>
              <a:solidFill>
                <a:schemeClr val="bg1"/>
              </a:solidFill>
              <a:effectLst/>
              <a:uLnTx/>
              <a:uFillTx/>
              <a:latin typeface="+mj-lt"/>
              <a:ea typeface="+mn-ea"/>
              <a:cs typeface="+mn-cs"/>
            </a:endParaRPr>
          </a:p>
        </p:txBody>
      </p:sp>
      <p:pic>
        <p:nvPicPr>
          <p:cNvPr id="5" name="Picture 4" descr="Sydney Blodgett">
            <a:extLst>
              <a:ext uri="{FF2B5EF4-FFF2-40B4-BE49-F238E27FC236}">
                <a16:creationId xmlns:a16="http://schemas.microsoft.com/office/drawing/2014/main" id="{6C68BFEF-E1A2-4F64-BE59-974578883C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165" r="16213"/>
          <a:stretch/>
        </p:blipFill>
        <p:spPr>
          <a:xfrm>
            <a:off x="3649600" y="1828800"/>
            <a:ext cx="3200400" cy="3200400"/>
          </a:xfrm>
          <a:prstGeom prst="flowChartConnector">
            <a:avLst/>
          </a:prstGeom>
        </p:spPr>
      </p:pic>
      <p:sp>
        <p:nvSpPr>
          <p:cNvPr id="7" name="Content Placeholder 2">
            <a:extLst>
              <a:ext uri="{FF2B5EF4-FFF2-40B4-BE49-F238E27FC236}">
                <a16:creationId xmlns:a16="http://schemas.microsoft.com/office/drawing/2014/main" id="{1E0D068C-DFB6-4A03-8C5F-2E1453BE9073}"/>
              </a:ext>
            </a:extLst>
          </p:cNvPr>
          <p:cNvSpPr txBox="1">
            <a:spLocks/>
          </p:cNvSpPr>
          <p:nvPr/>
        </p:nvSpPr>
        <p:spPr>
          <a:xfrm>
            <a:off x="3008415" y="5084989"/>
            <a:ext cx="4482769" cy="14834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154C77"/>
                </a:solidFill>
                <a:effectLst/>
                <a:uLnTx/>
                <a:uFillTx/>
                <a:latin typeface="Avenir Next LT Pro"/>
                <a:ea typeface="+mn-ea"/>
                <a:cs typeface="+mn-cs"/>
              </a:rPr>
              <a:t>Sydney Blodgett</a:t>
            </a:r>
            <a:endParaRPr kumimoji="0" lang="en-US" sz="2800" b="0" i="0" u="none" strike="noStrike" kern="1200" cap="none" spc="0" normalizeH="0" baseline="0" noProof="0">
              <a:ln>
                <a:noFill/>
              </a:ln>
              <a:solidFill>
                <a:prstClr val="black"/>
              </a:solidFill>
              <a:effectLst/>
              <a:uLnTx/>
              <a:uFillTx/>
              <a:latin typeface="Avenir Next LT Pro"/>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154C77"/>
                </a:solidFill>
                <a:effectLst/>
                <a:uLnTx/>
                <a:uFillTx/>
                <a:latin typeface="Avenir Next LT Pro"/>
                <a:ea typeface="+mn-ea"/>
                <a:cs typeface="+mn-cs"/>
              </a:rPr>
              <a:t>Program Manager, The Council of State Governments</a:t>
            </a:r>
          </a:p>
        </p:txBody>
      </p:sp>
      <p:sp>
        <p:nvSpPr>
          <p:cNvPr id="9" name="Content Placeholder 2">
            <a:extLst>
              <a:ext uri="{FF2B5EF4-FFF2-40B4-BE49-F238E27FC236}">
                <a16:creationId xmlns:a16="http://schemas.microsoft.com/office/drawing/2014/main" id="{768413EF-284E-95B3-333C-34519B0EB292}"/>
              </a:ext>
            </a:extLst>
          </p:cNvPr>
          <p:cNvSpPr txBox="1">
            <a:spLocks/>
          </p:cNvSpPr>
          <p:nvPr/>
        </p:nvSpPr>
        <p:spPr>
          <a:xfrm>
            <a:off x="5433134" y="5250944"/>
            <a:ext cx="5145635" cy="14834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a:ln>
                <a:noFill/>
              </a:ln>
              <a:solidFill>
                <a:srgbClr val="154C77"/>
              </a:solidFill>
              <a:effectLst/>
              <a:uLnTx/>
              <a:uFillTx/>
              <a:latin typeface="Avenir Next LT Pro"/>
              <a:ea typeface="+mn-ea"/>
              <a:cs typeface="+mn-cs"/>
            </a:endParaRPr>
          </a:p>
        </p:txBody>
      </p:sp>
    </p:spTree>
    <p:extLst>
      <p:ext uri="{BB962C8B-B14F-4D97-AF65-F5344CB8AC3E}">
        <p14:creationId xmlns:p14="http://schemas.microsoft.com/office/powerpoint/2010/main" val="1274048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B3C2A-AA0E-4198-9303-0FA092578355}"/>
              </a:ext>
            </a:extLst>
          </p:cNvPr>
          <p:cNvSpPr>
            <a:spLocks noGrp="1"/>
          </p:cNvSpPr>
          <p:nvPr>
            <p:ph type="title"/>
          </p:nvPr>
        </p:nvSpPr>
        <p:spPr>
          <a:xfrm>
            <a:off x="300070" y="229362"/>
            <a:ext cx="10515600" cy="1325563"/>
          </a:xfrm>
        </p:spPr>
        <p:txBody>
          <a:bodyPr>
            <a:normAutofit/>
          </a:bodyPr>
          <a:lstStyle/>
          <a:p>
            <a:r>
              <a:rPr lang="en-US" sz="4000" b="1">
                <a:solidFill>
                  <a:schemeClr val="bg1"/>
                </a:solidFill>
                <a:latin typeface="Avenir Next LT Pro" panose="020B0504020202020204" pitchFamily="34" charset="0"/>
              </a:rPr>
              <a:t>Introduction to CAPE-Youth</a:t>
            </a:r>
          </a:p>
        </p:txBody>
      </p:sp>
      <p:sp>
        <p:nvSpPr>
          <p:cNvPr id="3" name="Content Placeholder 2">
            <a:extLst>
              <a:ext uri="{FF2B5EF4-FFF2-40B4-BE49-F238E27FC236}">
                <a16:creationId xmlns:a16="http://schemas.microsoft.com/office/drawing/2014/main" id="{ECB38268-CEC4-41D9-84EE-82164930F5A9}"/>
              </a:ext>
            </a:extLst>
          </p:cNvPr>
          <p:cNvSpPr>
            <a:spLocks noGrp="1"/>
          </p:cNvSpPr>
          <p:nvPr>
            <p:ph idx="1"/>
          </p:nvPr>
        </p:nvSpPr>
        <p:spPr>
          <a:xfrm>
            <a:off x="300070" y="2055946"/>
            <a:ext cx="7929530" cy="4572691"/>
          </a:xfrm>
        </p:spPr>
        <p:txBody>
          <a:bodyPr>
            <a:normAutofit/>
          </a:bodyPr>
          <a:lstStyle/>
          <a:p>
            <a:pPr marL="0" indent="0">
              <a:lnSpc>
                <a:spcPct val="120000"/>
              </a:lnSpc>
              <a:spcBef>
                <a:spcPts val="0"/>
              </a:spcBef>
              <a:buNone/>
            </a:pPr>
            <a:r>
              <a:rPr lang="en-US" sz="3000">
                <a:solidFill>
                  <a:schemeClr val="accent1">
                    <a:lumMod val="50000"/>
                  </a:schemeClr>
                </a:solidFill>
                <a:latin typeface="Avenir Next LT Pro" panose="020B0504020202020204" pitchFamily="34" charset="0"/>
              </a:rPr>
              <a:t>The Center for Advancing Policy on Employment for Youth (CAPE-Youth) seeks to </a:t>
            </a:r>
            <a:r>
              <a:rPr lang="en-US" sz="3000" b="1">
                <a:solidFill>
                  <a:schemeClr val="accent1">
                    <a:lumMod val="50000"/>
                  </a:schemeClr>
                </a:solidFill>
                <a:latin typeface="Avenir Next LT Pro" panose="020B0504020202020204" pitchFamily="34" charset="0"/>
              </a:rPr>
              <a:t>improve employment outcomes </a:t>
            </a:r>
            <a:r>
              <a:rPr lang="en-US" sz="3000">
                <a:solidFill>
                  <a:schemeClr val="accent1">
                    <a:lumMod val="50000"/>
                  </a:schemeClr>
                </a:solidFill>
                <a:latin typeface="Avenir Next LT Pro" panose="020B0504020202020204" pitchFamily="34" charset="0"/>
              </a:rPr>
              <a:t>for youth and young adults with disabilities by </a:t>
            </a:r>
            <a:r>
              <a:rPr lang="en-US" sz="3000" b="1">
                <a:solidFill>
                  <a:schemeClr val="accent1">
                    <a:lumMod val="50000"/>
                  </a:schemeClr>
                </a:solidFill>
                <a:latin typeface="Avenir Next LT Pro" panose="020B0504020202020204" pitchFamily="34" charset="0"/>
              </a:rPr>
              <a:t>helping states build capacity </a:t>
            </a:r>
            <a:r>
              <a:rPr lang="en-US" sz="3000">
                <a:solidFill>
                  <a:schemeClr val="accent1">
                    <a:lumMod val="50000"/>
                  </a:schemeClr>
                </a:solidFill>
                <a:latin typeface="Avenir Next LT Pro" panose="020B0504020202020204" pitchFamily="34" charset="0"/>
              </a:rPr>
              <a:t>in their youth service delivery and workforce systems. </a:t>
            </a:r>
          </a:p>
        </p:txBody>
      </p:sp>
    </p:spTree>
    <p:extLst>
      <p:ext uri="{BB962C8B-B14F-4D97-AF65-F5344CB8AC3E}">
        <p14:creationId xmlns:p14="http://schemas.microsoft.com/office/powerpoint/2010/main" val="2284062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B3C2A-AA0E-4198-9303-0FA092578355}"/>
              </a:ext>
            </a:extLst>
          </p:cNvPr>
          <p:cNvSpPr>
            <a:spLocks noGrp="1"/>
          </p:cNvSpPr>
          <p:nvPr>
            <p:ph type="title"/>
          </p:nvPr>
        </p:nvSpPr>
        <p:spPr>
          <a:xfrm>
            <a:off x="300070" y="229362"/>
            <a:ext cx="10515600" cy="1325563"/>
          </a:xfrm>
        </p:spPr>
        <p:txBody>
          <a:bodyPr>
            <a:normAutofit/>
          </a:bodyPr>
          <a:lstStyle/>
          <a:p>
            <a:r>
              <a:rPr lang="en-US" sz="4000" b="1">
                <a:solidFill>
                  <a:schemeClr val="bg1"/>
                </a:solidFill>
                <a:latin typeface="Avenir Next LT Pro" panose="020B0504020202020204" pitchFamily="34" charset="0"/>
              </a:rPr>
              <a:t>Partners</a:t>
            </a:r>
          </a:p>
        </p:txBody>
      </p:sp>
      <p:sp>
        <p:nvSpPr>
          <p:cNvPr id="3" name="Content Placeholder 2">
            <a:extLst>
              <a:ext uri="{FF2B5EF4-FFF2-40B4-BE49-F238E27FC236}">
                <a16:creationId xmlns:a16="http://schemas.microsoft.com/office/drawing/2014/main" id="{ECB38268-CEC4-41D9-84EE-82164930F5A9}"/>
              </a:ext>
            </a:extLst>
          </p:cNvPr>
          <p:cNvSpPr>
            <a:spLocks noGrp="1"/>
          </p:cNvSpPr>
          <p:nvPr>
            <p:ph idx="1"/>
          </p:nvPr>
        </p:nvSpPr>
        <p:spPr>
          <a:xfrm>
            <a:off x="300070" y="2055946"/>
            <a:ext cx="10017822" cy="4572691"/>
          </a:xfrm>
        </p:spPr>
        <p:txBody>
          <a:bodyPr>
            <a:normAutofit/>
          </a:bodyPr>
          <a:lstStyle/>
          <a:p>
            <a:pPr marL="0" indent="0">
              <a:lnSpc>
                <a:spcPct val="120000"/>
              </a:lnSpc>
              <a:spcBef>
                <a:spcPts val="0"/>
              </a:spcBef>
              <a:buNone/>
            </a:pPr>
            <a:r>
              <a:rPr lang="en-US">
                <a:solidFill>
                  <a:schemeClr val="accent1">
                    <a:lumMod val="50000"/>
                  </a:schemeClr>
                </a:solidFill>
                <a:latin typeface="Avenir Next LT Pro" panose="020B0504020202020204" pitchFamily="34" charset="0"/>
              </a:rPr>
              <a:t>CAPE-Youth is a collaboration between the U.S. Department of Labor’s Office of Disability Employment Policy and:</a:t>
            </a:r>
          </a:p>
          <a:p>
            <a:pPr marL="0" indent="0">
              <a:lnSpc>
                <a:spcPct val="120000"/>
              </a:lnSpc>
              <a:spcBef>
                <a:spcPts val="0"/>
              </a:spcBef>
              <a:buNone/>
            </a:pPr>
            <a:endParaRPr lang="en-US">
              <a:solidFill>
                <a:schemeClr val="accent1">
                  <a:lumMod val="50000"/>
                </a:schemeClr>
              </a:solidFill>
              <a:latin typeface="Avenir Next LT Pro" panose="020B0504020202020204" pitchFamily="34" charset="0"/>
            </a:endParaRPr>
          </a:p>
          <a:p>
            <a:pPr marL="0" indent="0">
              <a:lnSpc>
                <a:spcPct val="120000"/>
              </a:lnSpc>
              <a:spcBef>
                <a:spcPts val="0"/>
              </a:spcBef>
              <a:buNone/>
            </a:pPr>
            <a:endParaRPr lang="en-US">
              <a:solidFill>
                <a:schemeClr val="accent1">
                  <a:lumMod val="50000"/>
                </a:schemeClr>
              </a:solidFill>
              <a:latin typeface="Avenir Next LT Pro" panose="020B0504020202020204" pitchFamily="34" charset="0"/>
            </a:endParaRPr>
          </a:p>
          <a:p>
            <a:pPr marL="0" indent="0">
              <a:lnSpc>
                <a:spcPct val="120000"/>
              </a:lnSpc>
              <a:spcBef>
                <a:spcPts val="0"/>
              </a:spcBef>
              <a:buNone/>
            </a:pPr>
            <a:endParaRPr lang="en-US">
              <a:solidFill>
                <a:schemeClr val="accent1">
                  <a:lumMod val="50000"/>
                </a:schemeClr>
              </a:solidFill>
              <a:latin typeface="Avenir Next LT Pro" panose="020B0504020202020204" pitchFamily="34" charset="0"/>
            </a:endParaRPr>
          </a:p>
          <a:p>
            <a:pPr marL="0" indent="0">
              <a:lnSpc>
                <a:spcPct val="120000"/>
              </a:lnSpc>
              <a:spcBef>
                <a:spcPts val="0"/>
              </a:spcBef>
              <a:buNone/>
            </a:pPr>
            <a:endParaRPr lang="en-US">
              <a:solidFill>
                <a:schemeClr val="accent1">
                  <a:lumMod val="50000"/>
                </a:schemeClr>
              </a:solidFill>
              <a:latin typeface="Avenir Next LT Pro" panose="020B0504020202020204" pitchFamily="34" charset="0"/>
            </a:endParaRPr>
          </a:p>
          <a:p>
            <a:pPr marL="0" indent="0">
              <a:lnSpc>
                <a:spcPct val="120000"/>
              </a:lnSpc>
              <a:spcBef>
                <a:spcPts val="0"/>
              </a:spcBef>
              <a:buNone/>
            </a:pPr>
            <a:endParaRPr lang="en-US">
              <a:solidFill>
                <a:schemeClr val="accent1">
                  <a:lumMod val="50000"/>
                </a:schemeClr>
              </a:solidFill>
              <a:latin typeface="Avenir Next LT Pro" panose="020B0504020202020204" pitchFamily="34" charset="0"/>
            </a:endParaRPr>
          </a:p>
          <a:p>
            <a:pPr marL="0" indent="0">
              <a:lnSpc>
                <a:spcPct val="120000"/>
              </a:lnSpc>
              <a:spcBef>
                <a:spcPts val="0"/>
              </a:spcBef>
              <a:buNone/>
            </a:pPr>
            <a:endParaRPr lang="en-US" sz="1200"/>
          </a:p>
          <a:p>
            <a:pPr marL="0" indent="0">
              <a:lnSpc>
                <a:spcPct val="120000"/>
              </a:lnSpc>
              <a:spcBef>
                <a:spcPts val="0"/>
              </a:spcBef>
              <a:buNone/>
            </a:pPr>
            <a:endParaRPr lang="en-US" sz="1200"/>
          </a:p>
          <a:p>
            <a:pPr marL="0" indent="0">
              <a:lnSpc>
                <a:spcPct val="120000"/>
              </a:lnSpc>
              <a:spcBef>
                <a:spcPts val="0"/>
              </a:spcBef>
              <a:buNone/>
            </a:pPr>
            <a:r>
              <a:rPr lang="en-US" sz="1200">
                <a:solidFill>
                  <a:schemeClr val="accent1">
                    <a:lumMod val="50000"/>
                  </a:schemeClr>
                </a:solidFill>
              </a:rPr>
              <a:t>The center is fully funded by the United States Department of Labor’s Office of Disability Employment Policy in the amount of $5 million under Cooperative Agreement No. OD-33982-19-75-4-21 </a:t>
            </a:r>
          </a:p>
          <a:p>
            <a:pPr marL="0" indent="0">
              <a:lnSpc>
                <a:spcPct val="120000"/>
              </a:lnSpc>
              <a:spcBef>
                <a:spcPts val="0"/>
              </a:spcBef>
              <a:buNone/>
            </a:pPr>
            <a:endParaRPr lang="en-US">
              <a:solidFill>
                <a:schemeClr val="accent1">
                  <a:lumMod val="50000"/>
                </a:schemeClr>
              </a:solidFill>
              <a:latin typeface="Avenir Next LT Pro" panose="020B0504020202020204" pitchFamily="34" charset="0"/>
            </a:endParaRPr>
          </a:p>
        </p:txBody>
      </p:sp>
      <p:pic>
        <p:nvPicPr>
          <p:cNvPr id="13" name="Picture 12" descr="The Council of State Governments logo">
            <a:extLst>
              <a:ext uri="{FF2B5EF4-FFF2-40B4-BE49-F238E27FC236}">
                <a16:creationId xmlns:a16="http://schemas.microsoft.com/office/drawing/2014/main" id="{8491966C-8D24-414C-BDDF-0A2C69BFD4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616" y="3742858"/>
            <a:ext cx="3371968" cy="1198866"/>
          </a:xfrm>
          <a:prstGeom prst="rect">
            <a:avLst/>
          </a:prstGeom>
        </p:spPr>
      </p:pic>
      <p:pic>
        <p:nvPicPr>
          <p:cNvPr id="19" name="Picture 18" descr="IRL Yang-Tan Institute Logo">
            <a:extLst>
              <a:ext uri="{FF2B5EF4-FFF2-40B4-BE49-F238E27FC236}">
                <a16:creationId xmlns:a16="http://schemas.microsoft.com/office/drawing/2014/main" id="{36BA96E8-8833-4F45-87CB-9A9D0163BC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8981" y="3742858"/>
            <a:ext cx="5128307" cy="1177295"/>
          </a:xfrm>
          <a:prstGeom prst="rect">
            <a:avLst/>
          </a:prstGeom>
        </p:spPr>
      </p:pic>
    </p:spTree>
    <p:extLst>
      <p:ext uri="{BB962C8B-B14F-4D97-AF65-F5344CB8AC3E}">
        <p14:creationId xmlns:p14="http://schemas.microsoft.com/office/powerpoint/2010/main" val="4140732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F6CFA-DFFB-447B-A1BE-11618C2DA63F}"/>
              </a:ext>
            </a:extLst>
          </p:cNvPr>
          <p:cNvSpPr>
            <a:spLocks noGrp="1"/>
          </p:cNvSpPr>
          <p:nvPr>
            <p:ph type="title"/>
          </p:nvPr>
        </p:nvSpPr>
        <p:spPr>
          <a:xfrm>
            <a:off x="311727" y="235816"/>
            <a:ext cx="10515600" cy="1325563"/>
          </a:xfrm>
        </p:spPr>
        <p:txBody>
          <a:bodyPr/>
          <a:lstStyle/>
          <a:p>
            <a:r>
              <a:rPr lang="en-US" b="1">
                <a:solidFill>
                  <a:schemeClr val="bg1"/>
                </a:solidFill>
                <a:latin typeface="Avenir Next LT Pro"/>
              </a:rPr>
              <a:t>What are apprenticeships?</a:t>
            </a:r>
            <a:endParaRPr lang="en-US" b="1">
              <a:solidFill>
                <a:schemeClr val="bg1"/>
              </a:solidFill>
            </a:endParaRPr>
          </a:p>
        </p:txBody>
      </p:sp>
      <p:sp>
        <p:nvSpPr>
          <p:cNvPr id="6" name="TextBox 5">
            <a:extLst>
              <a:ext uri="{FF2B5EF4-FFF2-40B4-BE49-F238E27FC236}">
                <a16:creationId xmlns:a16="http://schemas.microsoft.com/office/drawing/2014/main" id="{71F43AB8-6FF3-45C2-BBD0-9F141F045BB4}"/>
              </a:ext>
            </a:extLst>
          </p:cNvPr>
          <p:cNvSpPr txBox="1"/>
          <p:nvPr/>
        </p:nvSpPr>
        <p:spPr>
          <a:xfrm>
            <a:off x="311727" y="2355984"/>
            <a:ext cx="6614433"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54C77"/>
                </a:solidFill>
                <a:effectLst/>
                <a:uLnTx/>
                <a:uFillTx/>
                <a:latin typeface="Avenir Next LT Pro"/>
                <a:ea typeface="+mn-lt"/>
                <a:cs typeface="+mn-lt"/>
              </a:rPr>
              <a:t>Apprenticeship is an industry-driven, high-quality career pathway where individuals can obtain paid work experience, classroom instruction, and a portable credential. </a:t>
            </a:r>
            <a:endParaRPr kumimoji="0" lang="en-US" sz="2800" b="1" i="0" u="none" strike="noStrike" kern="1200" cap="none" spc="0" normalizeH="0" baseline="0" noProof="0">
              <a:ln>
                <a:noFill/>
              </a:ln>
              <a:solidFill>
                <a:srgbClr val="154C77"/>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7" name="Picture 7" descr="Icon showing people working at an assembly line, someone giving instruction, and a graduation cap above">
            <a:extLst>
              <a:ext uri="{FF2B5EF4-FFF2-40B4-BE49-F238E27FC236}">
                <a16:creationId xmlns:a16="http://schemas.microsoft.com/office/drawing/2014/main" id="{91DD994D-27FE-4007-9714-0C99CF076A42}"/>
              </a:ext>
            </a:extLst>
          </p:cNvPr>
          <p:cNvPicPr>
            <a:picLocks noChangeAspect="1"/>
          </p:cNvPicPr>
          <p:nvPr/>
        </p:nvPicPr>
        <p:blipFill>
          <a:blip r:embed="rId3">
            <a:alphaModFix/>
          </a:blip>
          <a:stretch>
            <a:fillRect/>
          </a:stretch>
        </p:blipFill>
        <p:spPr>
          <a:xfrm>
            <a:off x="7076187" y="2355984"/>
            <a:ext cx="3268433" cy="3346252"/>
          </a:xfrm>
          <a:prstGeom prst="ellipse">
            <a:avLst/>
          </a:prstGeom>
          <a:ln>
            <a:noFill/>
          </a:ln>
          <a:effectLst>
            <a:softEdge rad="112500"/>
          </a:effectLst>
        </p:spPr>
      </p:pic>
    </p:spTree>
    <p:extLst>
      <p:ext uri="{BB962C8B-B14F-4D97-AF65-F5344CB8AC3E}">
        <p14:creationId xmlns:p14="http://schemas.microsoft.com/office/powerpoint/2010/main" val="2773300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247F3-A9A5-4213-BECA-E24C9E69139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Statistics</a:t>
            </a:r>
          </a:p>
        </p:txBody>
      </p:sp>
      <p:pic>
        <p:nvPicPr>
          <p:cNvPr id="3" name="Picture 5" descr="Graphic from apprenticeship.gov showing facts about apprenticeships. Text reads: &quot;Apprenticeship has a proven track record of producing strong results for both employers and workers. Apprenticeship programs offer access to hundreds of occupations, in high-growth and emerging industries. $72k is the average starting salary after an apprentice completes an apprenticeship program; 92% of apprentices retain employment after apprenticeship completion; there are 24,000+ apprenticeship programs across the nation; apprenticeship graduates earn $300k+ over their lifetime, more than peers who aren't apprentices.&quot;">
            <a:extLst>
              <a:ext uri="{FF2B5EF4-FFF2-40B4-BE49-F238E27FC236}">
                <a16:creationId xmlns:a16="http://schemas.microsoft.com/office/drawing/2014/main" id="{8F901A2B-9AAA-4E9E-A1CD-6FE7CDEAC566}"/>
              </a:ext>
            </a:extLst>
          </p:cNvPr>
          <p:cNvPicPr>
            <a:picLocks noChangeAspect="1"/>
          </p:cNvPicPr>
          <p:nvPr/>
        </p:nvPicPr>
        <p:blipFill rotWithShape="1">
          <a:blip r:embed="rId3"/>
          <a:srcRect l="57082" t="2841" r="4039" b="42319"/>
          <a:stretch/>
        </p:blipFill>
        <p:spPr>
          <a:xfrm>
            <a:off x="1" y="2026804"/>
            <a:ext cx="4380240" cy="3917381"/>
          </a:xfrm>
          <a:prstGeom prst="rect">
            <a:avLst/>
          </a:prstGeom>
          <a:ln w="9525">
            <a:solidFill>
              <a:srgbClr val="002060"/>
            </a:solidFill>
          </a:ln>
        </p:spPr>
      </p:pic>
      <p:sp>
        <p:nvSpPr>
          <p:cNvPr id="7" name="TextBox 6">
            <a:extLst>
              <a:ext uri="{FF2B5EF4-FFF2-40B4-BE49-F238E27FC236}">
                <a16:creationId xmlns:a16="http://schemas.microsoft.com/office/drawing/2014/main" id="{5F7D8C65-947A-4C79-8A37-71A84E62FC01}"/>
              </a:ext>
            </a:extLst>
          </p:cNvPr>
          <p:cNvSpPr txBox="1"/>
          <p:nvPr/>
        </p:nvSpPr>
        <p:spPr>
          <a:xfrm>
            <a:off x="230125" y="6083446"/>
            <a:ext cx="38504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4C77"/>
                </a:solidFill>
                <a:effectLst/>
                <a:uLnTx/>
                <a:uFillTx/>
                <a:latin typeface="Avenir Next LT Pro"/>
                <a:ea typeface="+mn-ea"/>
                <a:cs typeface="+mn-cs"/>
              </a:rPr>
              <a:t>Graphic from apprenticeship. gov</a:t>
            </a:r>
          </a:p>
        </p:txBody>
      </p:sp>
      <p:pic>
        <p:nvPicPr>
          <p:cNvPr id="2050" name="Picture 2" descr="Chart of top apprenticeship industries - construction, educational services, manufacturing, public administration, other services, utilities health care, transportation, retail, and information, from most frequent to least. ">
            <a:extLst>
              <a:ext uri="{FF2B5EF4-FFF2-40B4-BE49-F238E27FC236}">
                <a16:creationId xmlns:a16="http://schemas.microsoft.com/office/drawing/2014/main" id="{2165B817-50E9-4B0A-B5F8-8344A062F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6955" y="2026805"/>
            <a:ext cx="7845045" cy="3917382"/>
          </a:xfrm>
          <a:prstGeom prst="rect">
            <a:avLst/>
          </a:prstGeom>
          <a:noFill/>
          <a:ln w="9525">
            <a:solidFill>
              <a:srgbClr val="002060"/>
            </a:solidFill>
          </a:ln>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68FF3EB4-9C6A-428D-8DCE-CC3BFB1E4BA3}"/>
              </a:ext>
            </a:extLst>
          </p:cNvPr>
          <p:cNvSpPr txBox="1">
            <a:spLocks/>
          </p:cNvSpPr>
          <p:nvPr/>
        </p:nvSpPr>
        <p:spPr>
          <a:xfrm>
            <a:off x="230125" y="2210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venir Next LT Pro"/>
                <a:ea typeface="+mj-ea"/>
                <a:cs typeface="+mj-cs"/>
              </a:rPr>
              <a:t>Most Common Apprenticeships  </a:t>
            </a:r>
          </a:p>
        </p:txBody>
      </p:sp>
      <p:sp>
        <p:nvSpPr>
          <p:cNvPr id="9" name="TextBox 8">
            <a:extLst>
              <a:ext uri="{FF2B5EF4-FFF2-40B4-BE49-F238E27FC236}">
                <a16:creationId xmlns:a16="http://schemas.microsoft.com/office/drawing/2014/main" id="{C25C7A5F-B954-4E79-8C9E-C8E27075E68C}"/>
              </a:ext>
            </a:extLst>
          </p:cNvPr>
          <p:cNvSpPr txBox="1"/>
          <p:nvPr/>
        </p:nvSpPr>
        <p:spPr>
          <a:xfrm>
            <a:off x="5066949" y="6083446"/>
            <a:ext cx="67111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4C77"/>
                </a:solidFill>
                <a:effectLst/>
                <a:uLnTx/>
                <a:uFillTx/>
                <a:latin typeface="Avenir Next LT Pro"/>
                <a:ea typeface="+mn-ea"/>
                <a:cs typeface="+mn-cs"/>
              </a:rPr>
              <a:t>Analysis completed by ADAP-TAC utilizing DOL RAPIDS Data. </a:t>
            </a:r>
          </a:p>
        </p:txBody>
      </p:sp>
    </p:spTree>
    <p:extLst>
      <p:ext uri="{BB962C8B-B14F-4D97-AF65-F5344CB8AC3E}">
        <p14:creationId xmlns:p14="http://schemas.microsoft.com/office/powerpoint/2010/main" val="140304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2DE0-6997-4B0B-A9FD-6904A5AB1499}"/>
              </a:ext>
            </a:extLst>
          </p:cNvPr>
          <p:cNvSpPr>
            <a:spLocks noGrp="1"/>
          </p:cNvSpPr>
          <p:nvPr>
            <p:ph type="title"/>
          </p:nvPr>
        </p:nvSpPr>
        <p:spPr>
          <a:xfrm>
            <a:off x="145915" y="222160"/>
            <a:ext cx="10515600" cy="1325563"/>
          </a:xfrm>
        </p:spPr>
        <p:txBody>
          <a:bodyPr>
            <a:normAutofit/>
          </a:bodyPr>
          <a:lstStyle/>
          <a:p>
            <a:r>
              <a:rPr lang="en-US" sz="4000" b="1">
                <a:solidFill>
                  <a:schemeClr val="bg1"/>
                </a:solidFill>
              </a:rPr>
              <a:t>Emerging Apprenticeship Industries</a:t>
            </a:r>
          </a:p>
        </p:txBody>
      </p:sp>
      <p:pic>
        <p:nvPicPr>
          <p:cNvPr id="4" name="Content Placeholder 3" descr="A graph showing the largest emerging industries in apprenticeship with health care being most significant">
            <a:extLst>
              <a:ext uri="{FF2B5EF4-FFF2-40B4-BE49-F238E27FC236}">
                <a16:creationId xmlns:a16="http://schemas.microsoft.com/office/drawing/2014/main" id="{9C83E096-4BA6-4408-99E4-3CCD834A5B02}"/>
              </a:ext>
            </a:extLst>
          </p:cNvPr>
          <p:cNvPicPr>
            <a:picLocks noGrp="1" noChangeAspect="1"/>
          </p:cNvPicPr>
          <p:nvPr>
            <p:ph idx="1"/>
          </p:nvPr>
        </p:nvPicPr>
        <p:blipFill rotWithShape="1">
          <a:blip r:embed="rId3"/>
          <a:srcRect t="10227" r="153"/>
          <a:stretch/>
        </p:blipFill>
        <p:spPr>
          <a:xfrm>
            <a:off x="836191" y="1547723"/>
            <a:ext cx="10033233" cy="4798637"/>
          </a:xfrm>
          <a:prstGeom prst="rect">
            <a:avLst/>
          </a:prstGeom>
          <a:ln w="12700">
            <a:solidFill>
              <a:srgbClr val="002060"/>
            </a:solidFill>
          </a:ln>
        </p:spPr>
      </p:pic>
      <p:sp>
        <p:nvSpPr>
          <p:cNvPr id="5" name="TextBox 4">
            <a:extLst>
              <a:ext uri="{FF2B5EF4-FFF2-40B4-BE49-F238E27FC236}">
                <a16:creationId xmlns:a16="http://schemas.microsoft.com/office/drawing/2014/main" id="{83AA5A7C-5E3E-4780-AEFC-E89A62C19901}"/>
              </a:ext>
            </a:extLst>
          </p:cNvPr>
          <p:cNvSpPr txBox="1"/>
          <p:nvPr/>
        </p:nvSpPr>
        <p:spPr>
          <a:xfrm>
            <a:off x="3927567" y="6451174"/>
            <a:ext cx="38504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4C77"/>
                </a:solidFill>
                <a:effectLst/>
                <a:uLnTx/>
                <a:uFillTx/>
                <a:latin typeface="Avenir Next LT Pro"/>
                <a:ea typeface="+mn-ea"/>
                <a:cs typeface="+mn-cs"/>
              </a:rPr>
              <a:t>Graphic from apprenticeship. gov</a:t>
            </a:r>
          </a:p>
        </p:txBody>
      </p:sp>
    </p:spTree>
    <p:extLst>
      <p:ext uri="{BB962C8B-B14F-4D97-AF65-F5344CB8AC3E}">
        <p14:creationId xmlns:p14="http://schemas.microsoft.com/office/powerpoint/2010/main" val="4194414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5BC068-9BF2-4A91-B5D0-5DAEA13955C0}"/>
              </a:ext>
            </a:extLst>
          </p:cNvPr>
          <p:cNvSpPr/>
          <p:nvPr/>
        </p:nvSpPr>
        <p:spPr>
          <a:xfrm>
            <a:off x="7429162" y="2076358"/>
            <a:ext cx="2520181" cy="3779157"/>
          </a:xfrm>
          <a:prstGeom prst="rect">
            <a:avLst/>
          </a:prstGeom>
          <a:solidFill>
            <a:schemeClr val="bg1"/>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extBox 6">
            <a:extLst>
              <a:ext uri="{FF2B5EF4-FFF2-40B4-BE49-F238E27FC236}">
                <a16:creationId xmlns:a16="http://schemas.microsoft.com/office/drawing/2014/main" id="{5F7D8C65-947A-4C79-8A37-71A84E62FC01}"/>
              </a:ext>
            </a:extLst>
          </p:cNvPr>
          <p:cNvSpPr txBox="1"/>
          <p:nvPr/>
        </p:nvSpPr>
        <p:spPr>
          <a:xfrm>
            <a:off x="3394827" y="6316689"/>
            <a:ext cx="38504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4C77"/>
                </a:solidFill>
                <a:effectLst/>
                <a:uLnTx/>
                <a:uFillTx/>
                <a:latin typeface="Avenir Next LT Pro"/>
                <a:ea typeface="+mn-ea"/>
                <a:cs typeface="+mn-cs"/>
              </a:rPr>
              <a:t>Graphic from apprenticeship. gov</a:t>
            </a:r>
          </a:p>
        </p:txBody>
      </p:sp>
      <p:pic>
        <p:nvPicPr>
          <p:cNvPr id="5" name="Picture 4" descr="Graphic from apprenticeship.gov showing facts about apprenticeships. Text reads:  apprenticeship graduates earn $300k+ over their lifetime, more than peers who aren't apprentices.&quot;">
            <a:extLst>
              <a:ext uri="{FF2B5EF4-FFF2-40B4-BE49-F238E27FC236}">
                <a16:creationId xmlns:a16="http://schemas.microsoft.com/office/drawing/2014/main" id="{8F901A2B-9AAA-4E9E-A1CD-6FE7CDEAC566}"/>
              </a:ext>
            </a:extLst>
          </p:cNvPr>
          <p:cNvPicPr/>
          <p:nvPr/>
        </p:nvPicPr>
        <p:blipFill rotWithShape="1">
          <a:blip r:embed="rId3"/>
          <a:srcRect l="73537" t="61010" r="4222" b="4293"/>
          <a:stretch/>
        </p:blipFill>
        <p:spPr>
          <a:xfrm>
            <a:off x="7507570" y="3547115"/>
            <a:ext cx="2349493" cy="2246476"/>
          </a:xfrm>
          <a:prstGeom prst="rect">
            <a:avLst/>
          </a:prstGeom>
        </p:spPr>
      </p:pic>
      <p:pic>
        <p:nvPicPr>
          <p:cNvPr id="6" name="Picture 5" descr="Graphic from apprenticeship.gov showing facts about apprenticeships. Text reads: &quot;Apprenticeship has a proven track record of producing strong results for both employers and workers. Apprenticeship programs offer access to hundreds of occupations, in high-growth and emerging industries. $72k is the average starting salary after an apprentice completes an apprenticeship program; 92% of apprentices retain employment after apprenticeship completion; there are 24,000+ apprenticeship programs across the nation; apprenticeship graduates earn $300k+ over their lifetime, more than peers who aren't apprentices.&quot;">
            <a:extLst>
              <a:ext uri="{FF2B5EF4-FFF2-40B4-BE49-F238E27FC236}">
                <a16:creationId xmlns:a16="http://schemas.microsoft.com/office/drawing/2014/main" id="{B93D2797-F9D6-4D76-BD6C-FECA06D75349}"/>
              </a:ext>
            </a:extLst>
          </p:cNvPr>
          <p:cNvPicPr/>
          <p:nvPr/>
        </p:nvPicPr>
        <p:blipFill rotWithShape="1">
          <a:blip r:embed="rId3"/>
          <a:srcRect l="30240" t="41046" r="44689" b="5048"/>
          <a:stretch/>
        </p:blipFill>
        <p:spPr>
          <a:xfrm>
            <a:off x="3954108" y="2076360"/>
            <a:ext cx="2731918" cy="3779156"/>
          </a:xfrm>
          <a:prstGeom prst="rect">
            <a:avLst/>
          </a:prstGeom>
          <a:solidFill>
            <a:schemeClr val="bg1"/>
          </a:solidFill>
          <a:ln>
            <a:solidFill>
              <a:srgbClr val="002060"/>
            </a:solidFill>
          </a:ln>
        </p:spPr>
      </p:pic>
      <p:pic>
        <p:nvPicPr>
          <p:cNvPr id="8" name="Picture 7" descr="Graphic from apprenticeship.gov showing facts about apprenticeships. Text reads: &quot;Apprenticeship has a proven track record of producing strong results for both employers and workers. Apprenticeship programs offer access to hundreds of occupations, in high-growth and emerging industries. $72k is the average starting salary after an apprentice completes an apprenticeship program; 92% of apprentices retain employment after apprenticeship completion; there are 24,000+ apprenticeship programs across the nation; apprenticeship graduates earn $300k+ over their lifetime, more than peers who aren't apprentices.&quot;">
            <a:extLst>
              <a:ext uri="{FF2B5EF4-FFF2-40B4-BE49-F238E27FC236}">
                <a16:creationId xmlns:a16="http://schemas.microsoft.com/office/drawing/2014/main" id="{2D0657DA-DE24-4F2F-9878-5827DF5C8B16}"/>
              </a:ext>
            </a:extLst>
          </p:cNvPr>
          <p:cNvPicPr/>
          <p:nvPr/>
        </p:nvPicPr>
        <p:blipFill rotWithShape="1">
          <a:blip r:embed="rId3"/>
          <a:srcRect l="4024" t="41115" r="71960" b="4980"/>
          <a:stretch/>
        </p:blipFill>
        <p:spPr>
          <a:xfrm>
            <a:off x="514583" y="2076360"/>
            <a:ext cx="2592093" cy="3717232"/>
          </a:xfrm>
          <a:prstGeom prst="rect">
            <a:avLst/>
          </a:prstGeom>
          <a:ln>
            <a:solidFill>
              <a:srgbClr val="002060"/>
            </a:solidFill>
          </a:ln>
        </p:spPr>
      </p:pic>
      <p:pic>
        <p:nvPicPr>
          <p:cNvPr id="10" name="Picture 9" descr="Graphic from apprenticeship.gov showing facts about apprenticeships. Text reads: &quot;Apprenticeship has a proven track record of producing strong results for both employers and workers. Apprenticeship programs offer access to hundreds of occupations, in high-growth and emerging industries. $72k is the average starting salary after an apprentice completes an apprenticeship program; 92% of apprentices retain employment after apprenticeship completion; there are 24,000+ apprenticeship programs across the nation; apprenticeship graduates earn $300k+ over their lifetime, more than peers who aren't apprentices.&quot;">
            <a:extLst>
              <a:ext uri="{FF2B5EF4-FFF2-40B4-BE49-F238E27FC236}">
                <a16:creationId xmlns:a16="http://schemas.microsoft.com/office/drawing/2014/main" id="{7A723C52-CA70-4570-B5DA-B031B115B745}"/>
              </a:ext>
            </a:extLst>
          </p:cNvPr>
          <p:cNvPicPr/>
          <p:nvPr/>
        </p:nvPicPr>
        <p:blipFill rotWithShape="1">
          <a:blip r:embed="rId3"/>
          <a:srcRect l="57775" t="64121" r="25958" b="9483"/>
          <a:stretch/>
        </p:blipFill>
        <p:spPr>
          <a:xfrm>
            <a:off x="7963649" y="2221552"/>
            <a:ext cx="1331576" cy="1325563"/>
          </a:xfrm>
          <a:prstGeom prst="rect">
            <a:avLst/>
          </a:prstGeom>
        </p:spPr>
      </p:pic>
      <p:sp>
        <p:nvSpPr>
          <p:cNvPr id="11" name="Title 10">
            <a:extLst>
              <a:ext uri="{FF2B5EF4-FFF2-40B4-BE49-F238E27FC236}">
                <a16:creationId xmlns:a16="http://schemas.microsoft.com/office/drawing/2014/main" id="{5BAB4E7F-12E4-4C2F-ADF7-04714563896C}"/>
              </a:ext>
            </a:extLst>
          </p:cNvPr>
          <p:cNvSpPr>
            <a:spLocks noGrp="1"/>
          </p:cNvSpPr>
          <p:nvPr>
            <p:ph type="title"/>
          </p:nvPr>
        </p:nvSpPr>
        <p:spPr>
          <a:xfrm>
            <a:off x="709612" y="289622"/>
            <a:ext cx="10515600" cy="1325563"/>
          </a:xfrm>
        </p:spPr>
        <p:txBody>
          <a:bodyPr/>
          <a:lstStyle/>
          <a:p>
            <a:r>
              <a:rPr lang="en-US" b="1">
                <a:solidFill>
                  <a:schemeClr val="bg1"/>
                </a:solidFill>
              </a:rPr>
              <a:t>Apprenticeship Facts</a:t>
            </a:r>
          </a:p>
        </p:txBody>
      </p:sp>
    </p:spTree>
    <p:extLst>
      <p:ext uri="{BB962C8B-B14F-4D97-AF65-F5344CB8AC3E}">
        <p14:creationId xmlns:p14="http://schemas.microsoft.com/office/powerpoint/2010/main" val="14938779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1_Office Theme">
  <a:themeElements>
    <a:clrScheme name="NAPE-Colors">
      <a:dk1>
        <a:sysClr val="windowText" lastClr="000000"/>
      </a:dk1>
      <a:lt1>
        <a:sysClr val="window" lastClr="FFFFFF"/>
      </a:lt1>
      <a:dk2>
        <a:srgbClr val="0A5CA6"/>
      </a:dk2>
      <a:lt2>
        <a:srgbClr val="EEECE1"/>
      </a:lt2>
      <a:accent1>
        <a:srgbClr val="505659"/>
      </a:accent1>
      <a:accent2>
        <a:srgbClr val="0A5CA6"/>
      </a:accent2>
      <a:accent3>
        <a:srgbClr val="6B0D95"/>
      </a:accent3>
      <a:accent4>
        <a:srgbClr val="3B8122"/>
      </a:accent4>
      <a:accent5>
        <a:srgbClr val="3B8122"/>
      </a:accent5>
      <a:accent6>
        <a:srgbClr val="0A5CA6"/>
      </a:accent6>
      <a:hlink>
        <a:srgbClr val="0A5CA6"/>
      </a:hlink>
      <a:folHlink>
        <a:srgbClr val="6B0D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4_Office Theme">
  <a:themeElements>
    <a:clrScheme name="NAPE Primary">
      <a:dk1>
        <a:sysClr val="windowText" lastClr="000000"/>
      </a:dk1>
      <a:lt1>
        <a:sysClr val="window" lastClr="FFFFFF"/>
      </a:lt1>
      <a:dk2>
        <a:srgbClr val="0A5CA6"/>
      </a:dk2>
      <a:lt2>
        <a:srgbClr val="EEECE1"/>
      </a:lt2>
      <a:accent1>
        <a:srgbClr val="505659"/>
      </a:accent1>
      <a:accent2>
        <a:srgbClr val="0A5CA6"/>
      </a:accent2>
      <a:accent3>
        <a:srgbClr val="6B0D95"/>
      </a:accent3>
      <a:accent4>
        <a:srgbClr val="3B8122"/>
      </a:accent4>
      <a:accent5>
        <a:srgbClr val="3B8122"/>
      </a:accent5>
      <a:accent6>
        <a:srgbClr val="0A5CA6"/>
      </a:accent6>
      <a:hlink>
        <a:srgbClr val="0A5CA6"/>
      </a:hlink>
      <a:folHlink>
        <a:srgbClr val="6B0D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NAPE Primary">
      <a:dk1>
        <a:sysClr val="windowText" lastClr="000000"/>
      </a:dk1>
      <a:lt1>
        <a:sysClr val="window" lastClr="FFFFFF"/>
      </a:lt1>
      <a:dk2>
        <a:srgbClr val="0A5CA6"/>
      </a:dk2>
      <a:lt2>
        <a:srgbClr val="EEECE1"/>
      </a:lt2>
      <a:accent1>
        <a:srgbClr val="505659"/>
      </a:accent1>
      <a:accent2>
        <a:srgbClr val="0A5CA6"/>
      </a:accent2>
      <a:accent3>
        <a:srgbClr val="6B0D95"/>
      </a:accent3>
      <a:accent4>
        <a:srgbClr val="3B8122"/>
      </a:accent4>
      <a:accent5>
        <a:srgbClr val="3B8122"/>
      </a:accent5>
      <a:accent6>
        <a:srgbClr val="0A5CA6"/>
      </a:accent6>
      <a:hlink>
        <a:srgbClr val="0A5CA6"/>
      </a:hlink>
      <a:folHlink>
        <a:srgbClr val="6B0D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3_Office Theme">
  <a:themeElements>
    <a:clrScheme name="NAPE Primary">
      <a:dk1>
        <a:sysClr val="windowText" lastClr="000000"/>
      </a:dk1>
      <a:lt1>
        <a:sysClr val="window" lastClr="FFFFFF"/>
      </a:lt1>
      <a:dk2>
        <a:srgbClr val="0A5CA6"/>
      </a:dk2>
      <a:lt2>
        <a:srgbClr val="EEECE1"/>
      </a:lt2>
      <a:accent1>
        <a:srgbClr val="505659"/>
      </a:accent1>
      <a:accent2>
        <a:srgbClr val="0A5CA6"/>
      </a:accent2>
      <a:accent3>
        <a:srgbClr val="6B0D95"/>
      </a:accent3>
      <a:accent4>
        <a:srgbClr val="3B8122"/>
      </a:accent4>
      <a:accent5>
        <a:srgbClr val="3B8122"/>
      </a:accent5>
      <a:accent6>
        <a:srgbClr val="0A5CA6"/>
      </a:accent6>
      <a:hlink>
        <a:srgbClr val="0A5CA6"/>
      </a:hlink>
      <a:folHlink>
        <a:srgbClr val="6B0D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ab35814-be28-4684-9bcb-44ac291f99cd">
      <UserInfo>
        <DisplayName>Elise Gurney</DisplayName>
        <AccountId>93</AccountId>
        <AccountType/>
      </UserInfo>
      <UserInfo>
        <DisplayName>Sydney Geiger</DisplayName>
        <AccountId>12</AccountId>
        <AccountType/>
      </UserInfo>
      <UserInfo>
        <DisplayName>Dina Klimkina</DisplayName>
        <AccountId>6</AccountId>
        <AccountType/>
      </UserInfo>
    </SharedWithUsers>
    <TaxCatchAll xmlns="7ab35814-be28-4684-9bcb-44ac291f99cd" xsi:nil="true"/>
    <lcf76f155ced4ddcb4097134ff3c332f xmlns="bfac3d29-af4d-4f98-a5a2-c814b3113a5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C4599BDEE36C8498D236896B05F2851" ma:contentTypeVersion="16" ma:contentTypeDescription="Create a new document." ma:contentTypeScope="" ma:versionID="9dd528e3801355b2a4fe3042b8d9f825">
  <xsd:schema xmlns:xsd="http://www.w3.org/2001/XMLSchema" xmlns:xs="http://www.w3.org/2001/XMLSchema" xmlns:p="http://schemas.microsoft.com/office/2006/metadata/properties" xmlns:ns2="bfac3d29-af4d-4f98-a5a2-c814b3113a5e" xmlns:ns3="7ab35814-be28-4684-9bcb-44ac291f99cd" targetNamespace="http://schemas.microsoft.com/office/2006/metadata/properties" ma:root="true" ma:fieldsID="228d6af5a7efe485dcaee3c8dfce72d1" ns2:_="" ns3:_="">
    <xsd:import namespace="bfac3d29-af4d-4f98-a5a2-c814b3113a5e"/>
    <xsd:import namespace="7ab35814-be28-4684-9bcb-44ac291f99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c3d29-af4d-4f98-a5a2-c814b3113a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aaf7f2b-b38b-4235-a4c5-719a9f7295f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b35814-be28-4684-9bcb-44ac291f99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4bd4a87-b2ba-4136-a4a4-665037e76957}" ma:internalName="TaxCatchAll" ma:showField="CatchAllData" ma:web="7ab35814-be28-4684-9bcb-44ac291f99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FA8776-FF11-40BE-B33D-E393B150D0F2}">
  <ds:schemaRefs>
    <ds:schemaRef ds:uri="7ab35814-be28-4684-9bcb-44ac291f99cd"/>
    <ds:schemaRef ds:uri="bfac3d29-af4d-4f98-a5a2-c814b3113a5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9D30278-B547-4927-BCAF-A657B445D227}">
  <ds:schemaRefs>
    <ds:schemaRef ds:uri="7ab35814-be28-4684-9bcb-44ac291f99cd"/>
    <ds:schemaRef ds:uri="bfac3d29-af4d-4f98-a5a2-c814b3113a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AC9F894-9A0F-4408-8397-4EEDF95E12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14</Slides>
  <Notes>12</Notes>
  <HiddenSlides>0</HiddenSlides>
  <ScaleCrop>false</ScaleCrop>
  <HeadingPairs>
    <vt:vector size="4" baseType="variant">
      <vt:variant>
        <vt:lpstr>Theme</vt:lpstr>
      </vt:variant>
      <vt:variant>
        <vt:i4>6</vt:i4>
      </vt:variant>
      <vt:variant>
        <vt:lpstr>Slide Titles</vt:lpstr>
      </vt:variant>
      <vt:variant>
        <vt:i4>14</vt:i4>
      </vt:variant>
    </vt:vector>
  </HeadingPairs>
  <TitlesOfParts>
    <vt:vector size="20" baseType="lpstr">
      <vt:lpstr>Office Theme</vt:lpstr>
      <vt:lpstr>81_Office Theme</vt:lpstr>
      <vt:lpstr>28_Office Theme</vt:lpstr>
      <vt:lpstr>24_Office Theme</vt:lpstr>
      <vt:lpstr>4_Office Theme</vt:lpstr>
      <vt:lpstr>63_Office Theme</vt:lpstr>
      <vt:lpstr>November 15, 2022 4-5pm EST</vt:lpstr>
      <vt:lpstr>Housekeeping</vt:lpstr>
      <vt:lpstr>Welcome</vt:lpstr>
      <vt:lpstr>Introduction to CAPE-Youth</vt:lpstr>
      <vt:lpstr>Partners</vt:lpstr>
      <vt:lpstr>What are apprenticeships?</vt:lpstr>
      <vt:lpstr>Statistics</vt:lpstr>
      <vt:lpstr>Emerging Apprenticeship Industries</vt:lpstr>
      <vt:lpstr>Apprenticeship Facts</vt:lpstr>
      <vt:lpstr>The Benefits of Apprenticeship</vt:lpstr>
      <vt:lpstr>Inclusive Apprenticeship</vt:lpstr>
      <vt:lpstr>Policy Considerations</vt:lpstr>
      <vt:lpstr>Panel Discussion</vt:lpstr>
      <vt:lpstr>Contact CAPE-Youth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Klimkina</dc:creator>
  <cp:revision>2</cp:revision>
  <dcterms:created xsi:type="dcterms:W3CDTF">2020-08-31T16:47:07Z</dcterms:created>
  <dcterms:modified xsi:type="dcterms:W3CDTF">2023-01-19T18:50:31Z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0x0101001C4599BDEE36C8498D236896B05F2851</vt:lpwstr>
  </property>
  <property fmtid="{D5CDD505-2E9C-101B-9397-08002B2CF9AE}" pid="3" name="MediaServiceImageTags">
    <vt:lpwstr/>
  </property>
</Properties>
</file>