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1" r:id="rId5"/>
    <p:sldMasterId id="2147483772" r:id="rId6"/>
    <p:sldMasterId id="2147483782" r:id="rId7"/>
    <p:sldMasterId id="2147483792" r:id="rId8"/>
    <p:sldMasterId id="2147483802" r:id="rId9"/>
  </p:sldMasterIdLst>
  <p:notesMasterIdLst>
    <p:notesMasterId r:id="rId18"/>
  </p:notesMasterIdLst>
  <p:sldIdLst>
    <p:sldId id="256" r:id="rId10"/>
    <p:sldId id="344" r:id="rId11"/>
    <p:sldId id="257" r:id="rId12"/>
    <p:sldId id="346" r:id="rId13"/>
    <p:sldId id="306" r:id="rId14"/>
    <p:sldId id="304" r:id="rId15"/>
    <p:sldId id="347" r:id="rId16"/>
    <p:sldId id="3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3DE95C-00FC-F89F-6BB0-42007311A9DC}" name="Elise Gurney" initials="EG" userId="S::egurney@csg.org::3028da54-9281-4df0-ad89-be3d3f241515" providerId="AD"/>
  <p188:author id="{DDAFFFD9-21E6-7BF6-3330-70AD57508D91}" name="Sydney Blodgett" initials="SB" userId="S::sblodgett@csg.org::59198cbe-14ae-4511-a2a6-4ec5e152d33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dney Geiger" initials="SG" lastIdx="3" clrIdx="0">
    <p:extLst>
      <p:ext uri="{19B8F6BF-5375-455C-9EA6-DF929625EA0E}">
        <p15:presenceInfo xmlns:p15="http://schemas.microsoft.com/office/powerpoint/2012/main" userId="S::sgeiger@csg.org::59198cbe-14ae-4511-a2a6-4ec5e152d33b" providerId="AD"/>
      </p:ext>
    </p:extLst>
  </p:cmAuthor>
  <p:cmAuthor id="2" name="Dina Klimkina" initials="DK" lastIdx="7" clrIdx="1">
    <p:extLst>
      <p:ext uri="{19B8F6BF-5375-455C-9EA6-DF929625EA0E}">
        <p15:presenceInfo xmlns:p15="http://schemas.microsoft.com/office/powerpoint/2012/main" userId="S::dklimkina@csg.org::142b18b1-147f-44a4-a6cd-ce07f003b262" providerId="AD"/>
      </p:ext>
    </p:extLst>
  </p:cmAuthor>
  <p:cmAuthor id="3" name="Lew, Kirk A - ODEP" initials="LKA-O" lastIdx="6" clrIdx="2">
    <p:extLst>
      <p:ext uri="{19B8F6BF-5375-455C-9EA6-DF929625EA0E}">
        <p15:presenceInfo xmlns:p15="http://schemas.microsoft.com/office/powerpoint/2012/main" userId="S-1-5-21-625881431-3029617060-3355961844-110056" providerId="AD"/>
      </p:ext>
    </p:extLst>
  </p:cmAuthor>
  <p:cmAuthor id="4" name=" " initials="PLL-O" lastIdx="12" clrIdx="3">
    <p:extLst>
      <p:ext uri="{19B8F6BF-5375-455C-9EA6-DF929625EA0E}">
        <p15:presenceInfo xmlns:p15="http://schemas.microsoft.com/office/powerpoint/2012/main" userId="S-1-5-21-625881431-3029617060-3355961844-127188" providerId="AD"/>
      </p:ext>
    </p:extLst>
  </p:cmAuthor>
  <p:cmAuthor id="5" name="Trombley, Robert F - ODEP" initials="TRF-O" lastIdx="2" clrIdx="4">
    <p:extLst>
      <p:ext uri="{19B8F6BF-5375-455C-9EA6-DF929625EA0E}">
        <p15:presenceInfo xmlns:p15="http://schemas.microsoft.com/office/powerpoint/2012/main" userId="S-1-5-21-625881431-3029617060-3355961844-128543" providerId="AD"/>
      </p:ext>
    </p:extLst>
  </p:cmAuthor>
  <p:cmAuthor id="6" name="Elise Gurney" initials="EG" lastIdx="8" clrIdx="5">
    <p:extLst>
      <p:ext uri="{19B8F6BF-5375-455C-9EA6-DF929625EA0E}">
        <p15:presenceInfo xmlns:p15="http://schemas.microsoft.com/office/powerpoint/2012/main" userId="S::egurney@csg.org::3028da54-9281-4df0-ad89-be3d3f2415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75FCC5-86CB-4063-8C5D-09B43E0322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CFE971-D6E7-4581-BFFC-2379B4F38EF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9FFB9-0549-4720-A7FC-FD8270A1ACA0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3EA0971-659D-4DE1-A428-7E511F4516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CEF9064-343F-4463-958D-7E7A5CEFE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B643C-10B9-4946-9AE8-AB533D6A50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0E16C-5478-4958-BA64-B02951AC7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4918B-31F3-4AEF-BC57-100B9944895F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918B-31F3-4AEF-BC57-100B9944895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0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918B-31F3-4AEF-BC57-100B9944895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456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CAPE-Youth is a collaboration between: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Department of Labor’s Office of Disability Employment Policy.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Council of State Governments;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K. Lisa Yang and Hock E. Tan Institute on Employment and Disability at Cornell University; and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 center is fully funded by the United States Department of Labor’s Office of Disability Employment Policy in the amount of $5 million under Cooperative Agreement No. OD-33982-19-75-4-21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4918B-31F3-4AEF-BC57-100B99448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679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918B-31F3-4AEF-BC57-100B9944895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22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4918B-31F3-4AEF-BC57-100B99448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911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4918B-31F3-4AEF-BC57-100B99448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18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918B-31F3-4AEF-BC57-100B9944895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6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8CAB-1345-4487-93F2-A07E996D3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D8C44-849E-47E6-9AA2-CA1DB7D16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2F4BE-A2EB-4C04-98D4-048113286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D8FBC-127F-429B-8767-4DBA47D4A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5FC76-4C50-4BA8-9568-36791054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2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7A43-D683-4C3C-AB90-9F06832C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191A10-EFC8-4102-B3AB-EB32759E3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8E6ED-BE66-4603-82CD-3F6E2DBCC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1A25B-A871-4415-AB90-522AD057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5B62C-7D49-4843-BDBA-0A530E7A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45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10A386-6424-4C87-A8B7-069AB343F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C4CFF3-0F04-46C3-A3F4-28157CBD6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89F6D-9781-4ADC-851E-2EDAC9D7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AB66B-7540-4E29-9174-E365F8AE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EF045-FB3C-4951-8365-125FDC3C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76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E88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1993526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859973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E884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3785925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711791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3939633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847889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201694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594350"/>
          </a:xfrm>
        </p:spPr>
        <p:txBody>
          <a:bodyPr/>
          <a:lstStyle>
            <a:lvl1pPr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524001"/>
            <a:ext cx="4011084" cy="4343400"/>
          </a:xfrm>
        </p:spPr>
        <p:txBody>
          <a:bodyPr/>
          <a:lstStyle>
            <a:lvl1pPr marL="0" indent="0">
              <a:buNone/>
              <a:defRPr sz="1400">
                <a:solidFill>
                  <a:srgbClr val="4F555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119922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5D121-40C4-4CD0-9323-902D4704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A3D57-068B-4C4E-A5E1-1B9C2F6D9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E47E-E028-4897-AEC2-67950479B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C31D9-AA4B-4EC2-B847-10B15482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61AC5-B0AB-4E12-983B-985888B0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13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2757907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8333" y="2286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60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E88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64801" y="6553200"/>
            <a:ext cx="184727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/>
              </a:rPr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212512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64801" y="6553200"/>
            <a:ext cx="184727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/>
              </a:rPr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3067707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E884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64801" y="6553200"/>
            <a:ext cx="184727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/>
              </a:rPr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2279007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64801" y="6553200"/>
            <a:ext cx="184727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/>
              </a:rPr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2004040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464801" y="6553200"/>
            <a:ext cx="184727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/>
              </a:rPr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1246208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64801" y="6553200"/>
            <a:ext cx="184727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/>
              </a:rPr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2800336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64801" y="6553200"/>
            <a:ext cx="184727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/>
              </a:rPr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3347196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594350"/>
          </a:xfrm>
        </p:spPr>
        <p:txBody>
          <a:bodyPr/>
          <a:lstStyle>
            <a:lvl1pPr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524001"/>
            <a:ext cx="4011084" cy="4343400"/>
          </a:xfrm>
        </p:spPr>
        <p:txBody>
          <a:bodyPr/>
          <a:lstStyle>
            <a:lvl1pPr marL="0" indent="0">
              <a:buNone/>
              <a:defRPr sz="1400">
                <a:solidFill>
                  <a:srgbClr val="4F555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64801" y="6553200"/>
            <a:ext cx="184727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/>
              </a:rPr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530279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CF49-4447-4E92-B59D-FBE5AE48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420DA-9F87-4FDF-8308-2F7023801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28A70-2FEB-4ABB-AAAB-EBCFED7D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5B32C-7D4F-4CF9-A751-20E37AF9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9E4D4-02E8-428F-8C16-256534AB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37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64801" y="6553200"/>
            <a:ext cx="184727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/>
              </a:rPr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1272409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E88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9111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31A5BF03-E97E-49B0-98AB-710310069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0856" y="6508778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516186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E884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4624E661-636D-4274-8A31-C3AA319F8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0856" y="6508778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2629090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E7B5F3E8-89F5-402C-B1CD-E8B2835AC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0856" y="6508778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1478617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389B5D-DB93-42BF-BCFE-0A179ED98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0856" y="6508778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1017752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34D560E3-E0E9-4979-B073-724533EFE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0856" y="6508778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3850589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B2CD5C23-41B6-43F4-97BA-07D70CDBF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0856" y="6508778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1848890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594350"/>
          </a:xfrm>
        </p:spPr>
        <p:txBody>
          <a:bodyPr/>
          <a:lstStyle>
            <a:lvl1pPr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524001"/>
            <a:ext cx="4011084" cy="4343400"/>
          </a:xfrm>
        </p:spPr>
        <p:txBody>
          <a:bodyPr/>
          <a:lstStyle>
            <a:lvl1pPr marL="0" indent="0">
              <a:buNone/>
              <a:defRPr sz="1400">
                <a:solidFill>
                  <a:srgbClr val="4F555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DB0BABC-3FFE-40F7-A49C-B527C163E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0856" y="6508778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246941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90FCF893-F945-4AA4-B476-C9473AA8D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0856" y="6508778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31100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44F1-1B2B-4122-ADF6-66F1E637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1B338-0B6E-40A5-8F8C-148DD03D2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6B1FB0-0A40-48C4-9F3B-2A697D73D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9DA3B-D3C5-4820-9371-D6ECC9FDB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1BA66-AFD8-434A-A77E-1055C52C5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45317-C89C-4B4B-8143-319F2AA9A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402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8331200" cy="147002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81400"/>
            <a:ext cx="76200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C788F594-F9F8-4E5B-9BB7-61E90DAB1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9609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3604743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B23149C0-9952-4E94-B718-A930546CE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9609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3368709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2643188"/>
            <a:ext cx="8079316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1143001"/>
            <a:ext cx="807931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8586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4543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862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DE63FDEE-3BAB-419E-9002-A2783EECD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9609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2052626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6231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3305C2-256C-4D1C-AF99-AF9D6A1B7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9609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1880187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6B892D5F-278D-40E6-8E0E-DBB287009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9609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3627183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E88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NAPE Education Foundation ©2016</a:t>
            </a:r>
          </a:p>
        </p:txBody>
      </p:sp>
    </p:spTree>
    <p:extLst>
      <p:ext uri="{BB962C8B-B14F-4D97-AF65-F5344CB8AC3E}">
        <p14:creationId xmlns:p14="http://schemas.microsoft.com/office/powerpoint/2010/main" val="154705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0A420-082F-4AE8-A4C1-3F425952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893A3-71E0-4736-90DE-67ECF5654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9B5CA-23B4-49B2-B486-C5743BFE6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B78DC8-003C-45FE-B88F-0C4F141C4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3D6DE-6D97-4018-B473-DD580FCC3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F477B5-CC62-4CAD-8D3E-7E569208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C69FEC-1514-4CAC-885F-F2581E8E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C23FE0-915D-4B00-8311-E07AF101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1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NAPE Education Foundation ©2016</a:t>
            </a:r>
          </a:p>
        </p:txBody>
      </p:sp>
    </p:spTree>
    <p:extLst>
      <p:ext uri="{BB962C8B-B14F-4D97-AF65-F5344CB8AC3E}">
        <p14:creationId xmlns:p14="http://schemas.microsoft.com/office/powerpoint/2010/main" val="3454932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E884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NAPE Education Foundation ©2016</a:t>
            </a:r>
          </a:p>
        </p:txBody>
      </p:sp>
    </p:spTree>
    <p:extLst>
      <p:ext uri="{BB962C8B-B14F-4D97-AF65-F5344CB8AC3E}">
        <p14:creationId xmlns:p14="http://schemas.microsoft.com/office/powerpoint/2010/main" val="38828241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NAPE Education Foundation ©2016</a:t>
            </a:r>
          </a:p>
        </p:txBody>
      </p:sp>
    </p:spTree>
    <p:extLst>
      <p:ext uri="{BB962C8B-B14F-4D97-AF65-F5344CB8AC3E}">
        <p14:creationId xmlns:p14="http://schemas.microsoft.com/office/powerpoint/2010/main" val="1328290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NAPE Education Foundation ©2016</a:t>
            </a:r>
          </a:p>
        </p:txBody>
      </p:sp>
    </p:spTree>
    <p:extLst>
      <p:ext uri="{BB962C8B-B14F-4D97-AF65-F5344CB8AC3E}">
        <p14:creationId xmlns:p14="http://schemas.microsoft.com/office/powerpoint/2010/main" val="34121464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NAPE Education Foundation ©2016</a:t>
            </a:r>
          </a:p>
        </p:txBody>
      </p:sp>
    </p:spTree>
    <p:extLst>
      <p:ext uri="{BB962C8B-B14F-4D97-AF65-F5344CB8AC3E}">
        <p14:creationId xmlns:p14="http://schemas.microsoft.com/office/powerpoint/2010/main" val="5922517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NAPE Education Foundation ©2016</a:t>
            </a:r>
          </a:p>
        </p:txBody>
      </p:sp>
    </p:spTree>
    <p:extLst>
      <p:ext uri="{BB962C8B-B14F-4D97-AF65-F5344CB8AC3E}">
        <p14:creationId xmlns:p14="http://schemas.microsoft.com/office/powerpoint/2010/main" val="30239518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594350"/>
          </a:xfrm>
        </p:spPr>
        <p:txBody>
          <a:bodyPr/>
          <a:lstStyle>
            <a:lvl1pPr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524001"/>
            <a:ext cx="4011084" cy="4343400"/>
          </a:xfrm>
        </p:spPr>
        <p:txBody>
          <a:bodyPr/>
          <a:lstStyle>
            <a:lvl1pPr marL="0" indent="0">
              <a:buNone/>
              <a:defRPr sz="1400">
                <a:solidFill>
                  <a:srgbClr val="4F555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NAPE Education Foundation ©2016</a:t>
            </a:r>
          </a:p>
        </p:txBody>
      </p:sp>
    </p:spTree>
    <p:extLst>
      <p:ext uri="{BB962C8B-B14F-4D97-AF65-F5344CB8AC3E}">
        <p14:creationId xmlns:p14="http://schemas.microsoft.com/office/powerpoint/2010/main" val="137599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NAPE Education Foundation ©2016</a:t>
            </a:r>
          </a:p>
        </p:txBody>
      </p:sp>
    </p:spTree>
    <p:extLst>
      <p:ext uri="{BB962C8B-B14F-4D97-AF65-F5344CB8AC3E}">
        <p14:creationId xmlns:p14="http://schemas.microsoft.com/office/powerpoint/2010/main" val="1340524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8333" y="2286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17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D8C98-E425-4380-B42D-26AA6943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1BDCF-3331-475E-B485-3F7D18D1A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CB28E-9A3E-426E-B129-C24CF6A6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D10EB-22C2-404E-8DEF-36609065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10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C5BF1-D887-4914-9F7F-B0648C5D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78AEFA-83A4-4B61-BC99-AF8BEF0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DCE51-82B3-4C7F-A4E8-6DE37BE0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2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92DF2-EE2A-4A45-81B8-9DBB7EF7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2DF8D-B255-47A1-8E9F-BEB1836E5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84215-5A26-4178-B27C-8E7BD9819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DA77E-FD90-4BEB-8909-908E7A3E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DCFA8-2C69-483C-A01C-707DD118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C094A-D713-47C9-AFEB-C1471E55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96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6EF8-1F0A-4E2D-A7B9-DEE40F15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5CCC82-B36E-457E-9173-8A0BA459BC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69F05-7320-41B5-AFE8-4D3A9F1CA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292EA-52D2-49D9-99BD-51A0B3C8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7340E-3934-4193-8564-62ADA5DA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D824A-8BD2-4E99-A052-7FFC8BE33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27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9E9E28-D86C-4AB8-903A-6B0F9A6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0FAC5-3A5A-4B3E-8C25-9E81C549A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2DC56-95F4-45FE-8B0A-AC1539356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62DA2-E4F1-4988-9A6D-3AAA6F41422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5D705-5711-4BA2-9D53-E026F542E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434B-57F2-40ED-BA38-52F085715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65CBE-E15C-4781-BBF0-0DA601C277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1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810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89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64800" y="6553200"/>
            <a:ext cx="184785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51761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3E884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4F5558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4F5558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F5558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4F5558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4F5558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64801" y="6553200"/>
            <a:ext cx="184727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(c) NAPE 2018</a:t>
            </a:r>
          </a:p>
        </p:txBody>
      </p:sp>
    </p:spTree>
    <p:extLst>
      <p:ext uri="{BB962C8B-B14F-4D97-AF65-F5344CB8AC3E}">
        <p14:creationId xmlns:p14="http://schemas.microsoft.com/office/powerpoint/2010/main" val="285066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3E884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4F555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4F555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F555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F555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4F555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69D9F-C58C-4286-8C5A-E6F0A63E9B8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20ED9-AE9A-47B0-850A-9CFA7329B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407" y="65309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4653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3E884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4F555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4F555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F555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F555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4F555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04C65F-EB82-4CD2-905A-3B5353D4A3B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7721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8268F58-B261-41BB-9AB2-3535C66D5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9609"/>
            <a:ext cx="938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©2018</a:t>
            </a:r>
          </a:p>
        </p:txBody>
      </p:sp>
    </p:spTree>
    <p:extLst>
      <p:ext uri="{BB962C8B-B14F-4D97-AF65-F5344CB8AC3E}">
        <p14:creationId xmlns:p14="http://schemas.microsoft.com/office/powerpoint/2010/main" val="327596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810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64800" y="6553200"/>
            <a:ext cx="184785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NAPE Education Foundation ©2016</a:t>
            </a:r>
          </a:p>
        </p:txBody>
      </p:sp>
    </p:spTree>
    <p:extLst>
      <p:ext uri="{BB962C8B-B14F-4D97-AF65-F5344CB8AC3E}">
        <p14:creationId xmlns:p14="http://schemas.microsoft.com/office/powerpoint/2010/main" val="292313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3E884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3E884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4F5558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4F5558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F5558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F5558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F5558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apeyouth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55BBAB-8FE4-48F5-91EB-C211AA4250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76765" y="2831333"/>
            <a:ext cx="3436937" cy="5556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March 13, 2022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2-3pm EST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8C060D0-D97C-4323-83D9-50D0F329D045}"/>
              </a:ext>
            </a:extLst>
          </p:cNvPr>
          <p:cNvSpPr txBox="1">
            <a:spLocks/>
          </p:cNvSpPr>
          <p:nvPr/>
        </p:nvSpPr>
        <p:spPr>
          <a:xfrm>
            <a:off x="7328406" y="295109"/>
            <a:ext cx="4133657" cy="12349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Avenir Next LT Pro"/>
                <a:ea typeface="+mn-ea"/>
                <a:cs typeface="+mn-cs"/>
              </a:rPr>
              <a:t>Navigation and Use of the CAPE-Youth Website</a:t>
            </a:r>
          </a:p>
        </p:txBody>
      </p:sp>
    </p:spTree>
    <p:extLst>
      <p:ext uri="{BB962C8B-B14F-4D97-AF65-F5344CB8AC3E}">
        <p14:creationId xmlns:p14="http://schemas.microsoft.com/office/powerpoint/2010/main" val="369096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1B4F650C-9306-483F-8DD8-4C0722CFDA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4285013" y="289564"/>
            <a:ext cx="12192000" cy="1169551"/>
          </a:xfrm>
          <a:prstGeom prst="rect">
            <a:avLst/>
          </a:prstGeom>
          <a:noFill/>
          <a:ln w="28575">
            <a:noFill/>
            <a:prstDash/>
          </a:ln>
          <a:effectLst/>
        </p:spPr>
        <p:txBody>
          <a:bodyPr rot="0" spcFirstLastPara="0" vertOverflow="overflow" horzOverflow="overflow" vert="horz" wrap="square" lIns="182880" tIns="274320" rIns="182880" bIns="2743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chemeClr val="bg1"/>
                </a:solidFill>
                <a:ea typeface="+mn-ea"/>
                <a:cs typeface="+mn-cs"/>
              </a:rPr>
              <a:t>Welcome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0D068C-DFB6-4A03-8C5F-2E1453BE9073}"/>
              </a:ext>
            </a:extLst>
          </p:cNvPr>
          <p:cNvSpPr txBox="1">
            <a:spLocks/>
          </p:cNvSpPr>
          <p:nvPr/>
        </p:nvSpPr>
        <p:spPr>
          <a:xfrm>
            <a:off x="3191749" y="5084989"/>
            <a:ext cx="4482769" cy="14834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rgbClr val="154C77"/>
                </a:solidFill>
                <a:latin typeface="Avenir Next LT Pro"/>
              </a:rPr>
              <a:t>Mary Greenfield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54C77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Policy Analyst, The Council of State Governments</a:t>
            </a:r>
          </a:p>
        </p:txBody>
      </p:sp>
      <p:sp>
        <p:nvSpPr>
          <p:cNvPr id="5" name="Oval 4" descr="Headshot of Mary Greenfield">
            <a:extLst>
              <a:ext uri="{FF2B5EF4-FFF2-40B4-BE49-F238E27FC236}">
                <a16:creationId xmlns:a16="http://schemas.microsoft.com/office/drawing/2014/main" id="{29958D7F-05CD-A842-1E8B-485AB9E8BB41}"/>
              </a:ext>
            </a:extLst>
          </p:cNvPr>
          <p:cNvSpPr/>
          <p:nvPr/>
        </p:nvSpPr>
        <p:spPr>
          <a:xfrm>
            <a:off x="4205757" y="2365686"/>
            <a:ext cx="2454754" cy="23974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" r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7404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B3C2A-AA0E-4198-9303-0FA092578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70" y="22936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Housekeeping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38268-CEC4-41D9-84EE-82164930F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70" y="2055946"/>
            <a:ext cx="9250330" cy="457269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</a:rPr>
              <a:t>Closed Captioning is available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venir Next LT Pro"/>
              </a:rPr>
              <a:t>Please submit any questions (including about technical issues) in the chat and The Council of State Government (CSG) staff will get back to you as soon as possible</a:t>
            </a:r>
          </a:p>
        </p:txBody>
      </p:sp>
    </p:spTree>
    <p:extLst>
      <p:ext uri="{BB962C8B-B14F-4D97-AF65-F5344CB8AC3E}">
        <p14:creationId xmlns:p14="http://schemas.microsoft.com/office/powerpoint/2010/main" val="2736414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B3C2A-AA0E-4198-9303-0FA092578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70" y="22936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Introduction to CAPE-Youth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38268-CEC4-41D9-84EE-82164930F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70" y="2055946"/>
            <a:ext cx="10017822" cy="457269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</a:rPr>
              <a:t>CAPE-Youth is a collaboration between the U.S. Department of Labor’s Office of Disability Employment Policy (ODEP) and: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venir Next LT Pro" panose="020B05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venir Next LT Pro" panose="020B05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venir Next LT Pro" panose="020B05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venir Next LT Pro" panose="020B05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venir Next LT Pro" panose="020B05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The center is fully funded by the United States Department of Labor’s Office of Disability Employment Policy in the amount of $5 million under Cooperative Agreement No. OD-33982-19-75-4-21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Picture 3" descr="logo for CSG: The Council of State Governments ">
            <a:extLst>
              <a:ext uri="{FF2B5EF4-FFF2-40B4-BE49-F238E27FC236}">
                <a16:creationId xmlns:a16="http://schemas.microsoft.com/office/drawing/2014/main" id="{25B64A97-6BE8-315B-B4CB-951987473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16" y="3840239"/>
            <a:ext cx="3653874" cy="1301103"/>
          </a:xfrm>
          <a:prstGeom prst="rect">
            <a:avLst/>
          </a:prstGeom>
        </p:spPr>
      </p:pic>
      <p:pic>
        <p:nvPicPr>
          <p:cNvPr id="5" name="Picture 4" descr="Logo for &quot;ILR: Yang-Tan Institute&quot; ">
            <a:extLst>
              <a:ext uri="{FF2B5EF4-FFF2-40B4-BE49-F238E27FC236}">
                <a16:creationId xmlns:a16="http://schemas.microsoft.com/office/drawing/2014/main" id="{16B21AF1-20D6-A578-EFB7-73645D60F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615" y="3840239"/>
            <a:ext cx="513327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3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B3C2A-AA0E-4198-9303-0FA092578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70" y="22936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Introduction to CAPE-Youth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38268-CEC4-41D9-84EE-82164930F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69" y="2055947"/>
            <a:ext cx="10120639" cy="28093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</a:rPr>
              <a:t>The Center for Advancing Policy on Employment for Youth (CAPE-Youth) seeks to 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</a:rPr>
              <a:t>improve employment outcomes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</a:rPr>
              <a:t>for youth and young adults with disabilities by 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</a:rPr>
              <a:t>helping states build capacity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venir Next LT Pro" panose="020B0504020202020204" pitchFamily="34" charset="0"/>
              </a:rPr>
              <a:t>in their youth service delivery and workforce systems. </a:t>
            </a:r>
          </a:p>
        </p:txBody>
      </p:sp>
    </p:spTree>
    <p:extLst>
      <p:ext uri="{BB962C8B-B14F-4D97-AF65-F5344CB8AC3E}">
        <p14:creationId xmlns:p14="http://schemas.microsoft.com/office/powerpoint/2010/main" val="228406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F6CFA-DFFB-447B-A1BE-11618C2D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3581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 LT Pro"/>
              </a:rPr>
              <a:t>Defining a Policymaker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F4B3C4-A39F-BF1D-4490-BD27180D295F}"/>
              </a:ext>
            </a:extLst>
          </p:cNvPr>
          <p:cNvSpPr txBox="1"/>
          <p:nvPr/>
        </p:nvSpPr>
        <p:spPr>
          <a:xfrm>
            <a:off x="311725" y="2026023"/>
            <a:ext cx="1075566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State legislators and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Department of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Department of Rehabilitation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Department of Vocational Rehabilitation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Health and social service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State and local workforce development board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Youth with disabilities and their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15F02-91B1-E0EA-97A4-D92D5D8294E8}"/>
              </a:ext>
            </a:extLst>
          </p:cNvPr>
          <p:cNvSpPr txBox="1"/>
          <p:nvPr/>
        </p:nvSpPr>
        <p:spPr>
          <a:xfrm>
            <a:off x="311724" y="5359567"/>
            <a:ext cx="101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Any person or entity involved in the crafting or implementation of policy </a:t>
            </a:r>
          </a:p>
        </p:txBody>
      </p:sp>
    </p:spTree>
    <p:extLst>
      <p:ext uri="{BB962C8B-B14F-4D97-AF65-F5344CB8AC3E}">
        <p14:creationId xmlns:p14="http://schemas.microsoft.com/office/powerpoint/2010/main" val="1921090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F6CFA-DFFB-447B-A1BE-11618C2D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3581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 LT Pro"/>
              </a:rPr>
              <a:t>The Guideposts for Success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59476-E120-D78E-C9A8-0FE1FD4253BC}"/>
              </a:ext>
            </a:extLst>
          </p:cNvPr>
          <p:cNvSpPr txBox="1"/>
          <p:nvPr/>
        </p:nvSpPr>
        <p:spPr>
          <a:xfrm>
            <a:off x="311726" y="2059431"/>
            <a:ext cx="974667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800" dirty="0"/>
              <a:t>School-based preparatory experiences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800" dirty="0"/>
              <a:t>Career preparation and work-based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800" dirty="0"/>
              <a:t>Youth development and leadership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800" dirty="0"/>
              <a:t>Connecting activities and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800" dirty="0"/>
              <a:t>Family engagement</a:t>
            </a:r>
          </a:p>
        </p:txBody>
      </p:sp>
    </p:spTree>
    <p:extLst>
      <p:ext uri="{BB962C8B-B14F-4D97-AF65-F5344CB8AC3E}">
        <p14:creationId xmlns:p14="http://schemas.microsoft.com/office/powerpoint/2010/main" val="2028081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F6CFA-DFFB-447B-A1BE-11618C2D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35816"/>
            <a:ext cx="944559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Contact CAPE-Youth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58E004-CBC7-4230-AB17-D2B91ABA5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27" y="205392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accent1"/>
                </a:solidFill>
                <a:latin typeface="Avenir Next LT Pro"/>
              </a:rPr>
              <a:t>Questions?</a:t>
            </a:r>
          </a:p>
          <a:p>
            <a:pPr marL="0" indent="0">
              <a:buNone/>
            </a:pPr>
            <a:endParaRPr lang="en-US" sz="3400" dirty="0">
              <a:solidFill>
                <a:schemeClr val="accent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en-US" sz="4400" dirty="0">
                <a:solidFill>
                  <a:schemeClr val="accent1"/>
                </a:solidFill>
                <a:latin typeface="Avenir Next LT Pro"/>
              </a:rPr>
              <a:t>Contact Us</a:t>
            </a:r>
          </a:p>
          <a:p>
            <a:pPr marL="0" indent="0">
              <a:buNone/>
            </a:pPr>
            <a:r>
              <a:rPr lang="en-US" sz="2400" dirty="0">
                <a:latin typeface="Avenir Next L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CAPEYouth.org</a:t>
            </a:r>
          </a:p>
          <a:p>
            <a:pPr marL="0" indent="0">
              <a:buNone/>
            </a:pPr>
            <a:r>
              <a:rPr lang="en-US" sz="2400" dirty="0">
                <a:latin typeface="Avenir Next L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info@capeyouth.org</a:t>
            </a:r>
            <a:endParaRPr lang="en-US" sz="2400" dirty="0">
              <a:latin typeface="Avenir Next LT Pro"/>
            </a:endParaRPr>
          </a:p>
          <a:p>
            <a:pPr marL="0" indent="0">
              <a:buNone/>
            </a:pPr>
            <a:endParaRPr lang="en-US" sz="2400" dirty="0">
              <a:latin typeface="Avenir Next LT Pro"/>
            </a:endParaRPr>
          </a:p>
          <a:p>
            <a:pPr marL="0" indent="0">
              <a:buNone/>
            </a:pPr>
            <a:endParaRPr lang="en-US" sz="2400" dirty="0">
              <a:latin typeface="Avenir Next LT Pro"/>
            </a:endParaRPr>
          </a:p>
          <a:p>
            <a:pPr marL="0" indent="0">
              <a:buNone/>
            </a:pPr>
            <a:r>
              <a:rPr lang="en-US" sz="2400" dirty="0">
                <a:latin typeface="Avenir Next LT Pro"/>
              </a:rPr>
              <a:t> </a:t>
            </a:r>
          </a:p>
        </p:txBody>
      </p:sp>
      <p:pic>
        <p:nvPicPr>
          <p:cNvPr id="1026" name="Picture 2" descr="CAPE-Youth Social Media Tags&#10;&#10;Facebook: @CAPEYouth&#10;&#10;Twitter: @CSG_CAPEYouth">
            <a:extLst>
              <a:ext uri="{FF2B5EF4-FFF2-40B4-BE49-F238E27FC236}">
                <a16:creationId xmlns:a16="http://schemas.microsoft.com/office/drawing/2014/main" id="{C3A9A20C-12D2-2183-2F4B-0E9F784E4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42" y="2276042"/>
            <a:ext cx="616267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445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1_Office Theme">
  <a:themeElements>
    <a:clrScheme name="NAPE-Colors">
      <a:dk1>
        <a:sysClr val="windowText" lastClr="000000"/>
      </a:dk1>
      <a:lt1>
        <a:sysClr val="window" lastClr="FFFFFF"/>
      </a:lt1>
      <a:dk2>
        <a:srgbClr val="0A5CA6"/>
      </a:dk2>
      <a:lt2>
        <a:srgbClr val="EEECE1"/>
      </a:lt2>
      <a:accent1>
        <a:srgbClr val="505659"/>
      </a:accent1>
      <a:accent2>
        <a:srgbClr val="0A5CA6"/>
      </a:accent2>
      <a:accent3>
        <a:srgbClr val="6B0D95"/>
      </a:accent3>
      <a:accent4>
        <a:srgbClr val="3B8122"/>
      </a:accent4>
      <a:accent5>
        <a:srgbClr val="3B8122"/>
      </a:accent5>
      <a:accent6>
        <a:srgbClr val="0A5CA6"/>
      </a:accent6>
      <a:hlink>
        <a:srgbClr val="0A5CA6"/>
      </a:hlink>
      <a:folHlink>
        <a:srgbClr val="6B0D9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4_Office Theme">
  <a:themeElements>
    <a:clrScheme name="NAPE Primary">
      <a:dk1>
        <a:sysClr val="windowText" lastClr="000000"/>
      </a:dk1>
      <a:lt1>
        <a:sysClr val="window" lastClr="FFFFFF"/>
      </a:lt1>
      <a:dk2>
        <a:srgbClr val="0A5CA6"/>
      </a:dk2>
      <a:lt2>
        <a:srgbClr val="EEECE1"/>
      </a:lt2>
      <a:accent1>
        <a:srgbClr val="505659"/>
      </a:accent1>
      <a:accent2>
        <a:srgbClr val="0A5CA6"/>
      </a:accent2>
      <a:accent3>
        <a:srgbClr val="6B0D95"/>
      </a:accent3>
      <a:accent4>
        <a:srgbClr val="3B8122"/>
      </a:accent4>
      <a:accent5>
        <a:srgbClr val="3B8122"/>
      </a:accent5>
      <a:accent6>
        <a:srgbClr val="0A5CA6"/>
      </a:accent6>
      <a:hlink>
        <a:srgbClr val="0A5CA6"/>
      </a:hlink>
      <a:folHlink>
        <a:srgbClr val="6B0D9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NAPE Primary">
      <a:dk1>
        <a:sysClr val="windowText" lastClr="000000"/>
      </a:dk1>
      <a:lt1>
        <a:sysClr val="window" lastClr="FFFFFF"/>
      </a:lt1>
      <a:dk2>
        <a:srgbClr val="0A5CA6"/>
      </a:dk2>
      <a:lt2>
        <a:srgbClr val="EEECE1"/>
      </a:lt2>
      <a:accent1>
        <a:srgbClr val="505659"/>
      </a:accent1>
      <a:accent2>
        <a:srgbClr val="0A5CA6"/>
      </a:accent2>
      <a:accent3>
        <a:srgbClr val="6B0D95"/>
      </a:accent3>
      <a:accent4>
        <a:srgbClr val="3B8122"/>
      </a:accent4>
      <a:accent5>
        <a:srgbClr val="3B8122"/>
      </a:accent5>
      <a:accent6>
        <a:srgbClr val="0A5CA6"/>
      </a:accent6>
      <a:hlink>
        <a:srgbClr val="0A5CA6"/>
      </a:hlink>
      <a:folHlink>
        <a:srgbClr val="6B0D9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3_Office Theme">
  <a:themeElements>
    <a:clrScheme name="NAPE Primary">
      <a:dk1>
        <a:sysClr val="windowText" lastClr="000000"/>
      </a:dk1>
      <a:lt1>
        <a:sysClr val="window" lastClr="FFFFFF"/>
      </a:lt1>
      <a:dk2>
        <a:srgbClr val="0A5CA6"/>
      </a:dk2>
      <a:lt2>
        <a:srgbClr val="EEECE1"/>
      </a:lt2>
      <a:accent1>
        <a:srgbClr val="505659"/>
      </a:accent1>
      <a:accent2>
        <a:srgbClr val="0A5CA6"/>
      </a:accent2>
      <a:accent3>
        <a:srgbClr val="6B0D95"/>
      </a:accent3>
      <a:accent4>
        <a:srgbClr val="3B8122"/>
      </a:accent4>
      <a:accent5>
        <a:srgbClr val="3B8122"/>
      </a:accent5>
      <a:accent6>
        <a:srgbClr val="0A5CA6"/>
      </a:accent6>
      <a:hlink>
        <a:srgbClr val="0A5CA6"/>
      </a:hlink>
      <a:folHlink>
        <a:srgbClr val="6B0D9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b35814-be28-4684-9bcb-44ac291f99cd">
      <UserInfo>
        <DisplayName>Elise Gurney</DisplayName>
        <AccountId>93</AccountId>
        <AccountType/>
      </UserInfo>
      <UserInfo>
        <DisplayName>Sydney Geiger</DisplayName>
        <AccountId>12</AccountId>
        <AccountType/>
      </UserInfo>
      <UserInfo>
        <DisplayName>Dina Klimkina</DisplayName>
        <AccountId>6</AccountId>
        <AccountType/>
      </UserInfo>
    </SharedWithUsers>
    <TaxCatchAll xmlns="7ab35814-be28-4684-9bcb-44ac291f99cd" xsi:nil="true"/>
    <lcf76f155ced4ddcb4097134ff3c332f xmlns="bfac3d29-af4d-4f98-a5a2-c814b3113a5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4599BDEE36C8498D236896B05F2851" ma:contentTypeVersion="16" ma:contentTypeDescription="Create a new document." ma:contentTypeScope="" ma:versionID="9dd528e3801355b2a4fe3042b8d9f825">
  <xsd:schema xmlns:xsd="http://www.w3.org/2001/XMLSchema" xmlns:xs="http://www.w3.org/2001/XMLSchema" xmlns:p="http://schemas.microsoft.com/office/2006/metadata/properties" xmlns:ns2="bfac3d29-af4d-4f98-a5a2-c814b3113a5e" xmlns:ns3="7ab35814-be28-4684-9bcb-44ac291f99cd" targetNamespace="http://schemas.microsoft.com/office/2006/metadata/properties" ma:root="true" ma:fieldsID="228d6af5a7efe485dcaee3c8dfce72d1" ns2:_="" ns3:_="">
    <xsd:import namespace="bfac3d29-af4d-4f98-a5a2-c814b3113a5e"/>
    <xsd:import namespace="7ab35814-be28-4684-9bcb-44ac291f99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c3d29-af4d-4f98-a5a2-c814b3113a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aaf7f2b-b38b-4235-a4c5-719a9f729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b35814-be28-4684-9bcb-44ac291f99c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4bd4a87-b2ba-4136-a4a4-665037e76957}" ma:internalName="TaxCatchAll" ma:showField="CatchAllData" ma:web="7ab35814-be28-4684-9bcb-44ac291f99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C9F894-9A0F-4408-8397-4EEDF95E12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FA8776-FF11-40BE-B33D-E393B150D0F2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bfac3d29-af4d-4f98-a5a2-c814b3113a5e"/>
    <ds:schemaRef ds:uri="http://schemas.microsoft.com/office/2006/documentManagement/types"/>
    <ds:schemaRef ds:uri="http://schemas.microsoft.com/office/infopath/2007/PartnerControls"/>
    <ds:schemaRef ds:uri="7ab35814-be28-4684-9bcb-44ac291f99cd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9D30278-B547-4927-BCAF-A657B445D227}">
  <ds:schemaRefs>
    <ds:schemaRef ds:uri="7ab35814-be28-4684-9bcb-44ac291f99cd"/>
    <ds:schemaRef ds:uri="bfac3d29-af4d-4f98-a5a2-c814b3113a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322</Words>
  <Application>Microsoft Office PowerPoint</Application>
  <PresentationFormat>Widescreen</PresentationFormat>
  <Paragraphs>56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Avenir Next LT Pro</vt:lpstr>
      <vt:lpstr>Calibri</vt:lpstr>
      <vt:lpstr>Courier New</vt:lpstr>
      <vt:lpstr>Symbol</vt:lpstr>
      <vt:lpstr>Office Theme</vt:lpstr>
      <vt:lpstr>81_Office Theme</vt:lpstr>
      <vt:lpstr>28_Office Theme</vt:lpstr>
      <vt:lpstr>24_Office Theme</vt:lpstr>
      <vt:lpstr>4_Office Theme</vt:lpstr>
      <vt:lpstr>63_Office Theme</vt:lpstr>
      <vt:lpstr>March 13, 2022 2-3pm EST</vt:lpstr>
      <vt:lpstr>Welcome</vt:lpstr>
      <vt:lpstr>Housekeeping</vt:lpstr>
      <vt:lpstr>Introduction to CAPE-Youth</vt:lpstr>
      <vt:lpstr>Introduction to CAPE-Youth</vt:lpstr>
      <vt:lpstr>Defining a Policymaker</vt:lpstr>
      <vt:lpstr>The Guideposts for Success</vt:lpstr>
      <vt:lpstr>Contact CAPE-Youth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Dina Klimkina</dc:creator>
  <cp:lastModifiedBy>Abeer Sikder</cp:lastModifiedBy>
  <cp:revision>3</cp:revision>
  <dcterms:created xsi:type="dcterms:W3CDTF">2020-08-31T16:47:07Z</dcterms:created>
  <dcterms:modified xsi:type="dcterms:W3CDTF">2023-05-02T18:51:35Z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0x0101001C4599BDEE36C8498D236896B05F2851</vt:lpwstr>
  </property>
  <property fmtid="{D5CDD505-2E9C-101B-9397-08002B2CF9AE}" pid="3" name="MediaServiceImageTags">
    <vt:lpwstr/>
  </property>
</Properties>
</file>