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heme/themeOverride5.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4"/>
    <p:sldMasterId id="2147483715" r:id="rId5"/>
    <p:sldMasterId id="2147483740" r:id="rId6"/>
    <p:sldMasterId id="2147483765" r:id="rId7"/>
    <p:sldMasterId id="2147483778" r:id="rId8"/>
    <p:sldMasterId id="2147483780" r:id="rId9"/>
    <p:sldMasterId id="2147483783" r:id="rId10"/>
  </p:sldMasterIdLst>
  <p:notesMasterIdLst>
    <p:notesMasterId r:id="rId52"/>
  </p:notesMasterIdLst>
  <p:sldIdLst>
    <p:sldId id="400" r:id="rId11"/>
    <p:sldId id="514" r:id="rId12"/>
    <p:sldId id="261" r:id="rId13"/>
    <p:sldId id="289" r:id="rId14"/>
    <p:sldId id="612" r:id="rId15"/>
    <p:sldId id="626" r:id="rId16"/>
    <p:sldId id="621" r:id="rId17"/>
    <p:sldId id="630" r:id="rId18"/>
    <p:sldId id="607" r:id="rId19"/>
    <p:sldId id="638" r:id="rId20"/>
    <p:sldId id="538" r:id="rId21"/>
    <p:sldId id="632" r:id="rId22"/>
    <p:sldId id="519" r:id="rId23"/>
    <p:sldId id="634" r:id="rId24"/>
    <p:sldId id="635" r:id="rId25"/>
    <p:sldId id="636" r:id="rId26"/>
    <p:sldId id="310" r:id="rId27"/>
    <p:sldId id="311" r:id="rId28"/>
    <p:sldId id="309" r:id="rId29"/>
    <p:sldId id="312" r:id="rId30"/>
    <p:sldId id="637" r:id="rId31"/>
    <p:sldId id="314" r:id="rId32"/>
    <p:sldId id="290" r:id="rId33"/>
    <p:sldId id="619" r:id="rId34"/>
    <p:sldId id="402" r:id="rId35"/>
    <p:sldId id="432" r:id="rId36"/>
    <p:sldId id="403" r:id="rId37"/>
    <p:sldId id="426" r:id="rId38"/>
    <p:sldId id="422" r:id="rId39"/>
    <p:sldId id="423" r:id="rId40"/>
    <p:sldId id="424" r:id="rId41"/>
    <p:sldId id="633" r:id="rId42"/>
    <p:sldId id="404" r:id="rId43"/>
    <p:sldId id="425" r:id="rId44"/>
    <p:sldId id="405" r:id="rId45"/>
    <p:sldId id="431" r:id="rId46"/>
    <p:sldId id="625" r:id="rId47"/>
    <p:sldId id="611" r:id="rId48"/>
    <p:sldId id="624" r:id="rId49"/>
    <p:sldId id="629" r:id="rId50"/>
    <p:sldId id="631" r:id="rId51"/>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90B42D-0CEB-DC3E-00B0-B74170E4D50C}" name="Adene Karhan" initials="AK" userId="S::ak839_cornell.edu#ext#@csg.org::f28223f2-94c0-4ec2-bcbb-548c6e124094" providerId="AD"/>
  <p188:author id="{1A143930-FD7F-059C-389C-23D1B7C8BB21}" name="Kimberly Osmani" initials="KO" userId="S::ko259_cornell.edu#ext#@csg.org::bec51915-4235-45b3-8c24-dc6969cbd3b2" providerId="AD"/>
  <p188:author id="{B5020B80-4C37-66C2-159D-591A9227182F}" name="Dai Nguyen" initials="DN" userId="S::dai.nguyen@csg.org::0bebd762-a79a-4075-aec6-3a01536021d5" providerId="AD"/>
  <p188:author id="{2D800C98-CB36-B0D1-D85C-0330A5699A5D}" name="Geevarghese, Anupa I - ODEP" initials="GO" userId="S::geevarghese.anupa.i@dol.gov::982337de-205d-4991-b83c-0f978b377ebb" providerId="AD"/>
  <p188:author id="{713492BC-95AF-BF20-9C75-5AF379123DCA}" name="Guest User" initials="GU" userId="S::urn:spo:anon#329dc639e8e4a50ff77674919a7ccd4c7afe610a24c8a762de1d2df635cc1f86::" providerId="AD"/>
  <p188:author id="{DDAFFFD9-21E6-7BF6-3330-70AD57508D91}" name="Sydney Blodgett" initials="SB" userId="S::sblodgett@csg.org::59198cbe-14ae-4511-a2a6-4ec5e152d33b" providerId="AD"/>
  <p188:author id="{005353E0-1540-30D6-D784-02598916D054}" name="Parenteau, Lydia L - ODEP" initials="PLLO" userId="S::Parenteau.Lydia.L@dol.gov::9e1a8935-d493-4f90-ba93-6fbe0753c0ed" providerId="AD"/>
  <p188:author id="{83498DE5-5376-C02E-BDAA-5A79B0932E8A}" name="Abeer Sikder" initials="AS" userId="S::asikder@csg.org::a0f664cc-255f-48e0-9934-3f306d27649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dene Karhan" initials="AK [2]" lastIdx="21" clrIdx="6">
    <p:extLst>
      <p:ext uri="{19B8F6BF-5375-455C-9EA6-DF929625EA0E}">
        <p15:presenceInfo xmlns:p15="http://schemas.microsoft.com/office/powerpoint/2012/main" userId="S::ak839_cornell.edu#ext#@csg.org::f28223f2-94c0-4ec2-bcbb-548c6e124094" providerId="AD"/>
      </p:ext>
    </p:extLst>
  </p:cmAuthor>
  <p:cmAuthor id="1" name="Dina Klimkina" initials="DK" lastIdx="14" clrIdx="0">
    <p:extLst>
      <p:ext uri="{19B8F6BF-5375-455C-9EA6-DF929625EA0E}">
        <p15:presenceInfo xmlns:p15="http://schemas.microsoft.com/office/powerpoint/2012/main" userId="S::dklimkina@csg.org::142b18b1-147f-44a4-a6cd-ce07f003b262" providerId="AD"/>
      </p:ext>
    </p:extLst>
  </p:cmAuthor>
  <p:cmAuthor id="8" name="Kimberly Osmani" initials="KO" lastIdx="43" clrIdx="7">
    <p:extLst>
      <p:ext uri="{19B8F6BF-5375-455C-9EA6-DF929625EA0E}">
        <p15:presenceInfo xmlns:p15="http://schemas.microsoft.com/office/powerpoint/2012/main" userId="S::ko259_cornell.edu#ext#@csg.org::bec51915-4235-45b3-8c24-dc6969cbd3b2" providerId="AD"/>
      </p:ext>
    </p:extLst>
  </p:cmAuthor>
  <p:cmAuthor id="2" name="Abeer Sikder" initials="AS" lastIdx="142" clrIdx="1">
    <p:extLst>
      <p:ext uri="{19B8F6BF-5375-455C-9EA6-DF929625EA0E}">
        <p15:presenceInfo xmlns:p15="http://schemas.microsoft.com/office/powerpoint/2012/main" userId="S::asikder@csg.org::a0f664cc-255f-48e0-9934-3f306d276495" providerId="AD"/>
      </p:ext>
    </p:extLst>
  </p:cmAuthor>
  <p:cmAuthor id="9" name="Andrew Karhan" initials="AK" lastIdx="1" clrIdx="8">
    <p:extLst>
      <p:ext uri="{19B8F6BF-5375-455C-9EA6-DF929625EA0E}">
        <p15:presenceInfo xmlns:p15="http://schemas.microsoft.com/office/powerpoint/2012/main" userId="S::akarhan_sdsu.edu#ext#@csg.org::ad0fffe8-efd1-4f68-80c2-01e6da47e9ce" providerId="AD"/>
      </p:ext>
    </p:extLst>
  </p:cmAuthor>
  <p:cmAuthor id="3" name="Dalton" initials="D" lastIdx="3" clrIdx="2">
    <p:extLst>
      <p:ext uri="{19B8F6BF-5375-455C-9EA6-DF929625EA0E}">
        <p15:presenceInfo xmlns:p15="http://schemas.microsoft.com/office/powerpoint/2012/main" userId="S::dalton.goble@csg.org::1205a1b3-510a-4059-b495-ec7f110a0a7b" providerId="AD"/>
      </p:ext>
    </p:extLst>
  </p:cmAuthor>
  <p:cmAuthor id="10" name="Amber Mcconnell" initials="" lastIdx="10" clrIdx="9">
    <p:extLst>
      <p:ext uri="{19B8F6BF-5375-455C-9EA6-DF929625EA0E}">
        <p15:presenceInfo xmlns:p15="http://schemas.microsoft.com/office/powerpoint/2012/main" userId="S::aemcconnell@sdsu.edu::fbfda7e9-beea-4244-a492-5a0f9b8ec855" providerId="AD"/>
      </p:ext>
    </p:extLst>
  </p:cmAuthor>
  <p:cmAuthor id="4" name="Trombley, Robert F - ODEP" initials="TRF-O" lastIdx="33" clrIdx="3">
    <p:extLst>
      <p:ext uri="{19B8F6BF-5375-455C-9EA6-DF929625EA0E}">
        <p15:presenceInfo xmlns:p15="http://schemas.microsoft.com/office/powerpoint/2012/main" userId="S-1-5-21-430767753-2305446740-1188461881-97223" providerId="AD"/>
      </p:ext>
    </p:extLst>
  </p:cmAuthor>
  <p:cmAuthor id="11" name="Lexington Souers" initials="" lastIdx="5" clrIdx="10">
    <p:extLst>
      <p:ext uri="{19B8F6BF-5375-455C-9EA6-DF929625EA0E}">
        <p15:presenceInfo xmlns:p15="http://schemas.microsoft.com/office/powerpoint/2012/main" userId="S::lsouers@csg.org::db5659af-a4a9-4f04-a9ec-2bf9ae6f1c01" providerId="AD"/>
      </p:ext>
    </p:extLst>
  </p:cmAuthor>
  <p:cmAuthor id="5" name="Parenteau, Lydia L - ODEP" initials="PLL-O" lastIdx="5" clrIdx="4">
    <p:extLst>
      <p:ext uri="{19B8F6BF-5375-455C-9EA6-DF929625EA0E}">
        <p15:presenceInfo xmlns:p15="http://schemas.microsoft.com/office/powerpoint/2012/main" userId="S-1-5-21-430767753-2305446740-1188461881-97238" providerId="AD"/>
      </p:ext>
    </p:extLst>
  </p:cmAuthor>
  <p:cmAuthor id="6" name="Adene Karhan" initials="AK" lastIdx="11" clrIdx="5">
    <p:extLst>
      <p:ext uri="{19B8F6BF-5375-455C-9EA6-DF929625EA0E}">
        <p15:presenceInfo xmlns:p15="http://schemas.microsoft.com/office/powerpoint/2012/main" userId="S-1-5-21-1275210071-879983540-725345543-114858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B8"/>
    <a:srgbClr val="154C77"/>
    <a:srgbClr val="005DA8"/>
    <a:srgbClr val="FFD100"/>
    <a:srgbClr val="EDEAE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microsoft.com/office/2018/10/relationships/authors" Targe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tableStyles" Target="tableStyle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eer Sikder" userId="a0f664cc-255f-48e0-9934-3f306d276495" providerId="ADAL" clId="{87F7321A-11F8-4818-AA60-3D23C17D8933}"/>
    <pc:docChg chg="modSld">
      <pc:chgData name="Abeer Sikder" userId="a0f664cc-255f-48e0-9934-3f306d276495" providerId="ADAL" clId="{87F7321A-11F8-4818-AA60-3D23C17D8933}" dt="2024-04-08T20:39:28.496" v="0" actId="20577"/>
      <pc:docMkLst>
        <pc:docMk/>
      </pc:docMkLst>
      <pc:sldChg chg="modNotesTx">
        <pc:chgData name="Abeer Sikder" userId="a0f664cc-255f-48e0-9934-3f306d276495" providerId="ADAL" clId="{87F7321A-11F8-4818-AA60-3D23C17D8933}" dt="2024-04-08T20:39:28.496" v="0" actId="20577"/>
        <pc:sldMkLst>
          <pc:docMk/>
          <pc:sldMk cId="3580507297" sldId="289"/>
        </pc:sldMkLst>
      </pc:sldChg>
    </pc:docChg>
  </pc:docChgLst>
  <pc:docChgLst>
    <pc:chgData name="Lexington Souers" userId="S::lsouers@csg.org::db5659af-a4a9-4f04-a9ec-2bf9ae6f1c01" providerId="AD" clId="Web-{7720166D-98A8-3186-FEEF-9287B176F760}"/>
    <pc:docChg chg="modSld">
      <pc:chgData name="Lexington Souers" userId="S::lsouers@csg.org::db5659af-a4a9-4f04-a9ec-2bf9ae6f1c01" providerId="AD" clId="Web-{7720166D-98A8-3186-FEEF-9287B176F760}" dt="2024-04-10T14:30:35.939" v="2"/>
      <pc:docMkLst>
        <pc:docMk/>
      </pc:docMkLst>
      <pc:sldChg chg="modSp">
        <pc:chgData name="Lexington Souers" userId="S::lsouers@csg.org::db5659af-a4a9-4f04-a9ec-2bf9ae6f1c01" providerId="AD" clId="Web-{7720166D-98A8-3186-FEEF-9287B176F760}" dt="2024-04-10T14:30:35.939" v="2"/>
        <pc:sldMkLst>
          <pc:docMk/>
          <pc:sldMk cId="895882096" sldId="629"/>
        </pc:sldMkLst>
        <pc:picChg chg="mod">
          <ac:chgData name="Lexington Souers" userId="S::lsouers@csg.org::db5659af-a4a9-4f04-a9ec-2bf9ae6f1c01" providerId="AD" clId="Web-{7720166D-98A8-3186-FEEF-9287B176F760}" dt="2024-04-10T14:30:35.939" v="2"/>
          <ac:picMkLst>
            <pc:docMk/>
            <pc:sldMk cId="895882096" sldId="629"/>
            <ac:picMk id="11" creationId="{E34D81D9-3E8E-B4A1-7ADD-33165254432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0B2402D2-4100-461F-ADD0-4A51283D622C}" type="datetimeFigureOut">
              <a:rPr lang="en-US" smtClean="0"/>
              <a:t>4/23/2024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1AE051D8-3751-4671-A69D-100C557B477D}" type="slidenum">
              <a:rPr lang="en-US" smtClean="0"/>
              <a:t>‹#›</a:t>
            </a:fld>
            <a:endParaRPr lang="en-US"/>
          </a:p>
        </p:txBody>
      </p:sp>
    </p:spTree>
    <p:extLst>
      <p:ext uri="{BB962C8B-B14F-4D97-AF65-F5344CB8AC3E}">
        <p14:creationId xmlns:p14="http://schemas.microsoft.com/office/powerpoint/2010/main" val="271659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09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636" marR="0" lvl="0" indent="-291636" algn="l" defTabSz="914400" rtl="0" eaLnBrk="1" fontAlgn="auto" latinLnBrk="0" hangingPunct="1">
              <a:lnSpc>
                <a:spcPct val="100000"/>
              </a:lnSpc>
              <a:spcBef>
                <a:spcPts val="0"/>
              </a:spcBef>
              <a:spcAft>
                <a:spcPts val="0"/>
              </a:spcAft>
              <a:buClrTx/>
              <a:buSzTx/>
              <a:buFont typeface="Arial"/>
              <a:buChar char="•"/>
              <a:tabLst/>
              <a:defRPr/>
            </a:pPr>
            <a:r>
              <a:rPr lang="en-US" sz="1800" b="1">
                <a:ea typeface="Calibri"/>
                <a:cs typeface="Calibri"/>
              </a:rPr>
              <a:t>Adene will expand on the 2nd bullet with some additional information from the resource cited here</a:t>
            </a:r>
          </a:p>
          <a:p>
            <a:pPr marL="291636" indent="-291636">
              <a:buFont typeface="Arial"/>
              <a:buChar char="•"/>
            </a:pPr>
            <a:endParaRPr lang="en-US" sz="1800" b="1">
              <a:cs typeface="Calibri"/>
            </a:endParaRPr>
          </a:p>
        </p:txBody>
      </p:sp>
      <p:sp>
        <p:nvSpPr>
          <p:cNvPr id="4" name="Slide Number Placeholder 3"/>
          <p:cNvSpPr>
            <a:spLocks noGrp="1"/>
          </p:cNvSpPr>
          <p:nvPr>
            <p:ph type="sldNum" sz="quarter" idx="5"/>
          </p:nvPr>
        </p:nvSpPr>
        <p:spPr/>
        <p:txBody>
          <a:bodyPr/>
          <a:lstStyle/>
          <a:p>
            <a:fld id="{1AE051D8-3751-4671-A69D-100C557B477D}" type="slidenum">
              <a:rPr lang="en-US" smtClean="0"/>
              <a:t>11</a:t>
            </a:fld>
            <a:endParaRPr lang="en-US"/>
          </a:p>
        </p:txBody>
      </p:sp>
    </p:spTree>
    <p:extLst>
      <p:ext uri="{BB962C8B-B14F-4D97-AF65-F5344CB8AC3E}">
        <p14:creationId xmlns:p14="http://schemas.microsoft.com/office/powerpoint/2010/main" val="8387887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964" indent="-349964">
              <a:lnSpc>
                <a:spcPct val="107000"/>
              </a:lnSpc>
              <a:spcAft>
                <a:spcPts val="816"/>
              </a:spcAft>
              <a:buFont typeface="Wingdings" panose="05000000000000000000" pitchFamily="2" charset="2"/>
              <a:buChar char=""/>
            </a:pPr>
            <a:r>
              <a:rPr lang="en-US" sz="1800">
                <a:latin typeface="Calibri"/>
                <a:ea typeface="Calibri" panose="020F0502020204030204" pitchFamily="34" charset="0"/>
                <a:cs typeface="Calibri"/>
              </a:rPr>
              <a:t>Here we have some names and links to policy briefs from CAPE-Youth that touch upon mental health, disability, and race, and overlapping topics as well, including trauma. </a:t>
            </a:r>
          </a:p>
          <a:p>
            <a:pPr marL="349964" indent="-349964">
              <a:lnSpc>
                <a:spcPct val="107000"/>
              </a:lnSpc>
              <a:spcAft>
                <a:spcPts val="816"/>
              </a:spcAft>
              <a:buFont typeface="Wingdings" panose="05000000000000000000" pitchFamily="2" charset="2"/>
              <a:buChar char=""/>
            </a:pPr>
            <a:r>
              <a:rPr lang="en-US" sz="1800">
                <a:latin typeface="Calibri"/>
                <a:ea typeface="Calibri" panose="020F0502020204030204" pitchFamily="34" charset="0"/>
                <a:cs typeface="Calibri"/>
              </a:rPr>
              <a:t>Adene passes back to Abeer</a:t>
            </a:r>
            <a:endParaRPr lang="en-US" sz="1800">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AE051D8-3751-4671-A69D-100C557B477D}" type="slidenum">
              <a:rPr lang="en-US" smtClean="0"/>
              <a:t>12</a:t>
            </a:fld>
            <a:endParaRPr lang="en-US"/>
          </a:p>
        </p:txBody>
      </p:sp>
    </p:spTree>
    <p:extLst>
      <p:ext uri="{BB962C8B-B14F-4D97-AF65-F5344CB8AC3E}">
        <p14:creationId xmlns:p14="http://schemas.microsoft.com/office/powerpoint/2010/main" val="2585508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EFBFA2-15F2-441E-BA1E-48FB0136B591}" type="slidenum">
              <a:rPr lang="en-US" smtClean="0"/>
              <a:t>13</a:t>
            </a:fld>
            <a:endParaRPr lang="en-US"/>
          </a:p>
        </p:txBody>
      </p:sp>
    </p:spTree>
    <p:extLst>
      <p:ext uri="{BB962C8B-B14F-4D97-AF65-F5344CB8AC3E}">
        <p14:creationId xmlns:p14="http://schemas.microsoft.com/office/powerpoint/2010/main" val="31722556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g2646cbb2357_3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400">
              <a:solidFill>
                <a:schemeClr val="dk1"/>
              </a:solidFill>
            </a:endParaRPr>
          </a:p>
        </p:txBody>
      </p:sp>
      <p:sp>
        <p:nvSpPr>
          <p:cNvPr id="35" name="Google Shape;35;g2646cbb2357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099b54bce2_2_4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300">
              <a:solidFill>
                <a:srgbClr val="313131"/>
              </a:solidFill>
              <a:highlight>
                <a:srgbClr val="FFFFFF"/>
              </a:highlight>
            </a:endParaRPr>
          </a:p>
        </p:txBody>
      </p:sp>
      <p:sp>
        <p:nvSpPr>
          <p:cNvPr id="87" name="Google Shape;87;g1099b54bce2_2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c75a476f16_2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c75a476f16_2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lvl="0" indent="0" algn="l" rtl="0">
              <a:spcBef>
                <a:spcPts val="0"/>
              </a:spcBef>
              <a:spcAft>
                <a:spcPts val="0"/>
              </a:spcAft>
              <a:buClr>
                <a:schemeClr val="dk1"/>
              </a:buClr>
              <a:buSzPts val="1400"/>
              <a:buNone/>
            </a:pPr>
            <a:endParaRPr lang="en" sz="140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775945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br>
              <a:rPr lang="en-US"/>
            </a:br>
            <a:endParaRPr lang="en-US"/>
          </a:p>
        </p:txBody>
      </p:sp>
    </p:spTree>
    <p:extLst>
      <p:ext uri="{BB962C8B-B14F-4D97-AF65-F5344CB8AC3E}">
        <p14:creationId xmlns:p14="http://schemas.microsoft.com/office/powerpoint/2010/main" val="15996985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6473134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109bc69c0af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9" name="Google Shape;599;g109bc69c0af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4560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EFBFA2-15F2-441E-BA1E-48FB0136B591}" type="slidenum">
              <a:rPr lang="en-US" smtClean="0"/>
              <a:t>24</a:t>
            </a:fld>
            <a:endParaRPr lang="en-US"/>
          </a:p>
        </p:txBody>
      </p:sp>
    </p:spTree>
    <p:extLst>
      <p:ext uri="{BB962C8B-B14F-4D97-AF65-F5344CB8AC3E}">
        <p14:creationId xmlns:p14="http://schemas.microsoft.com/office/powerpoint/2010/main" val="31722556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E051D8-3751-4671-A69D-100C557B477D}" type="slidenum">
              <a:rPr lang="en-US" smtClean="0"/>
              <a:t>30</a:t>
            </a:fld>
            <a:endParaRPr lang="en-US"/>
          </a:p>
        </p:txBody>
      </p:sp>
    </p:spTree>
    <p:extLst>
      <p:ext uri="{BB962C8B-B14F-4D97-AF65-F5344CB8AC3E}">
        <p14:creationId xmlns:p14="http://schemas.microsoft.com/office/powerpoint/2010/main" val="157501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8:notes"/>
          <p:cNvSpPr txBox="1">
            <a:spLocks noGrp="1"/>
          </p:cNvSpPr>
          <p:nvPr>
            <p:ph type="body" idx="1"/>
          </p:nvPr>
        </p:nvSpPr>
        <p:spPr>
          <a:xfrm>
            <a:off x="701025" y="4415775"/>
            <a:ext cx="5608300" cy="41833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8: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503160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EEFBFA2-15F2-441E-BA1E-48FB0136B591}" type="slidenum">
              <a:rPr lang="en-US" smtClean="0"/>
              <a:t>37</a:t>
            </a:fld>
            <a:endParaRPr lang="en-US"/>
          </a:p>
        </p:txBody>
      </p:sp>
    </p:spTree>
    <p:extLst>
      <p:ext uri="{BB962C8B-B14F-4D97-AF65-F5344CB8AC3E}">
        <p14:creationId xmlns:p14="http://schemas.microsoft.com/office/powerpoint/2010/main" val="15265533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Wingdings" panose="05000000000000000000" pitchFamily="2" charset="2"/>
              <a:buChar char=""/>
            </a:pPr>
            <a:endParaRPr lang="en-US" sz="180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051D8-3751-4671-A69D-100C557B4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506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lnSpc>
                <a:spcPct val="107000"/>
              </a:lnSpc>
              <a:spcAft>
                <a:spcPts val="800"/>
              </a:spcAft>
              <a:buFont typeface="Wingdings" panose="05000000000000000000" pitchFamily="2" charset="2"/>
              <a:buChar char=""/>
            </a:pPr>
            <a:endParaRPr lang="en-US" sz="1800">
              <a:effectLst/>
              <a:latin typeface="Calibri"/>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051D8-3751-4671-A69D-100C557B47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839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2425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45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1679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74918B-31F3-4AEF-BC57-100B9944895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617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8493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 September 27, 2022, The Center for Advancing Policy on Employment for Youth, in collaboration with the White House Office of Public Engagement, hosted a virtual roundtable discussion on “Improving Mental Health Service Delivery for Youth and Young Adults with Marginalized Racial Identities.” </a:t>
            </a:r>
          </a:p>
          <a:p>
            <a:pPr marL="171450" indent="-171450">
              <a:buFont typeface="Arial" panose="020B0604020202020204" pitchFamily="34" charset="0"/>
              <a:buChar char="•"/>
            </a:pPr>
            <a:r>
              <a:rPr lang="en-US"/>
              <a:t>The event highlighted how mental health policies can help states promote positive long-term outcomes, such as higher employment rates, for youth and young adults (Y&amp;YAs), including Y&amp;YAs with disabilities who belong to marginalized racial groups. </a:t>
            </a:r>
          </a:p>
          <a:p>
            <a:pPr marL="171450" indent="-171450">
              <a:buFont typeface="Arial" panose="020B0604020202020204" pitchFamily="34" charset="0"/>
              <a:buChar char="•"/>
            </a:pPr>
            <a:r>
              <a:rPr lang="en-US"/>
              <a:t>Participants — </a:t>
            </a:r>
            <a:r>
              <a:rPr lang="en-US" b="1"/>
              <a:t>included policymakers, practitioners and people with lived experiences </a:t>
            </a:r>
            <a:r>
              <a:rPr lang="en-US"/>
              <a:t>— discussed the challenges Y&amp;YAs face in accessing mental health care when they belong to a marginalized racial group and how these challenges can impact their education and employment outcomes. Participants highlighted three critical policy areas for states to address to promote positive mental health for Y&amp;YAs</a:t>
            </a:r>
          </a:p>
        </p:txBody>
      </p:sp>
      <p:sp>
        <p:nvSpPr>
          <p:cNvPr id="4" name="Slide Number Placeholder 3"/>
          <p:cNvSpPr>
            <a:spLocks noGrp="1"/>
          </p:cNvSpPr>
          <p:nvPr>
            <p:ph type="sldNum" sz="quarter" idx="5"/>
          </p:nvPr>
        </p:nvSpPr>
        <p:spPr/>
        <p:txBody>
          <a:bodyPr/>
          <a:lstStyle/>
          <a:p>
            <a:fld id="{1AE051D8-3751-4671-A69D-100C557B477D}" type="slidenum">
              <a:rPr lang="en-US" smtClean="0"/>
              <a:t>8</a:t>
            </a:fld>
            <a:endParaRPr lang="en-US"/>
          </a:p>
        </p:txBody>
      </p:sp>
    </p:spTree>
    <p:extLst>
      <p:ext uri="{BB962C8B-B14F-4D97-AF65-F5344CB8AC3E}">
        <p14:creationId xmlns:p14="http://schemas.microsoft.com/office/powerpoint/2010/main" val="323302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5050102010706020507" pitchFamily="18" charset="2"/>
              <a:buChar char="•"/>
            </a:pPr>
            <a:r>
              <a:rPr lang="en-US" sz="1100"/>
              <a:t>The mental health brief outlines several overarching policy considerations to help address the current mental health needs of youth and young adults. </a:t>
            </a:r>
            <a:endParaRPr lang="en-US" sz="1050">
              <a:latin typeface="Calibri" panose="020F0502020204030204" pitchFamily="34" charset="0"/>
              <a:ea typeface="Calibri" panose="020F0502020204030204" pitchFamily="34" charset="0"/>
              <a:cs typeface="Arial" panose="020B0604020202020204" pitchFamily="34" charset="0"/>
            </a:endParaRPr>
          </a:p>
          <a:p>
            <a:pPr>
              <a:buFont typeface="Arial" panose="05050102010706020507" pitchFamily="18" charset="2"/>
              <a:buChar char="•"/>
            </a:pPr>
            <a:r>
              <a:rPr lang="en-US" sz="1100"/>
              <a:t>1. The first policy consideration is focused on expanding </a:t>
            </a:r>
            <a:r>
              <a:rPr lang="en-US" sz="1100" b="1"/>
              <a:t>Cultural responsiveness within mental health care for youth and young adults (and in a few minutes you are going to hear about some innovative ways that Montana is expanding on culturally responsive practices within their state).</a:t>
            </a:r>
            <a:endParaRPr lang="en-US" sz="1100"/>
          </a:p>
          <a:p>
            <a:pPr>
              <a:buFont typeface="Arial" panose="05050102010706020507" pitchFamily="18" charset="2"/>
              <a:buChar char="•"/>
            </a:pPr>
            <a:r>
              <a:rPr lang="en-US" sz="1100"/>
              <a:t>•Cultural responsiveness is a practice which encourages mental health professionals and the systems they operate in to create individualized and holistic mental health care plans incorporating multiple factors influencing individual experiences. </a:t>
            </a:r>
            <a:endParaRPr lang="en-US" sz="1100">
              <a:ea typeface="Calibri"/>
              <a:cs typeface="Calibri"/>
            </a:endParaRPr>
          </a:p>
          <a:p>
            <a:pPr>
              <a:buFont typeface="Arial" panose="05050102010706020507" pitchFamily="18" charset="2"/>
              <a:buChar char="•"/>
            </a:pPr>
            <a:r>
              <a:rPr lang="en-US" sz="1100"/>
              <a:t>•By being sensitive to the cultural considerations of marginalized populations, professionals can gain a more complete and accurate assessment of the person’s needs and better align treatment recommendations with personal values.</a:t>
            </a:r>
            <a:endParaRPr lang="en-US" sz="1100">
              <a:ea typeface="Calibri"/>
              <a:cs typeface="Calibri"/>
            </a:endParaRPr>
          </a:p>
          <a:p>
            <a:endParaRPr lang="en-US" sz="1100">
              <a:ea typeface="Calibri"/>
              <a:cs typeface="Calibri"/>
            </a:endParaRPr>
          </a:p>
          <a:p>
            <a:pPr>
              <a:buFont typeface="Arial" panose="05050102010706020507" pitchFamily="18" charset="2"/>
            </a:pPr>
            <a:r>
              <a:rPr lang="en-US" sz="1100">
                <a:ea typeface="Calibri"/>
                <a:cs typeface="Calibri"/>
              </a:rPr>
              <a:t>2. The second policy consideration outlined in the brief involves increasing access to mental health supports for youth and young adults as a means of removing barriers to employment and postsecondary education. There are many youth and young adults who would benefit from mental health supports who do not have access to them due to lack of insurance or transportation, historical trauma and difficulty establishing trust with service providers, stigma surrounding mental health, and a variety of other factors. On today's panel you will hear about some exciting initiatives within the state of Hawaii to help connect more youth young adults to mental health services and supports. </a:t>
            </a:r>
          </a:p>
          <a:p>
            <a:pPr>
              <a:buFont typeface="Arial" panose="05050102010706020507" pitchFamily="18" charset="2"/>
            </a:pPr>
            <a:endParaRPr lang="en-US" sz="1100">
              <a:ea typeface="Calibri"/>
              <a:cs typeface="Calibri"/>
            </a:endParaRPr>
          </a:p>
          <a:p>
            <a:pPr>
              <a:buFont typeface="Arial" panose="05050102010706020507" pitchFamily="18" charset="2"/>
            </a:pPr>
            <a:r>
              <a:rPr lang="en-US" sz="1100">
                <a:ea typeface="Calibri"/>
                <a:cs typeface="Calibri"/>
              </a:rPr>
              <a:t>The third policy recommendation focuses on embedding mental health programs and supports into workforce systems. </a:t>
            </a:r>
          </a:p>
          <a:p>
            <a:pPr>
              <a:buFont typeface="Arial" panose="05050102010706020507" pitchFamily="18" charset="2"/>
            </a:pPr>
            <a:r>
              <a:rPr lang="en-US" sz="1100">
                <a:ea typeface="Calibri"/>
                <a:cs typeface="Calibri"/>
              </a:rPr>
              <a:t>Rates of depression and anxiety among youth and young adults have reached a point of national crisis, and when individuals are not connected with supports to manage their mental health symptoms, it makes it difficult to stay connected to school and work. Yet, this connection to community and meaningful work is one of the best buffers against depression and anxiety. Many individuals with mental health conditions want to engage in meaningful work, but feel like they are forced to choose between maintaining their mental health and working. You will hear from the final speaker today about some innovative practices the state of NY is using to support the holistic needs of youth and young adults as they start out on their career path. </a:t>
            </a:r>
          </a:p>
          <a:p>
            <a:pPr marL="342900" marR="0" lvl="0" indent="-342900">
              <a:lnSpc>
                <a:spcPct val="107000"/>
              </a:lnSpc>
              <a:spcBef>
                <a:spcPts val="0"/>
              </a:spcBef>
              <a:spcAft>
                <a:spcPts val="0"/>
              </a:spcAft>
              <a:buFont typeface="Symbol" panose="05050102010706020507" pitchFamily="18" charset="2"/>
              <a:buChar char=""/>
            </a:pPr>
            <a:endParaRPr lang="en-US" sz="11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EEFBFA2-15F2-441E-BA1E-48FB0136B5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307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05CE66-34A6-F0CE-1585-0C7E60A4B3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33C420-769C-5F6A-B139-EEB763CBDE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727476-CEB9-52AB-3E9F-ED395299D564}"/>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a typeface="Calibri"/>
                <a:cs typeface="Calibri"/>
              </a:rPr>
              <a:t>Adene will add a recent statistic around Y&amp;YA mental health rates</a:t>
            </a:r>
          </a:p>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84A855B8-1D9A-368A-9359-95B046D36EE1}"/>
              </a:ext>
            </a:extLst>
          </p:cNvPr>
          <p:cNvSpPr>
            <a:spLocks noGrp="1"/>
          </p:cNvSpPr>
          <p:nvPr>
            <p:ph type="sldNum" sz="quarter" idx="5"/>
          </p:nvPr>
        </p:nvSpPr>
        <p:spPr/>
        <p:txBody>
          <a:bodyPr/>
          <a:lstStyle/>
          <a:p>
            <a:fld id="{1AE051D8-3751-4671-A69D-100C557B477D}" type="slidenum">
              <a:rPr lang="en-US" smtClean="0"/>
              <a:t>10</a:t>
            </a:fld>
            <a:endParaRPr lang="en-US"/>
          </a:p>
        </p:txBody>
      </p:sp>
    </p:spTree>
    <p:extLst>
      <p:ext uri="{BB962C8B-B14F-4D97-AF65-F5344CB8AC3E}">
        <p14:creationId xmlns:p14="http://schemas.microsoft.com/office/powerpoint/2010/main" val="2441471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hyperlink" Target="https://www.facebook.com/CAPEYouth" TargetMode="External"/><Relationship Id="rId3" Type="http://schemas.openxmlformats.org/officeDocument/2006/relationships/image" Target="../media/image5.png"/><Relationship Id="rId7" Type="http://schemas.openxmlformats.org/officeDocument/2006/relationships/hyperlink" Target="mailto:info@capeyouth.org" TargetMode="External"/><Relationship Id="rId12" Type="http://schemas.openxmlformats.org/officeDocument/2006/relationships/hyperlink" Target="http://www.capeyouth.org/" TargetMode="External"/><Relationship Id="rId2" Type="http://schemas.openxmlformats.org/officeDocument/2006/relationships/hyperlink" Target="https://capeyouth.org/" TargetMode="External"/><Relationship Id="rId1" Type="http://schemas.openxmlformats.org/officeDocument/2006/relationships/slideMaster" Target="../slideMasters/slideMaster2.xml"/><Relationship Id="rId6" Type="http://schemas.openxmlformats.org/officeDocument/2006/relationships/hyperlink" Target="mailto:asikder@csg.org" TargetMode="External"/><Relationship Id="rId11" Type="http://schemas.openxmlformats.org/officeDocument/2006/relationships/image" Target="../media/image7.png"/><Relationship Id="rId5" Type="http://schemas.openxmlformats.org/officeDocument/2006/relationships/hyperlink" Target="mailto:mcs378@cornell.edu" TargetMode="External"/><Relationship Id="rId10" Type="http://schemas.openxmlformats.org/officeDocument/2006/relationships/hyperlink" Target="https://twitter.com/csg_capeyouth?lang=en" TargetMode="External"/><Relationship Id="rId4" Type="http://schemas.openxmlformats.org/officeDocument/2006/relationships/hyperlink" Target="mailto:dklimkina@csg.org" TargetMode="External"/><Relationship Id="rId9"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www.csg.org/" TargetMode="External"/><Relationship Id="rId4" Type="http://schemas.openxmlformats.org/officeDocument/2006/relationships/hyperlink" Target="https://www.yti.cornell.edu/"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8" Type="http://schemas.openxmlformats.org/officeDocument/2006/relationships/hyperlink" Target="https://www.facebook.com/CAPEYouth" TargetMode="External"/><Relationship Id="rId3" Type="http://schemas.openxmlformats.org/officeDocument/2006/relationships/image" Target="../media/image5.png"/><Relationship Id="rId7" Type="http://schemas.openxmlformats.org/officeDocument/2006/relationships/hyperlink" Target="mailto:info@capeyouth.org" TargetMode="External"/><Relationship Id="rId12" Type="http://schemas.openxmlformats.org/officeDocument/2006/relationships/hyperlink" Target="http://www.capeyouth.org/" TargetMode="External"/><Relationship Id="rId2" Type="http://schemas.openxmlformats.org/officeDocument/2006/relationships/hyperlink" Target="https://capeyouth.org/" TargetMode="External"/><Relationship Id="rId1" Type="http://schemas.openxmlformats.org/officeDocument/2006/relationships/slideMaster" Target="../slideMasters/slideMaster3.xml"/><Relationship Id="rId6" Type="http://schemas.openxmlformats.org/officeDocument/2006/relationships/hyperlink" Target="mailto:asikder@csg.org" TargetMode="External"/><Relationship Id="rId11" Type="http://schemas.openxmlformats.org/officeDocument/2006/relationships/image" Target="../media/image7.png"/><Relationship Id="rId5" Type="http://schemas.openxmlformats.org/officeDocument/2006/relationships/hyperlink" Target="mailto:mcs378@cornell.edu" TargetMode="External"/><Relationship Id="rId10" Type="http://schemas.openxmlformats.org/officeDocument/2006/relationships/hyperlink" Target="https://twitter.com/csg_capeyouth?lang=en" TargetMode="External"/><Relationship Id="rId4" Type="http://schemas.openxmlformats.org/officeDocument/2006/relationships/hyperlink" Target="mailto:dklimkina@csg.org" TargetMode="External"/><Relationship Id="rId9"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www.csg.org/" TargetMode="External"/><Relationship Id="rId4" Type="http://schemas.openxmlformats.org/officeDocument/2006/relationships/hyperlink" Target="https://www.yti.cornell.edu/"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36687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C5BF1-D887-4914-9F7F-B0648C5DCDD1}"/>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3" name="Footer Placeholder 2">
            <a:extLst>
              <a:ext uri="{FF2B5EF4-FFF2-40B4-BE49-F238E27FC236}">
                <a16:creationId xmlns:a16="http://schemas.microsoft.com/office/drawing/2014/main" id="{FD78AEFA-83A4-4B61-BC99-AF8BEF0EA4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CDCE51-82B3-4C7F-A4E8-6DE37BE0377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321923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828984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797701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162002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801745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7A43-D683-4C3C-AB90-9F06832C4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91A10-EFC8-4102-B3AB-EB32759E38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8E6ED-BE66-4603-82CD-3F6E2DBCC835}"/>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6451A25B-A871-4415-AB90-522AD057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5B62C-7D49-4843-BDBA-0A530E7AB7B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683418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0A386-6424-4C87-A8B7-069AB343F04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C4CFF3-0F04-46C3-A3F4-28157CBD65B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89F6D-9781-4ADC-851E-2EDAC9D7D850}"/>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62EAB66B-7540-4E29-9174-E365F8AE3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EF045-FB3C-4951-8365-125FDC3C29A6}"/>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4481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ner 1">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67BCA5-C98E-44C3-A40F-C750AE069E2A}"/>
              </a:ext>
            </a:extLst>
          </p:cNvPr>
          <p:cNvSpPr>
            <a:spLocks noGrp="1"/>
          </p:cNvSpPr>
          <p:nvPr>
            <p:ph sz="quarter" idx="10"/>
          </p:nvPr>
        </p:nvSpPr>
        <p:spPr>
          <a:xfrm>
            <a:off x="838200" y="1447800"/>
            <a:ext cx="10515600" cy="4267200"/>
          </a:xfrm>
          <a:prstGeom prst="rect">
            <a:avLst/>
          </a:prstGeom>
        </p:spPr>
        <p:txBody>
          <a:bodyPr/>
          <a:lstStyle>
            <a:lvl1pPr>
              <a:defRPr>
                <a:solidFill>
                  <a:schemeClr val="accent6">
                    <a:lumMod val="50000"/>
                  </a:schemeClr>
                </a:solidFill>
                <a:latin typeface="+mn-lt"/>
                <a:ea typeface="Open Sans" panose="020B0606030504020204" pitchFamily="34" charset="0"/>
                <a:cs typeface="Open Sans" panose="020B0606030504020204" pitchFamily="34" charset="0"/>
              </a:defRPr>
            </a:lvl1pPr>
            <a:lvl2pPr>
              <a:defRPr>
                <a:solidFill>
                  <a:schemeClr val="accent6">
                    <a:lumMod val="50000"/>
                  </a:schemeClr>
                </a:solidFill>
                <a:latin typeface="+mn-lt"/>
                <a:ea typeface="Open Sans" panose="020B0606030504020204" pitchFamily="34" charset="0"/>
                <a:cs typeface="Open Sans" panose="020B0606030504020204" pitchFamily="34" charset="0"/>
              </a:defRPr>
            </a:lvl2pPr>
            <a:lvl3pPr>
              <a:defRPr>
                <a:solidFill>
                  <a:schemeClr val="accent6">
                    <a:lumMod val="50000"/>
                  </a:schemeClr>
                </a:solidFill>
                <a:latin typeface="+mn-lt"/>
                <a:ea typeface="Open Sans" panose="020B0606030504020204" pitchFamily="34" charset="0"/>
                <a:cs typeface="Open Sans" panose="020B0606030504020204" pitchFamily="34" charset="0"/>
              </a:defRPr>
            </a:lvl3pPr>
            <a:lvl4pPr>
              <a:defRPr>
                <a:solidFill>
                  <a:schemeClr val="accent6">
                    <a:lumMod val="50000"/>
                  </a:schemeClr>
                </a:solidFill>
                <a:latin typeface="+mn-lt"/>
                <a:ea typeface="Open Sans" panose="020B0606030504020204" pitchFamily="34" charset="0"/>
                <a:cs typeface="Open Sans" panose="020B0606030504020204" pitchFamily="34" charset="0"/>
              </a:defRPr>
            </a:lvl4pPr>
            <a:lvl5pPr>
              <a:defRPr>
                <a:solidFill>
                  <a:schemeClr val="accent6">
                    <a:lumMod val="50000"/>
                  </a:schemeClr>
                </a:solidFill>
                <a:latin typeface="+mn-lt"/>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2222907-DA4C-46BA-B7E7-9FD352BEC1FE}"/>
              </a:ext>
            </a:extLst>
          </p:cNvPr>
          <p:cNvSpPr>
            <a:spLocks noGrp="1"/>
          </p:cNvSpPr>
          <p:nvPr>
            <p:ph type="title"/>
          </p:nvPr>
        </p:nvSpPr>
        <p:spPr>
          <a:xfrm>
            <a:off x="838200" y="388939"/>
            <a:ext cx="10515600" cy="677863"/>
          </a:xfrm>
          <a:prstGeom prst="rect">
            <a:avLst/>
          </a:prstGeom>
        </p:spPr>
        <p:txBody>
          <a:bodyPr/>
          <a:lstStyle>
            <a:lvl1pPr algn="ctr">
              <a:defRPr>
                <a:solidFill>
                  <a:schemeClr val="accent6">
                    <a:lumMod val="50000"/>
                  </a:schemeClr>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99D3182-0DF6-429B-88D5-C7B7FB4857C3}"/>
              </a:ext>
            </a:extLst>
          </p:cNvPr>
          <p:cNvCxnSpPr/>
          <p:nvPr userDrawn="1"/>
        </p:nvCxnSpPr>
        <p:spPr>
          <a:xfrm>
            <a:off x="838200" y="1143000"/>
            <a:ext cx="10515600" cy="0"/>
          </a:xfrm>
          <a:prstGeom prst="line">
            <a:avLst/>
          </a:prstGeom>
          <a:ln w="38100">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1886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0C169B48-9504-47E0-BB8C-A62ADDA066C3}" type="datetime1">
              <a:rPr lang="en-US" smtClean="0"/>
              <a:t>4/23/2024</a:t>
            </a:fld>
            <a:endParaRPr lang="en-US"/>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lvl1pPr>
              <a:defRPr sz="1400"/>
            </a:lvl1pPr>
          </a:lstStyle>
          <a:p>
            <a:fld id="{C5065CBE-E15C-4781-BBF0-0DA601C2776C}" type="slidenum">
              <a:rPr lang="en-US" smtClean="0"/>
              <a:pPr/>
              <a:t>‹#›</a:t>
            </a:fld>
            <a:endParaRPr lang="en-US"/>
          </a:p>
        </p:txBody>
      </p:sp>
    </p:spTree>
    <p:extLst>
      <p:ext uri="{BB962C8B-B14F-4D97-AF65-F5344CB8AC3E}">
        <p14:creationId xmlns:p14="http://schemas.microsoft.com/office/powerpoint/2010/main" val="3662947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A1F7B53F-5F1C-49EE-A948-4B1220A818D2}" type="datetime1">
              <a:rPr lang="en-US" smtClean="0"/>
              <a:t>4/23/2024</a:t>
            </a:fld>
            <a:endParaRPr lang="en-US"/>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103884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060025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D121-40C4-4CD0-9323-902D4704E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A3D57-068B-4C4E-A5E1-1B9C2F6D9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DE47E-E028-4897-AEC2-67950479B353}"/>
              </a:ext>
            </a:extLst>
          </p:cNvPr>
          <p:cNvSpPr>
            <a:spLocks noGrp="1"/>
          </p:cNvSpPr>
          <p:nvPr>
            <p:ph type="dt" sz="half" idx="10"/>
          </p:nvPr>
        </p:nvSpPr>
        <p:spPr/>
        <p:txBody>
          <a:bodyPr/>
          <a:lstStyle/>
          <a:p>
            <a:fld id="{17EE7ABF-A3D7-4307-BEED-68DA5D30F27D}" type="datetime1">
              <a:rPr lang="en-US" smtClean="0"/>
              <a:t>4/23/2024</a:t>
            </a:fld>
            <a:endParaRPr lang="en-US"/>
          </a:p>
        </p:txBody>
      </p:sp>
      <p:sp>
        <p:nvSpPr>
          <p:cNvPr id="5" name="Footer Placeholder 4">
            <a:extLst>
              <a:ext uri="{FF2B5EF4-FFF2-40B4-BE49-F238E27FC236}">
                <a16:creationId xmlns:a16="http://schemas.microsoft.com/office/drawing/2014/main" id="{08CC31D9-AA4B-4EC2-B847-10B15482E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61AC5-B0AB-4E12-983B-985888B0ADA0}"/>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8322326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972E9EB2-9E6B-4F53-8B36-42B0F7746411}" type="datetime1">
              <a:rPr lang="en-US" smtClean="0"/>
              <a:t>4/23/2024</a:t>
            </a:fld>
            <a:endParaRPr lang="en-US"/>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4184005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556F76B2-44BA-43E3-B1B4-F41A3855B991}" type="datetime1">
              <a:rPr lang="en-US" smtClean="0"/>
              <a:t>4/23/2024</a:t>
            </a:fld>
            <a:endParaRPr lang="en-US"/>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5379477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44F1-1B2B-4122-ADF6-66F1E637C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1B338-0B6E-40A5-8F8C-148DD03D2D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B1FB0-0A40-48C4-9F3B-2A697D73D5E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19DA3B-D3C5-4820-9371-D6ECC9FDB7A4}"/>
              </a:ext>
            </a:extLst>
          </p:cNvPr>
          <p:cNvSpPr>
            <a:spLocks noGrp="1"/>
          </p:cNvSpPr>
          <p:nvPr>
            <p:ph type="dt" sz="half" idx="10"/>
          </p:nvPr>
        </p:nvSpPr>
        <p:spPr/>
        <p:txBody>
          <a:bodyPr/>
          <a:lstStyle/>
          <a:p>
            <a:fld id="{97EC3F57-598A-4159-B68F-198341F21F92}" type="datetime1">
              <a:rPr lang="en-US" smtClean="0"/>
              <a:t>4/23/2024</a:t>
            </a:fld>
            <a:endParaRPr lang="en-US"/>
          </a:p>
        </p:txBody>
      </p:sp>
      <p:sp>
        <p:nvSpPr>
          <p:cNvPr id="6" name="Footer Placeholder 5">
            <a:extLst>
              <a:ext uri="{FF2B5EF4-FFF2-40B4-BE49-F238E27FC236}">
                <a16:creationId xmlns:a16="http://schemas.microsoft.com/office/drawing/2014/main" id="{1D91BA66-AFD8-434A-A77E-1055C52C5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45317-C89C-4B4B-8143-319F2AA9A7C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719454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F3439A07-9535-43CC-9DA4-5D0B21B62251}" type="datetime1">
              <a:rPr lang="en-US" smtClean="0"/>
              <a:t>4/23/2024</a:t>
            </a:fld>
            <a:endParaRPr lang="en-US"/>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262858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992E5424-EFF9-4EA2-BA44-68B888C47A9B}" type="datetime1">
              <a:rPr lang="en-US" smtClean="0"/>
              <a:t>4/23/2024</a:t>
            </a:fld>
            <a:endParaRPr lang="en-US"/>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4074521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8C98-E425-4380-B42D-26AA69433B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1BDCF-3331-475E-B485-3F7D18D1AA4F}"/>
              </a:ext>
            </a:extLst>
          </p:cNvPr>
          <p:cNvSpPr>
            <a:spLocks noGrp="1"/>
          </p:cNvSpPr>
          <p:nvPr>
            <p:ph type="dt" sz="half" idx="10"/>
          </p:nvPr>
        </p:nvSpPr>
        <p:spPr/>
        <p:txBody>
          <a:bodyPr/>
          <a:lstStyle/>
          <a:p>
            <a:fld id="{1716F6A5-5D02-4EF1-B287-9710DA92A60F}" type="datetime1">
              <a:rPr lang="en-US" smtClean="0"/>
              <a:t>4/23/2024</a:t>
            </a:fld>
            <a:endParaRPr lang="en-US"/>
          </a:p>
        </p:txBody>
      </p:sp>
      <p:sp>
        <p:nvSpPr>
          <p:cNvPr id="4" name="Footer Placeholder 3">
            <a:extLst>
              <a:ext uri="{FF2B5EF4-FFF2-40B4-BE49-F238E27FC236}">
                <a16:creationId xmlns:a16="http://schemas.microsoft.com/office/drawing/2014/main" id="{3F4CB28E-9A3E-426E-B129-C24CF6A6B1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D10EB-22C2-404E-8DEF-3660906524FE}"/>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8480845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C5BF1-D887-4914-9F7F-B0648C5DCDD1}"/>
              </a:ext>
            </a:extLst>
          </p:cNvPr>
          <p:cNvSpPr>
            <a:spLocks noGrp="1"/>
          </p:cNvSpPr>
          <p:nvPr>
            <p:ph type="dt" sz="half" idx="10"/>
          </p:nvPr>
        </p:nvSpPr>
        <p:spPr/>
        <p:txBody>
          <a:bodyPr/>
          <a:lstStyle/>
          <a:p>
            <a:fld id="{15CCEC89-C1CD-455E-A240-5FD64EF2787B}" type="datetime1">
              <a:rPr lang="en-US" smtClean="0"/>
              <a:t>4/23/2024</a:t>
            </a:fld>
            <a:endParaRPr lang="en-US"/>
          </a:p>
        </p:txBody>
      </p:sp>
      <p:sp>
        <p:nvSpPr>
          <p:cNvPr id="3" name="Footer Placeholder 2">
            <a:extLst>
              <a:ext uri="{FF2B5EF4-FFF2-40B4-BE49-F238E27FC236}">
                <a16:creationId xmlns:a16="http://schemas.microsoft.com/office/drawing/2014/main" id="{FD78AEFA-83A4-4B61-BC99-AF8BEF0EA4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CDCE51-82B3-4C7F-A4E8-6DE37BE0377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3013258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F3FA372E-86FF-43C6-91ED-ABE8A622EEBC}" type="datetime1">
              <a:rPr lang="en-US" smtClean="0"/>
              <a:t>4/23/2024</a:t>
            </a:fld>
            <a:endParaRPr lang="en-US"/>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034683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4D45037C-6DCC-4CDD-B149-419D9AEF7DF3}" type="datetime1">
              <a:rPr lang="en-US" smtClean="0"/>
              <a:t>4/23/2024</a:t>
            </a:fld>
            <a:endParaRPr lang="en-US"/>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947574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D121-40C4-4CD0-9323-902D4704E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A3D57-068B-4C4E-A5E1-1B9C2F6D9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DE47E-E028-4897-AEC2-67950479B353}"/>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08CC31D9-AA4B-4EC2-B847-10B15482E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61AC5-B0AB-4E12-983B-985888B0ADA0}"/>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8193245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fld id="{4672C398-1199-477E-B301-A520FE4413EE}" type="datetime1">
              <a:rPr lang="en-US" smtClean="0"/>
              <a:t>4/23/2024</a:t>
            </a:fld>
            <a:endParaRPr lang="en-US"/>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0453398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fld id="{0DC42893-31FE-4511-992B-B0A8899FA272}" type="datetime1">
              <a:rPr lang="en-US" smtClean="0"/>
              <a:t>4/23/2024</a:t>
            </a:fld>
            <a:endParaRPr lang="en-US"/>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4022899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7A43-D683-4C3C-AB90-9F06832C4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91A10-EFC8-4102-B3AB-EB32759E38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8E6ED-BE66-4603-82CD-3F6E2DBCC835}"/>
              </a:ext>
            </a:extLst>
          </p:cNvPr>
          <p:cNvSpPr>
            <a:spLocks noGrp="1"/>
          </p:cNvSpPr>
          <p:nvPr>
            <p:ph type="dt" sz="half" idx="10"/>
          </p:nvPr>
        </p:nvSpPr>
        <p:spPr/>
        <p:txBody>
          <a:bodyPr/>
          <a:lstStyle/>
          <a:p>
            <a:fld id="{29813D7C-DDB0-46E7-9798-A5A5C214C040}" type="datetime1">
              <a:rPr lang="en-US" smtClean="0"/>
              <a:t>4/23/2024</a:t>
            </a:fld>
            <a:endParaRPr lang="en-US"/>
          </a:p>
        </p:txBody>
      </p:sp>
      <p:sp>
        <p:nvSpPr>
          <p:cNvPr id="5" name="Footer Placeholder 4">
            <a:extLst>
              <a:ext uri="{FF2B5EF4-FFF2-40B4-BE49-F238E27FC236}">
                <a16:creationId xmlns:a16="http://schemas.microsoft.com/office/drawing/2014/main" id="{6451A25B-A871-4415-AB90-522AD057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5B62C-7D49-4843-BDBA-0A530E7AB7B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681689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0A386-6424-4C87-A8B7-069AB343F0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C4CFF3-0F04-46C3-A3F4-28157CBD65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89F6D-9781-4ADC-851E-2EDAC9D7D850}"/>
              </a:ext>
            </a:extLst>
          </p:cNvPr>
          <p:cNvSpPr>
            <a:spLocks noGrp="1"/>
          </p:cNvSpPr>
          <p:nvPr>
            <p:ph type="dt" sz="half" idx="10"/>
          </p:nvPr>
        </p:nvSpPr>
        <p:spPr/>
        <p:txBody>
          <a:bodyPr/>
          <a:lstStyle/>
          <a:p>
            <a:fld id="{2540BACA-5ED6-4E46-A59E-7012A69789E4}" type="datetime1">
              <a:rPr lang="en-US" smtClean="0"/>
              <a:t>4/23/2024</a:t>
            </a:fld>
            <a:endParaRPr lang="en-US"/>
          </a:p>
        </p:txBody>
      </p:sp>
      <p:sp>
        <p:nvSpPr>
          <p:cNvPr id="5" name="Footer Placeholder 4">
            <a:extLst>
              <a:ext uri="{FF2B5EF4-FFF2-40B4-BE49-F238E27FC236}">
                <a16:creationId xmlns:a16="http://schemas.microsoft.com/office/drawing/2014/main" id="{62EAB66B-7540-4E29-9174-E365F8AE3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EF045-FB3C-4951-8365-125FDC3C29A6}"/>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1825475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PE-Youth's Purpose Statement">
    <p:spTree>
      <p:nvGrpSpPr>
        <p:cNvPr id="1" name=""/>
        <p:cNvGrpSpPr/>
        <p:nvPr/>
      </p:nvGrpSpPr>
      <p:grpSpPr>
        <a:xfrm>
          <a:off x="0" y="0"/>
          <a:ext cx="0" cy="0"/>
          <a:chOff x="0" y="0"/>
          <a:chExt cx="0" cy="0"/>
        </a:xfrm>
      </p:grpSpPr>
      <p:pic>
        <p:nvPicPr>
          <p:cNvPr id="4" name="Picture 3" descr="Picture of woman holding colorful books, wearing backpack, looking off to the sky, smiling. "/>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9072"/>
          </a:xfrm>
          <a:prstGeom prst="rect">
            <a:avLst/>
          </a:prstGeom>
        </p:spPr>
      </p:pic>
      <p:sp>
        <p:nvSpPr>
          <p:cNvPr id="6" name="Rectangle 5">
            <a:extLst>
              <a:ext uri="{FF2B5EF4-FFF2-40B4-BE49-F238E27FC236}">
                <a16:creationId xmlns:a16="http://schemas.microsoft.com/office/drawing/2014/main" id="{4CFD6974-D724-4EDA-BBDA-E9AE7AB5AF56}"/>
              </a:ext>
              <a:ext uri="{C183D7F6-B498-43B3-948B-1728B52AA6E4}">
                <adec:decorative xmlns:adec="http://schemas.microsoft.com/office/drawing/2017/decorative" val="1"/>
              </a:ext>
            </a:extLst>
          </p:cNvPr>
          <p:cNvSpPr/>
          <p:nvPr userDrawn="1"/>
        </p:nvSpPr>
        <p:spPr>
          <a:xfrm>
            <a:off x="6692901" y="-12700"/>
            <a:ext cx="5499100" cy="6870700"/>
          </a:xfrm>
          <a:prstGeom prst="rect">
            <a:avLst/>
          </a:prstGeom>
          <a:solidFill>
            <a:srgbClr val="ED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Slide Number Placeholder 2"/>
          <p:cNvSpPr>
            <a:spLocks noGrp="1"/>
          </p:cNvSpPr>
          <p:nvPr>
            <p:ph type="sldNum" sz="quarter" idx="10"/>
          </p:nvPr>
        </p:nvSpPr>
        <p:spPr/>
        <p:txBody>
          <a:bodyPr/>
          <a:lstStyle/>
          <a:p>
            <a:fld id="{C5065CBE-E15C-4781-BBF0-0DA601C2776C}" type="slidenum">
              <a:rPr lang="en-US" smtClean="0"/>
              <a:t>‹#›</a:t>
            </a:fld>
            <a:endParaRPr lang="en-US"/>
          </a:p>
        </p:txBody>
      </p:sp>
      <p:sp>
        <p:nvSpPr>
          <p:cNvPr id="7" name="TextBox 6"/>
          <p:cNvSpPr txBox="1"/>
          <p:nvPr userDrawn="1"/>
        </p:nvSpPr>
        <p:spPr>
          <a:xfrm>
            <a:off x="6838817" y="398916"/>
            <a:ext cx="5207267" cy="507831"/>
          </a:xfrm>
          <a:prstGeom prst="rect">
            <a:avLst/>
          </a:prstGeom>
          <a:noFill/>
        </p:spPr>
        <p:txBody>
          <a:bodyPr wrap="square" rtlCol="0">
            <a:spAutoFit/>
          </a:bodyPr>
          <a:lstStyle/>
          <a:p>
            <a:r>
              <a:rPr lang="en-US" sz="2700" b="1">
                <a:solidFill>
                  <a:srgbClr val="154C77"/>
                </a:solidFill>
              </a:rPr>
              <a:t>CAPE-Youth’s Purpose</a:t>
            </a:r>
          </a:p>
        </p:txBody>
      </p:sp>
      <p:sp>
        <p:nvSpPr>
          <p:cNvPr id="8" name="TextBox 7"/>
          <p:cNvSpPr txBox="1"/>
          <p:nvPr userDrawn="1"/>
        </p:nvSpPr>
        <p:spPr>
          <a:xfrm>
            <a:off x="7082709" y="1222048"/>
            <a:ext cx="4719484" cy="2677656"/>
          </a:xfrm>
          <a:prstGeom prst="rect">
            <a:avLst/>
          </a:prstGeom>
          <a:noFill/>
        </p:spPr>
        <p:txBody>
          <a:bodyPr wrap="square" rtlCol="0">
            <a:spAutoFit/>
          </a:bodyPr>
          <a:lstStyle/>
          <a:p>
            <a:r>
              <a:rPr lang="en-US" sz="2100">
                <a:solidFill>
                  <a:srgbClr val="154C77"/>
                </a:solidFill>
                <a:latin typeface="AvenirNext LT Pro Bold" panose="020B0504020202020204" pitchFamily="34" charset="0"/>
              </a:rPr>
              <a:t>The Center for Advancing Policy on Employment for Youth (CAPE-Youth) seeks to </a:t>
            </a:r>
            <a:r>
              <a:rPr lang="en-US" sz="2100" b="1">
                <a:solidFill>
                  <a:srgbClr val="154C77"/>
                </a:solidFill>
                <a:latin typeface="AvenirNext LT Pro Bold" panose="020B0504020202020204" pitchFamily="34" charset="0"/>
              </a:rPr>
              <a:t>improve employment outcomes </a:t>
            </a:r>
            <a:r>
              <a:rPr lang="en-US" sz="2100">
                <a:solidFill>
                  <a:srgbClr val="154C77"/>
                </a:solidFill>
                <a:latin typeface="AvenirNext LT Pro Bold" panose="020B0504020202020204" pitchFamily="34" charset="0"/>
              </a:rPr>
              <a:t>for youth and young adults with disabilities by </a:t>
            </a:r>
            <a:r>
              <a:rPr lang="en-US" sz="2100" b="1">
                <a:solidFill>
                  <a:srgbClr val="154C77"/>
                </a:solidFill>
                <a:latin typeface="AvenirNext LT Pro Bold" panose="020B0504020202020204" pitchFamily="34" charset="0"/>
              </a:rPr>
              <a:t>helping states build capacity </a:t>
            </a:r>
            <a:r>
              <a:rPr lang="en-US" sz="2100">
                <a:solidFill>
                  <a:srgbClr val="154C77"/>
                </a:solidFill>
                <a:latin typeface="AvenirNext LT Pro Bold" panose="020B0504020202020204" pitchFamily="34" charset="0"/>
              </a:rPr>
              <a:t>in their youth service delivery and workforce systems. </a:t>
            </a:r>
            <a:endParaRPr lang="en-US" sz="2100"/>
          </a:p>
        </p:txBody>
      </p:sp>
    </p:spTree>
    <p:extLst>
      <p:ext uri="{BB962C8B-B14F-4D97-AF65-F5344CB8AC3E}">
        <p14:creationId xmlns:p14="http://schemas.microsoft.com/office/powerpoint/2010/main" val="30089407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DEAE6"/>
          </a:solidFill>
          <a:ln>
            <a:solidFill>
              <a:srgbClr val="EDE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8" name="Rectangle 7">
            <a:extLst>
              <a:ext uri="{FF2B5EF4-FFF2-40B4-BE49-F238E27FC236}">
                <a16:creationId xmlns:a16="http://schemas.microsoft.com/office/drawing/2014/main" id="{8461E8DB-FC67-4D58-B970-303C640679A7}"/>
              </a:ext>
              <a:ext uri="{C183D7F6-B498-43B3-948B-1728B52AA6E4}">
                <adec:decorative xmlns:adec="http://schemas.microsoft.com/office/drawing/2017/decorative" val="1"/>
              </a:ext>
            </a:extLst>
          </p:cNvPr>
          <p:cNvSpPr/>
          <p:nvPr userDrawn="1"/>
        </p:nvSpPr>
        <p:spPr>
          <a:xfrm>
            <a:off x="0" y="2286002"/>
            <a:ext cx="12192000" cy="2162249"/>
          </a:xfrm>
          <a:prstGeom prst="rect">
            <a:avLst/>
          </a:prstGeom>
          <a:solidFill>
            <a:srgbClr val="154C77"/>
          </a:solidFill>
          <a:ln w="38100">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9" name="Picture 8" descr="CAPE Youth Logo">
            <a:extLst>
              <a:ext uri="{FF2B5EF4-FFF2-40B4-BE49-F238E27FC236}">
                <a16:creationId xmlns:a16="http://schemas.microsoft.com/office/drawing/2014/main" id="{8C5A2900-C6F6-4279-91F2-2F16FA062C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3392" y="2419372"/>
            <a:ext cx="3950216" cy="1831852"/>
          </a:xfrm>
          <a:prstGeom prst="rect">
            <a:avLst/>
          </a:prstGeom>
        </p:spPr>
      </p:pic>
      <p:sp>
        <p:nvSpPr>
          <p:cNvPr id="10" name="Title 14">
            <a:extLst>
              <a:ext uri="{FF2B5EF4-FFF2-40B4-BE49-F238E27FC236}">
                <a16:creationId xmlns:a16="http://schemas.microsoft.com/office/drawing/2014/main" id="{9156055D-CEAF-4450-95F8-2B871D2198A5}"/>
              </a:ext>
            </a:extLst>
          </p:cNvPr>
          <p:cNvSpPr txBox="1">
            <a:spLocks noGrp="1"/>
          </p:cNvSpPr>
          <p:nvPr>
            <p:ph type="title" hasCustomPrompt="1"/>
          </p:nvPr>
        </p:nvSpPr>
        <p:spPr>
          <a:xfrm>
            <a:off x="1048658" y="2981355"/>
            <a:ext cx="5936343"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chemeClr val="bg1"/>
                </a:solidFill>
                <a:effectLst/>
                <a:uLnTx/>
                <a:uFillTx/>
                <a:ea typeface="+mn-ea"/>
                <a:cs typeface="+mn-cs"/>
              </a:rPr>
              <a:t>Section Title</a:t>
            </a:r>
          </a:p>
        </p:txBody>
      </p:sp>
    </p:spTree>
    <p:extLst>
      <p:ext uri="{BB962C8B-B14F-4D97-AF65-F5344CB8AC3E}">
        <p14:creationId xmlns:p14="http://schemas.microsoft.com/office/powerpoint/2010/main" val="8522497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158653" y="1837694"/>
            <a:ext cx="5157787" cy="823912"/>
          </a:xfrm>
        </p:spPr>
        <p:txBody>
          <a:bodyPr anchor="b">
            <a:noAutofit/>
          </a:bodyPr>
          <a:lstStyle>
            <a:lvl1pPr marL="0" indent="0">
              <a:buNone/>
              <a:defRPr sz="21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158653" y="2760665"/>
            <a:ext cx="5157787" cy="3930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5422398" y="1837694"/>
            <a:ext cx="5183188" cy="823912"/>
          </a:xfrm>
        </p:spPr>
        <p:txBody>
          <a:bodyPr anchor="b">
            <a:noAutofit/>
          </a:bodyPr>
          <a:lstStyle>
            <a:lvl1pPr marL="0" indent="0">
              <a:buNone/>
              <a:defRPr sz="21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5422398" y="2760665"/>
            <a:ext cx="5183188" cy="3930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11" name="Title 1">
            <a:extLst>
              <a:ext uri="{FF2B5EF4-FFF2-40B4-BE49-F238E27FC236}">
                <a16:creationId xmlns:a16="http://schemas.microsoft.com/office/drawing/2014/main" id="{401844F1-1B2B-4122-ADF6-66F1E637C233}"/>
              </a:ext>
            </a:extLst>
          </p:cNvPr>
          <p:cNvSpPr>
            <a:spLocks noGrp="1"/>
          </p:cNvSpPr>
          <p:nvPr>
            <p:ph type="title"/>
          </p:nvPr>
        </p:nvSpPr>
        <p:spPr>
          <a:xfrm>
            <a:off x="259701" y="187845"/>
            <a:ext cx="8350899" cy="1325563"/>
          </a:xfrm>
        </p:spPr>
        <p:txBody>
          <a:bodyPr/>
          <a:lstStyle/>
          <a:p>
            <a:r>
              <a:rPr lang="en-US"/>
              <a:t>Click to edit Master title style</a:t>
            </a:r>
          </a:p>
        </p:txBody>
      </p:sp>
    </p:spTree>
    <p:extLst>
      <p:ext uri="{BB962C8B-B14F-4D97-AF65-F5344CB8AC3E}">
        <p14:creationId xmlns:p14="http://schemas.microsoft.com/office/powerpoint/2010/main" val="22307856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Questions?</a:t>
            </a:r>
          </a:p>
        </p:txBody>
      </p:sp>
      <p:sp>
        <p:nvSpPr>
          <p:cNvPr id="3" name="Slide Number Placeholder 2"/>
          <p:cNvSpPr>
            <a:spLocks noGrp="1"/>
          </p:cNvSpPr>
          <p:nvPr>
            <p:ph type="sldNum" sz="quarter" idx="10"/>
          </p:nvPr>
        </p:nvSpPr>
        <p:spPr/>
        <p:txBody>
          <a:bodyPr/>
          <a:lstStyle/>
          <a:p>
            <a:fld id="{C5065CBE-E15C-4781-BBF0-0DA601C2776C}" type="slidenum">
              <a:rPr lang="en-US" smtClean="0"/>
              <a:t>‹#›</a:t>
            </a:fld>
            <a:endParaRPr lang="en-US"/>
          </a:p>
        </p:txBody>
      </p:sp>
      <p:pic>
        <p:nvPicPr>
          <p:cNvPr id="4" name="Picture 3" descr="CAPE-Youth Logo">
            <a:hlinkClick r:id="rId2"/>
          </p:cNvPr>
          <p:cNvPicPr>
            <a:picLocks noChangeAspect="1"/>
          </p:cNvPicPr>
          <p:nvPr userDrawn="1"/>
        </p:nvPicPr>
        <p:blipFill>
          <a:blip r:embed="rId3"/>
          <a:stretch>
            <a:fillRect/>
          </a:stretch>
        </p:blipFill>
        <p:spPr>
          <a:xfrm>
            <a:off x="4073433" y="2156033"/>
            <a:ext cx="5279571" cy="2448320"/>
          </a:xfrm>
          <a:prstGeom prst="rect">
            <a:avLst/>
          </a:prstGeom>
        </p:spPr>
      </p:pic>
      <p:sp>
        <p:nvSpPr>
          <p:cNvPr id="5" name="TextBox 4"/>
          <p:cNvSpPr txBox="1"/>
          <p:nvPr userDrawn="1"/>
        </p:nvSpPr>
        <p:spPr>
          <a:xfrm>
            <a:off x="259704" y="2474916"/>
            <a:ext cx="3429921" cy="3139321"/>
          </a:xfrm>
          <a:prstGeom prst="rect">
            <a:avLst/>
          </a:prstGeom>
          <a:noFill/>
        </p:spPr>
        <p:txBody>
          <a:bodyPr wrap="square" rtlCol="0">
            <a:spAutoFit/>
          </a:bodyPr>
          <a:lstStyle/>
          <a:p>
            <a:r>
              <a:rPr lang="en-US" sz="1800"/>
              <a:t>Dina Klimkina</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mn-cs"/>
                <a:hlinkClick r:id="rId4"/>
              </a:rPr>
              <a:t>dklimkina@csg.org</a:t>
            </a:r>
            <a:br>
              <a:rPr kumimoji="0" lang="en-US" sz="1800" b="0" i="0" u="none" strike="noStrike" kern="1200" cap="none" spc="0" normalizeH="0" baseline="0" noProof="0">
                <a:ln>
                  <a:noFill/>
                </a:ln>
                <a:solidFill>
                  <a:prstClr val="black"/>
                </a:solidFill>
                <a:effectLst/>
                <a:uLnTx/>
                <a:uFillTx/>
                <a:latin typeface="+mn-lt"/>
                <a:ea typeface="+mn-ea"/>
                <a:cs typeface="+mn-cs"/>
              </a:rPr>
            </a:br>
            <a:endParaRPr kumimoji="0" lang="en-US" sz="1800" b="0" i="0" u="none" strike="noStrike" kern="1200" cap="none" spc="0" normalizeH="0" baseline="0" noProof="0">
              <a:ln>
                <a:noFill/>
              </a:ln>
              <a:solidFill>
                <a:prstClr val="black"/>
              </a:solidFill>
              <a:effectLst/>
              <a:uLnTx/>
              <a:uFillTx/>
              <a:latin typeface="+mn-lt"/>
              <a:ea typeface="+mn-ea"/>
              <a:cs typeface="+mn-cs"/>
            </a:endParaRPr>
          </a:p>
          <a:p>
            <a:r>
              <a:rPr lang="en-US" sz="1800"/>
              <a:t>Matthew Saleh</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mn-cs"/>
                <a:hlinkClick r:id="rId5"/>
              </a:rPr>
              <a:t>mcs378@cornell.edu</a:t>
            </a:r>
            <a:br>
              <a:rPr kumimoji="0" lang="en-US" sz="1800" b="0" i="0" u="none" strike="noStrike" kern="1200" cap="none" spc="0" normalizeH="0" baseline="0" noProof="0">
                <a:ln>
                  <a:noFill/>
                </a:ln>
                <a:solidFill>
                  <a:prstClr val="black"/>
                </a:solidFill>
                <a:effectLst/>
                <a:uLnTx/>
                <a:uFillTx/>
                <a:latin typeface="+mn-lt"/>
                <a:ea typeface="+mn-ea"/>
                <a:cs typeface="+mn-cs"/>
              </a:rPr>
            </a:br>
            <a:endParaRPr kumimoji="0" lang="en-US" sz="1800" b="0" i="0" u="none" strike="noStrike" kern="1200" cap="none" spc="0" normalizeH="0" baseline="0" noProof="0">
              <a:ln>
                <a:noFill/>
              </a:ln>
              <a:solidFill>
                <a:prstClr val="black"/>
              </a:solidFill>
              <a:effectLst/>
              <a:uLnTx/>
              <a:uFillTx/>
              <a:latin typeface="+mn-lt"/>
              <a:ea typeface="+mn-ea"/>
              <a:cs typeface="+mn-cs"/>
            </a:endParaRPr>
          </a:p>
          <a:p>
            <a:r>
              <a:rPr lang="en-US" sz="1800"/>
              <a:t>Abeer Sikder</a:t>
            </a:r>
          </a:p>
          <a:p>
            <a:r>
              <a:rPr lang="en-US" sz="1800">
                <a:hlinkClick r:id="rId6"/>
              </a:rPr>
              <a:t>asikder@csg.org</a:t>
            </a:r>
            <a:endParaRPr lang="en-US" sz="1800"/>
          </a:p>
          <a:p>
            <a:endParaRPr lang="en-US" sz="1800"/>
          </a:p>
          <a:p>
            <a:r>
              <a:rPr lang="en-US" sz="1800"/>
              <a:t>CAPE-Youth </a:t>
            </a:r>
            <a:r>
              <a:rPr lang="en-US" sz="1800">
                <a:hlinkClick r:id="rId7"/>
              </a:rPr>
              <a:t>info@capeyouth.org</a:t>
            </a:r>
            <a:endParaRPr lang="en-US" sz="1800"/>
          </a:p>
        </p:txBody>
      </p:sp>
      <p:sp>
        <p:nvSpPr>
          <p:cNvPr id="7" name="TextBox 6"/>
          <p:cNvSpPr txBox="1"/>
          <p:nvPr userDrawn="1"/>
        </p:nvSpPr>
        <p:spPr>
          <a:xfrm>
            <a:off x="259703" y="1863647"/>
            <a:ext cx="2688771" cy="461665"/>
          </a:xfrm>
          <a:prstGeom prst="rect">
            <a:avLst/>
          </a:prstGeom>
          <a:noFill/>
        </p:spPr>
        <p:txBody>
          <a:bodyPr wrap="square" rtlCol="0">
            <a:spAutoFit/>
          </a:bodyPr>
          <a:lstStyle/>
          <a:p>
            <a:r>
              <a:rPr lang="en-US" sz="2400" b="1">
                <a:solidFill>
                  <a:srgbClr val="154C77"/>
                </a:solidFill>
              </a:rPr>
              <a:t>Contact Us:</a:t>
            </a:r>
          </a:p>
        </p:txBody>
      </p:sp>
      <p:pic>
        <p:nvPicPr>
          <p:cNvPr id="8" name="Picture 7" descr="Facebook Logo">
            <a:hlinkClick r:id="rId8"/>
          </p:cNvPr>
          <p:cNvPicPr>
            <a:picLocks noChangeAspect="1"/>
          </p:cNvPicPr>
          <p:nvPr userDrawn="1"/>
        </p:nvPicPr>
        <p:blipFill>
          <a:blip r:embed="rId9"/>
          <a:stretch>
            <a:fillRect/>
          </a:stretch>
        </p:blipFill>
        <p:spPr>
          <a:xfrm>
            <a:off x="4683037" y="5068246"/>
            <a:ext cx="1091343" cy="1091343"/>
          </a:xfrm>
          <a:prstGeom prst="rect">
            <a:avLst/>
          </a:prstGeom>
        </p:spPr>
      </p:pic>
      <p:pic>
        <p:nvPicPr>
          <p:cNvPr id="9" name="Picture 8" descr="Twitter Logo">
            <a:hlinkClick r:id="rId10"/>
          </p:cNvPr>
          <p:cNvPicPr>
            <a:picLocks noChangeAspect="1"/>
          </p:cNvPicPr>
          <p:nvPr userDrawn="1"/>
        </p:nvPicPr>
        <p:blipFill>
          <a:blip r:embed="rId11"/>
          <a:stretch>
            <a:fillRect/>
          </a:stretch>
        </p:blipFill>
        <p:spPr>
          <a:xfrm>
            <a:off x="7519258" y="5068246"/>
            <a:ext cx="1091343" cy="1100091"/>
          </a:xfrm>
          <a:prstGeom prst="rect">
            <a:avLst/>
          </a:prstGeom>
        </p:spPr>
      </p:pic>
      <p:sp>
        <p:nvSpPr>
          <p:cNvPr id="10" name="TextBox 9"/>
          <p:cNvSpPr txBox="1"/>
          <p:nvPr userDrawn="1"/>
        </p:nvSpPr>
        <p:spPr>
          <a:xfrm>
            <a:off x="5557154" y="1863646"/>
            <a:ext cx="2312127" cy="461665"/>
          </a:xfrm>
          <a:prstGeom prst="rect">
            <a:avLst/>
          </a:prstGeom>
          <a:noFill/>
        </p:spPr>
        <p:txBody>
          <a:bodyPr wrap="square" rtlCol="0">
            <a:spAutoFit/>
          </a:bodyPr>
          <a:lstStyle/>
          <a:p>
            <a:r>
              <a:rPr lang="en-US" sz="2400" b="1">
                <a:solidFill>
                  <a:srgbClr val="154C77"/>
                </a:solidFill>
              </a:rPr>
              <a:t>Visit Us</a:t>
            </a:r>
            <a:r>
              <a:rPr lang="en-US" sz="2400" b="1" baseline="0">
                <a:solidFill>
                  <a:srgbClr val="154C77"/>
                </a:solidFill>
              </a:rPr>
              <a:t> at:</a:t>
            </a:r>
            <a:endParaRPr lang="en-US" sz="2400" b="1">
              <a:solidFill>
                <a:srgbClr val="154C77"/>
              </a:solidFill>
            </a:endParaRPr>
          </a:p>
        </p:txBody>
      </p:sp>
      <p:sp>
        <p:nvSpPr>
          <p:cNvPr id="11" name="TextBox 10"/>
          <p:cNvSpPr txBox="1"/>
          <p:nvPr userDrawn="1"/>
        </p:nvSpPr>
        <p:spPr>
          <a:xfrm>
            <a:off x="6762453" y="6232118"/>
            <a:ext cx="2604953" cy="323165"/>
          </a:xfrm>
          <a:prstGeom prst="rect">
            <a:avLst/>
          </a:prstGeom>
          <a:noFill/>
        </p:spPr>
        <p:txBody>
          <a:bodyPr wrap="square" rtlCol="0">
            <a:spAutoFit/>
          </a:bodyPr>
          <a:lstStyle/>
          <a:p>
            <a:r>
              <a:rPr lang="en-US" sz="1500">
                <a:solidFill>
                  <a:srgbClr val="154C77"/>
                </a:solidFill>
              </a:rPr>
              <a:t>@CSG_CAPEYouth</a:t>
            </a:r>
          </a:p>
        </p:txBody>
      </p:sp>
      <p:sp>
        <p:nvSpPr>
          <p:cNvPr id="12" name="TextBox 11"/>
          <p:cNvSpPr txBox="1"/>
          <p:nvPr userDrawn="1"/>
        </p:nvSpPr>
        <p:spPr>
          <a:xfrm>
            <a:off x="5173344" y="4170579"/>
            <a:ext cx="3312631" cy="323165"/>
          </a:xfrm>
          <a:prstGeom prst="rect">
            <a:avLst/>
          </a:prstGeom>
          <a:noFill/>
        </p:spPr>
        <p:txBody>
          <a:bodyPr wrap="square" rtlCol="0">
            <a:spAutoFit/>
          </a:bodyPr>
          <a:lstStyle/>
          <a:p>
            <a:r>
              <a:rPr lang="en-US" sz="1500">
                <a:solidFill>
                  <a:srgbClr val="154C77"/>
                </a:solidFill>
                <a:hlinkClick r:id="rId12"/>
              </a:rPr>
              <a:t>http://www.capeyouth.org</a:t>
            </a:r>
            <a:r>
              <a:rPr lang="en-US" sz="1500">
                <a:solidFill>
                  <a:srgbClr val="154C77"/>
                </a:solidFill>
              </a:rPr>
              <a:t> </a:t>
            </a:r>
          </a:p>
        </p:txBody>
      </p:sp>
      <p:sp>
        <p:nvSpPr>
          <p:cNvPr id="13" name="TextBox 12"/>
          <p:cNvSpPr txBox="1"/>
          <p:nvPr userDrawn="1"/>
        </p:nvSpPr>
        <p:spPr>
          <a:xfrm>
            <a:off x="4304632" y="6232118"/>
            <a:ext cx="1848149" cy="323165"/>
          </a:xfrm>
          <a:prstGeom prst="rect">
            <a:avLst/>
          </a:prstGeom>
          <a:noFill/>
        </p:spPr>
        <p:txBody>
          <a:bodyPr wrap="square" rtlCol="0">
            <a:spAutoFit/>
          </a:bodyPr>
          <a:lstStyle/>
          <a:p>
            <a:r>
              <a:rPr lang="en-US" sz="1500">
                <a:solidFill>
                  <a:srgbClr val="154C77"/>
                </a:solidFill>
              </a:rPr>
              <a:t>@CAPEYouth</a:t>
            </a:r>
          </a:p>
        </p:txBody>
      </p:sp>
    </p:spTree>
    <p:extLst>
      <p:ext uri="{BB962C8B-B14F-4D97-AF65-F5344CB8AC3E}">
        <p14:creationId xmlns:p14="http://schemas.microsoft.com/office/powerpoint/2010/main" val="1481657174"/>
      </p:ext>
    </p:extLst>
  </p:cSld>
  <p:clrMapOvr>
    <a:masterClrMapping/>
  </p:clrMapOvr>
  <p:extLst>
    <p:ext uri="{DCECCB84-F9BA-43D5-87BE-67443E8EF086}">
      <p15:sldGuideLst xmlns:p15="http://schemas.microsoft.com/office/powerpoint/2012/main">
        <p15:guide id="1" orient="horz" pos="2160">
          <p15:clr>
            <a:srgbClr val="FBAE40"/>
          </p15:clr>
        </p15:guide>
        <p15:guide id="2" pos="6827">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Partners</a:t>
            </a:r>
          </a:p>
        </p:txBody>
      </p:sp>
      <p:sp>
        <p:nvSpPr>
          <p:cNvPr id="3" name="Slide Number Placeholder 2"/>
          <p:cNvSpPr>
            <a:spLocks noGrp="1"/>
          </p:cNvSpPr>
          <p:nvPr>
            <p:ph type="sldNum" sz="quarter" idx="10"/>
          </p:nvPr>
        </p:nvSpPr>
        <p:spPr/>
        <p:txBody>
          <a:bodyPr/>
          <a:lstStyle/>
          <a:p>
            <a:fld id="{C5065CBE-E15C-4781-BBF0-0DA601C2776C}" type="slidenum">
              <a:rPr lang="en-US" smtClean="0"/>
              <a:t>‹#›</a:t>
            </a:fld>
            <a:endParaRPr lang="en-US"/>
          </a:p>
        </p:txBody>
      </p:sp>
      <p:sp>
        <p:nvSpPr>
          <p:cNvPr id="4" name="TextBox 3"/>
          <p:cNvSpPr txBox="1"/>
          <p:nvPr userDrawn="1"/>
        </p:nvSpPr>
        <p:spPr>
          <a:xfrm>
            <a:off x="1268950" y="2208721"/>
            <a:ext cx="8758991" cy="646331"/>
          </a:xfrm>
          <a:prstGeom prst="rect">
            <a:avLst/>
          </a:prstGeom>
          <a:noFill/>
        </p:spPr>
        <p:txBody>
          <a:bodyPr wrap="square" rtlCol="0">
            <a:spAutoFit/>
          </a:bodyPr>
          <a:lstStyle/>
          <a:p>
            <a:r>
              <a:rPr lang="en-US" sz="1800">
                <a:solidFill>
                  <a:srgbClr val="154C77"/>
                </a:solidFill>
              </a:rPr>
              <a:t>CAPE-Youth is a collaboration between the U.S. Department of Labor’s Office of Disability Employment Policy (ODEP) and: </a:t>
            </a:r>
          </a:p>
        </p:txBody>
      </p:sp>
      <p:sp>
        <p:nvSpPr>
          <p:cNvPr id="5" name="Content Placeholder 2">
            <a:extLst>
              <a:ext uri="{FF2B5EF4-FFF2-40B4-BE49-F238E27FC236}">
                <a16:creationId xmlns:a16="http://schemas.microsoft.com/office/drawing/2014/main" id="{ECB38268-CEC4-41D9-84EE-82164930F5A9}"/>
              </a:ext>
            </a:extLst>
          </p:cNvPr>
          <p:cNvSpPr>
            <a:spLocks noGrp="1"/>
          </p:cNvSpPr>
          <p:nvPr>
            <p:ph idx="1"/>
          </p:nvPr>
        </p:nvSpPr>
        <p:spPr>
          <a:xfrm>
            <a:off x="191430" y="5909911"/>
            <a:ext cx="10914031" cy="760396"/>
          </a:xfrm>
        </p:spPr>
        <p:txBody>
          <a:bodyPr vert="horz" lIns="91440" tIns="45720" rIns="91440" bIns="45720" rtlCol="0" anchor="t">
            <a:normAutofit/>
          </a:bodyPr>
          <a:lstStyle/>
          <a:p>
            <a:pPr marL="0" lvl="0" indent="0">
              <a:lnSpc>
                <a:spcPct val="120000"/>
              </a:lnSpc>
              <a:spcBef>
                <a:spcPts val="0"/>
              </a:spcBef>
              <a:buNone/>
            </a:pPr>
            <a:r>
              <a:rPr lang="en-US" sz="1275">
                <a:solidFill>
                  <a:srgbClr val="154C77"/>
                </a:solidFill>
                <a:cs typeface="Arial"/>
              </a:rPr>
              <a:t>Edit Master text styles</a:t>
            </a:r>
          </a:p>
          <a:p>
            <a:pPr marL="0" lvl="1" indent="0">
              <a:lnSpc>
                <a:spcPct val="120000"/>
              </a:lnSpc>
              <a:spcBef>
                <a:spcPts val="0"/>
              </a:spcBef>
              <a:buNone/>
            </a:pPr>
            <a:r>
              <a:rPr lang="en-US" sz="1275">
                <a:solidFill>
                  <a:srgbClr val="154C77"/>
                </a:solidFill>
                <a:cs typeface="Arial"/>
              </a:rPr>
              <a:t>Second level</a:t>
            </a:r>
          </a:p>
        </p:txBody>
      </p:sp>
      <p:pic>
        <p:nvPicPr>
          <p:cNvPr id="6" name="Picture 5" descr="The Council of State Governments logo">
            <a:extLst>
              <a:ext uri="{FF2B5EF4-FFF2-40B4-BE49-F238E27FC236}">
                <a16:creationId xmlns:a16="http://schemas.microsoft.com/office/drawing/2014/main" id="{8491966C-8D24-414C-BDDF-0A2C69BFD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915" y="3691184"/>
            <a:ext cx="3371968" cy="1198867"/>
          </a:xfrm>
          <a:prstGeom prst="rect">
            <a:avLst/>
          </a:prstGeom>
        </p:spPr>
      </p:pic>
      <p:pic>
        <p:nvPicPr>
          <p:cNvPr id="7" name="Picture 6" descr="Cornell ILR Yang-Tan Institute Logo">
            <a:extLst>
              <a:ext uri="{FF2B5EF4-FFF2-40B4-BE49-F238E27FC236}">
                <a16:creationId xmlns:a16="http://schemas.microsoft.com/office/drawing/2014/main" id="{36BA96E8-8833-4F45-87CB-9A9D0163B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4947" y="3627836"/>
            <a:ext cx="5774157" cy="1325561"/>
          </a:xfrm>
          <a:prstGeom prst="rect">
            <a:avLst/>
          </a:prstGeom>
        </p:spPr>
      </p:pic>
      <p:sp>
        <p:nvSpPr>
          <p:cNvPr id="8" name="TextBox 7"/>
          <p:cNvSpPr txBox="1"/>
          <p:nvPr userDrawn="1"/>
        </p:nvSpPr>
        <p:spPr>
          <a:xfrm>
            <a:off x="5704015" y="4850871"/>
            <a:ext cx="4156019" cy="398764"/>
          </a:xfrm>
          <a:prstGeom prst="rect">
            <a:avLst/>
          </a:prstGeom>
          <a:noFill/>
        </p:spPr>
        <p:txBody>
          <a:bodyPr wrap="square" rtlCol="0">
            <a:spAutoFit/>
          </a:bodyPr>
          <a:lstStyle/>
          <a:p>
            <a:pPr>
              <a:lnSpc>
                <a:spcPct val="120000"/>
              </a:lnSpc>
            </a:pPr>
            <a:r>
              <a:rPr lang="en-US" sz="1800">
                <a:solidFill>
                  <a:schemeClr val="accent1">
                    <a:lumMod val="50000"/>
                  </a:schemeClr>
                </a:solidFill>
                <a:cs typeface="Arial" panose="020B0604020202020204" pitchFamily="34" charset="0"/>
                <a:hlinkClick r:id="rId4"/>
              </a:rPr>
              <a:t>https://www.yti.cornell.edu/</a:t>
            </a:r>
            <a:r>
              <a:rPr lang="en-US" sz="1800">
                <a:solidFill>
                  <a:schemeClr val="accent1">
                    <a:lumMod val="50000"/>
                  </a:schemeClr>
                </a:solidFill>
                <a:cs typeface="Arial" panose="020B0604020202020204" pitchFamily="34" charset="0"/>
              </a:rPr>
              <a:t> </a:t>
            </a:r>
          </a:p>
        </p:txBody>
      </p:sp>
      <p:sp>
        <p:nvSpPr>
          <p:cNvPr id="9" name="TextBox 8"/>
          <p:cNvSpPr txBox="1"/>
          <p:nvPr userDrawn="1"/>
        </p:nvSpPr>
        <p:spPr>
          <a:xfrm>
            <a:off x="923155" y="4890049"/>
            <a:ext cx="3223728" cy="369332"/>
          </a:xfrm>
          <a:prstGeom prst="rect">
            <a:avLst/>
          </a:prstGeom>
          <a:noFill/>
        </p:spPr>
        <p:txBody>
          <a:bodyPr wrap="square" rtlCol="0">
            <a:spAutoFit/>
          </a:bodyPr>
          <a:lstStyle/>
          <a:p>
            <a:r>
              <a:rPr lang="en-US" sz="1800">
                <a:solidFill>
                  <a:schemeClr val="accent1">
                    <a:lumMod val="50000"/>
                  </a:schemeClr>
                </a:solidFill>
                <a:cs typeface="Arial" panose="020B0604020202020204" pitchFamily="34" charset="0"/>
                <a:hlinkClick r:id="rId5"/>
              </a:rPr>
              <a:t>https://www.csg.org/</a:t>
            </a:r>
            <a:endParaRPr lang="en-US" sz="1800"/>
          </a:p>
        </p:txBody>
      </p:sp>
    </p:spTree>
    <p:extLst>
      <p:ext uri="{BB962C8B-B14F-4D97-AF65-F5344CB8AC3E}">
        <p14:creationId xmlns:p14="http://schemas.microsoft.com/office/powerpoint/2010/main" val="25401053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4184813" y="1866124"/>
            <a:ext cx="5630992" cy="4855353"/>
          </a:xfrm>
        </p:spPr>
        <p:txBody>
          <a:bodyPr/>
          <a:lstStyle>
            <a:lvl1pPr>
              <a:defRPr sz="21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8" name="Title 1">
            <a:extLst>
              <a:ext uri="{FF2B5EF4-FFF2-40B4-BE49-F238E27FC236}">
                <a16:creationId xmlns:a16="http://schemas.microsoft.com/office/drawing/2014/main" id="{9C626EF8-1F0A-4E2D-A7B9-DEE40F150032}"/>
              </a:ext>
            </a:extLst>
          </p:cNvPr>
          <p:cNvSpPr>
            <a:spLocks noGrp="1"/>
          </p:cNvSpPr>
          <p:nvPr>
            <p:ph type="title"/>
          </p:nvPr>
        </p:nvSpPr>
        <p:spPr>
          <a:xfrm>
            <a:off x="177314" y="1754155"/>
            <a:ext cx="3932237" cy="1155732"/>
          </a:xfrm>
        </p:spPr>
        <p:txBody>
          <a:bodyPr anchor="b">
            <a:normAutofit/>
          </a:bodyPr>
          <a:lstStyle>
            <a:lvl1pPr>
              <a:defRPr sz="2700" b="1">
                <a:solidFill>
                  <a:srgbClr val="154C77"/>
                </a:solidFill>
              </a:defRPr>
            </a:lvl1pPr>
          </a:lstStyle>
          <a:p>
            <a:r>
              <a:rPr lang="en-US"/>
              <a:t>Click to edit Master title style</a:t>
            </a:r>
          </a:p>
        </p:txBody>
      </p:sp>
      <p:sp>
        <p:nvSpPr>
          <p:cNvPr id="9"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177315" y="2909887"/>
            <a:ext cx="3932237" cy="3811588"/>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0" name="Title 1">
            <a:extLst>
              <a:ext uri="{FF2B5EF4-FFF2-40B4-BE49-F238E27FC236}">
                <a16:creationId xmlns:a16="http://schemas.microsoft.com/office/drawing/2014/main" id="{401844F1-1B2B-4122-ADF6-66F1E637C233}"/>
              </a:ext>
            </a:extLst>
          </p:cNvPr>
          <p:cNvSpPr txBox="1">
            <a:spLocks/>
          </p:cNvSpPr>
          <p:nvPr userDrawn="1"/>
        </p:nvSpPr>
        <p:spPr>
          <a:xfrm>
            <a:off x="259701" y="187845"/>
            <a:ext cx="8350899"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sz="3000"/>
              <a:t>Click to edit Master title style</a:t>
            </a:r>
          </a:p>
        </p:txBody>
      </p:sp>
    </p:spTree>
    <p:extLst>
      <p:ext uri="{BB962C8B-B14F-4D97-AF65-F5344CB8AC3E}">
        <p14:creationId xmlns:p14="http://schemas.microsoft.com/office/powerpoint/2010/main" val="1593609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1046882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177314" y="1754155"/>
            <a:ext cx="3932237" cy="1155732"/>
          </a:xfrm>
        </p:spPr>
        <p:txBody>
          <a:bodyPr anchor="b">
            <a:normAutofit/>
          </a:bodyPr>
          <a:lstStyle>
            <a:lvl1pPr>
              <a:defRPr sz="2700" b="1">
                <a:solidFill>
                  <a:srgbClr val="154C7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4184487" y="1866124"/>
            <a:ext cx="5630991" cy="485535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177315" y="2909887"/>
            <a:ext cx="3932237" cy="3811588"/>
          </a:xfrm>
        </p:spPr>
        <p:txBody>
          <a:bodyPr>
            <a:normAutofit/>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8" name="Title 1">
            <a:extLst>
              <a:ext uri="{FF2B5EF4-FFF2-40B4-BE49-F238E27FC236}">
                <a16:creationId xmlns:a16="http://schemas.microsoft.com/office/drawing/2014/main" id="{401844F1-1B2B-4122-ADF6-66F1E637C233}"/>
              </a:ext>
            </a:extLst>
          </p:cNvPr>
          <p:cNvSpPr txBox="1">
            <a:spLocks/>
          </p:cNvSpPr>
          <p:nvPr userDrawn="1"/>
        </p:nvSpPr>
        <p:spPr>
          <a:xfrm>
            <a:off x="259701" y="187845"/>
            <a:ext cx="8350899"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sz="3000"/>
              <a:t>Emily Voorde</a:t>
            </a:r>
          </a:p>
        </p:txBody>
      </p:sp>
    </p:spTree>
    <p:extLst>
      <p:ext uri="{BB962C8B-B14F-4D97-AF65-F5344CB8AC3E}">
        <p14:creationId xmlns:p14="http://schemas.microsoft.com/office/powerpoint/2010/main" val="33641753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nner 1">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67BCA5-C98E-44C3-A40F-C750AE069E2A}"/>
              </a:ext>
            </a:extLst>
          </p:cNvPr>
          <p:cNvSpPr>
            <a:spLocks noGrp="1"/>
          </p:cNvSpPr>
          <p:nvPr>
            <p:ph sz="quarter" idx="10"/>
          </p:nvPr>
        </p:nvSpPr>
        <p:spPr>
          <a:xfrm>
            <a:off x="838200" y="1447800"/>
            <a:ext cx="10515600" cy="4267200"/>
          </a:xfrm>
          <a:prstGeom prst="rect">
            <a:avLst/>
          </a:prstGeom>
        </p:spPr>
        <p:txBody>
          <a:bodyPr/>
          <a:lstStyle>
            <a:lvl1pPr>
              <a:defRPr>
                <a:solidFill>
                  <a:schemeClr val="accent6">
                    <a:lumMod val="50000"/>
                  </a:schemeClr>
                </a:solidFill>
                <a:latin typeface="+mn-lt"/>
                <a:ea typeface="Open Sans" panose="020B0606030504020204" pitchFamily="34" charset="0"/>
                <a:cs typeface="Open Sans" panose="020B0606030504020204" pitchFamily="34" charset="0"/>
              </a:defRPr>
            </a:lvl1pPr>
            <a:lvl2pPr>
              <a:defRPr>
                <a:solidFill>
                  <a:schemeClr val="accent6">
                    <a:lumMod val="50000"/>
                  </a:schemeClr>
                </a:solidFill>
                <a:latin typeface="+mn-lt"/>
                <a:ea typeface="Open Sans" panose="020B0606030504020204" pitchFamily="34" charset="0"/>
                <a:cs typeface="Open Sans" panose="020B0606030504020204" pitchFamily="34" charset="0"/>
              </a:defRPr>
            </a:lvl2pPr>
            <a:lvl3pPr>
              <a:defRPr>
                <a:solidFill>
                  <a:schemeClr val="accent6">
                    <a:lumMod val="50000"/>
                  </a:schemeClr>
                </a:solidFill>
                <a:latin typeface="+mn-lt"/>
                <a:ea typeface="Open Sans" panose="020B0606030504020204" pitchFamily="34" charset="0"/>
                <a:cs typeface="Open Sans" panose="020B0606030504020204" pitchFamily="34" charset="0"/>
              </a:defRPr>
            </a:lvl3pPr>
            <a:lvl4pPr>
              <a:defRPr>
                <a:solidFill>
                  <a:schemeClr val="accent6">
                    <a:lumMod val="50000"/>
                  </a:schemeClr>
                </a:solidFill>
                <a:latin typeface="+mn-lt"/>
                <a:ea typeface="Open Sans" panose="020B0606030504020204" pitchFamily="34" charset="0"/>
                <a:cs typeface="Open Sans" panose="020B0606030504020204" pitchFamily="34" charset="0"/>
              </a:defRPr>
            </a:lvl4pPr>
            <a:lvl5pPr>
              <a:defRPr>
                <a:solidFill>
                  <a:schemeClr val="accent6">
                    <a:lumMod val="50000"/>
                  </a:schemeClr>
                </a:solidFill>
                <a:latin typeface="+mn-lt"/>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2222907-DA4C-46BA-B7E7-9FD352BEC1FE}"/>
              </a:ext>
            </a:extLst>
          </p:cNvPr>
          <p:cNvSpPr>
            <a:spLocks noGrp="1"/>
          </p:cNvSpPr>
          <p:nvPr>
            <p:ph type="title"/>
          </p:nvPr>
        </p:nvSpPr>
        <p:spPr>
          <a:xfrm>
            <a:off x="838200" y="388939"/>
            <a:ext cx="10515600" cy="677863"/>
          </a:xfrm>
          <a:prstGeom prst="rect">
            <a:avLst/>
          </a:prstGeom>
        </p:spPr>
        <p:txBody>
          <a:bodyPr/>
          <a:lstStyle>
            <a:lvl1pPr algn="ctr">
              <a:defRPr>
                <a:solidFill>
                  <a:schemeClr val="accent6">
                    <a:lumMod val="50000"/>
                  </a:schemeClr>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99D3182-0DF6-429B-88D5-C7B7FB4857C3}"/>
              </a:ext>
            </a:extLst>
          </p:cNvPr>
          <p:cNvCxnSpPr/>
          <p:nvPr userDrawn="1"/>
        </p:nvCxnSpPr>
        <p:spPr>
          <a:xfrm>
            <a:off x="838200" y="1143000"/>
            <a:ext cx="10515600" cy="0"/>
          </a:xfrm>
          <a:prstGeom prst="line">
            <a:avLst/>
          </a:prstGeom>
          <a:ln w="38100">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118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7" name="Picture 6" descr="Background includes photo of man who uses crutches"/>
          <p:cNvPicPr>
            <a:picLocks noChangeAspect="1"/>
          </p:cNvPicPr>
          <p:nvPr userDrawn="1"/>
        </p:nvPicPr>
        <p:blipFill>
          <a:blip r:embed="rId2"/>
          <a:stretch>
            <a:fillRect/>
          </a:stretch>
        </p:blipFill>
        <p:spPr>
          <a:xfrm>
            <a:off x="-6269" y="0"/>
            <a:ext cx="12192000" cy="6858000"/>
          </a:xfrm>
          <a:prstGeom prst="rect">
            <a:avLst/>
          </a:prstGeom>
        </p:spPr>
      </p:pic>
      <p:sp>
        <p:nvSpPr>
          <p:cNvPr id="8" name="TextBox 7"/>
          <p:cNvSpPr txBox="1"/>
          <p:nvPr userDrawn="1"/>
        </p:nvSpPr>
        <p:spPr>
          <a:xfrm>
            <a:off x="11399886" y="105861"/>
            <a:ext cx="792116" cy="369332"/>
          </a:xfrm>
          <a:prstGeom prst="rect">
            <a:avLst/>
          </a:prstGeom>
          <a:noFill/>
        </p:spPr>
        <p:txBody>
          <a:bodyPr wrap="square" rtlCol="0">
            <a:spAutoFit/>
          </a:bodyPr>
          <a:lstStyle/>
          <a:p>
            <a:pPr algn="ctr"/>
            <a:fld id="{6E957AD8-DD6D-9847-9A86-15E469903E39}" type="slidenum">
              <a:rPr lang="en-US" sz="1800" smtClean="0">
                <a:solidFill>
                  <a:schemeClr val="bg1"/>
                </a:solidFill>
                <a:latin typeface="Arial"/>
                <a:cs typeface="Arial"/>
              </a:rPr>
              <a:pPr algn="ctr"/>
              <a:t>‹#›</a:t>
            </a:fld>
            <a:endParaRPr lang="en-US" sz="1800">
              <a:solidFill>
                <a:schemeClr val="bg1"/>
              </a:solidFill>
              <a:latin typeface="Arial"/>
              <a:cs typeface="Arial"/>
            </a:endParaRPr>
          </a:p>
        </p:txBody>
      </p:sp>
      <p:sp>
        <p:nvSpPr>
          <p:cNvPr id="16" name="Right Triangle 15"/>
          <p:cNvSpPr/>
          <p:nvPr userDrawn="1"/>
        </p:nvSpPr>
        <p:spPr>
          <a:xfrm rot="10800000">
            <a:off x="11000933" y="-3"/>
            <a:ext cx="1191067" cy="1506691"/>
          </a:xfrm>
          <a:prstGeom prst="rtTriangle">
            <a:avLst/>
          </a:prstGeom>
          <a:solidFill>
            <a:schemeClr val="bg1"/>
          </a:solidFill>
          <a:ln>
            <a:noFill/>
          </a:ln>
          <a:effectLst>
            <a:innerShdw blurRad="63500" dist="50800" dir="13500000">
              <a:srgbClr val="000000">
                <a:alpha val="50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9" name="TextBox 18"/>
          <p:cNvSpPr txBox="1"/>
          <p:nvPr userDrawn="1"/>
        </p:nvSpPr>
        <p:spPr>
          <a:xfrm>
            <a:off x="11392739" y="108389"/>
            <a:ext cx="792116" cy="369332"/>
          </a:xfrm>
          <a:prstGeom prst="rect">
            <a:avLst/>
          </a:prstGeom>
          <a:noFill/>
        </p:spPr>
        <p:txBody>
          <a:bodyPr wrap="square" rtlCol="0">
            <a:spAutoFit/>
          </a:bodyPr>
          <a:lstStyle/>
          <a:p>
            <a:pPr algn="ctr"/>
            <a:fld id="{6E957AD8-DD6D-9847-9A86-15E469903E39}" type="slidenum">
              <a:rPr lang="en-US" sz="1800" smtClean="0">
                <a:solidFill>
                  <a:srgbClr val="121B32"/>
                </a:solidFill>
                <a:latin typeface="Arial"/>
                <a:cs typeface="Arial"/>
              </a:rPr>
              <a:pPr algn="ctr"/>
              <a:t>‹#›</a:t>
            </a:fld>
            <a:endParaRPr lang="en-US" sz="1800">
              <a:solidFill>
                <a:srgbClr val="121B32"/>
              </a:solidFill>
              <a:latin typeface="Arial"/>
              <a:cs typeface="Arial"/>
            </a:endParaRPr>
          </a:p>
        </p:txBody>
      </p:sp>
      <p:sp>
        <p:nvSpPr>
          <p:cNvPr id="9" name="5-Point Star 8" descr="Star"/>
          <p:cNvSpPr>
            <a:spLocks noChangeAspect="1"/>
          </p:cNvSpPr>
          <p:nvPr userDrawn="1"/>
        </p:nvSpPr>
        <p:spPr>
          <a:xfrm>
            <a:off x="9357800" y="6345724"/>
            <a:ext cx="130773" cy="98080"/>
          </a:xfrm>
          <a:prstGeom prst="star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1800"/>
          </a:p>
        </p:txBody>
      </p:sp>
      <p:sp>
        <p:nvSpPr>
          <p:cNvPr id="10" name="Rectangle 3"/>
          <p:cNvSpPr>
            <a:spLocks noChangeAspect="1" noChangeArrowheads="1"/>
          </p:cNvSpPr>
          <p:nvPr userDrawn="1"/>
        </p:nvSpPr>
        <p:spPr bwMode="auto">
          <a:xfrm>
            <a:off x="7957610" y="6265594"/>
            <a:ext cx="257634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defTabSz="914377" rtl="0" eaLnBrk="0" fontAlgn="base" latinLnBrk="0" hangingPunct="0">
              <a:lnSpc>
                <a:spcPct val="100000"/>
              </a:lnSpc>
              <a:spcBef>
                <a:spcPct val="0"/>
              </a:spcBef>
              <a:spcAft>
                <a:spcPct val="0"/>
              </a:spcAft>
              <a:buClrTx/>
              <a:buSzTx/>
              <a:buFontTx/>
              <a:buNone/>
              <a:tabLst/>
            </a:pPr>
            <a:r>
              <a:rPr kumimoji="0" lang="en-US" altLang="en-US" sz="1100" b="1" i="1" u="none" strike="noStrike" cap="none" normalizeH="0" baseline="0">
                <a:ln>
                  <a:noFill/>
                </a:ln>
                <a:effectLst/>
                <a:latin typeface="Calibri" panose="020F0502020204030204" pitchFamily="34" charset="0"/>
                <a:ea typeface="Calibri" panose="020F0502020204030204" pitchFamily="34" charset="0"/>
                <a:cs typeface="Times New Roman" panose="02020603050405020304" pitchFamily="18" charset="0"/>
              </a:rPr>
              <a:t>Driving Change        Creating Opportunity</a:t>
            </a:r>
            <a:endParaRPr kumimoji="0" lang="en-US" altLang="en-US" sz="1100" b="0" i="0" u="none" strike="noStrike" cap="none" normalizeH="0" baseline="0">
              <a:ln>
                <a:noFill/>
              </a:ln>
              <a:effectLst/>
              <a:latin typeface="Arial" panose="020B0604020202020204" pitchFamily="34" charset="0"/>
            </a:endParaRPr>
          </a:p>
        </p:txBody>
      </p:sp>
      <p:grpSp>
        <p:nvGrpSpPr>
          <p:cNvPr id="11" name="Group 9" descr="ODEP logo"/>
          <p:cNvGrpSpPr/>
          <p:nvPr userDrawn="1"/>
        </p:nvGrpSpPr>
        <p:grpSpPr>
          <a:xfrm>
            <a:off x="1476500" y="6239744"/>
            <a:ext cx="410277" cy="437555"/>
            <a:chOff x="8143256" y="5845174"/>
            <a:chExt cx="574918" cy="817522"/>
          </a:xfrm>
        </p:grpSpPr>
        <p:sp>
          <p:nvSpPr>
            <p:cNvPr id="12" name="Rectangle 11"/>
            <p:cNvSpPr/>
            <p:nvPr/>
          </p:nvSpPr>
          <p:spPr>
            <a:xfrm>
              <a:off x="8143256" y="5845174"/>
              <a:ext cx="574918" cy="8175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descr="odeplogo.png"/>
            <p:cNvPicPr>
              <a:picLocks noChangeAspect="1"/>
            </p:cNvPicPr>
            <p:nvPr/>
          </p:nvPicPr>
          <p:blipFill>
            <a:blip r:embed="rId3"/>
            <a:stretch>
              <a:fillRect/>
            </a:stretch>
          </p:blipFill>
          <p:spPr>
            <a:xfrm>
              <a:off x="8151837" y="5868930"/>
              <a:ext cx="560095" cy="768023"/>
            </a:xfrm>
            <a:prstGeom prst="rect">
              <a:avLst/>
            </a:prstGeom>
          </p:spPr>
        </p:pic>
      </p:grpSp>
      <p:pic>
        <p:nvPicPr>
          <p:cNvPr id="14" name="Picture 13" descr="DOL Seal"/>
          <p:cNvPicPr>
            <a:picLocks noChangeAspect="1"/>
          </p:cNvPicPr>
          <p:nvPr userDrawn="1"/>
        </p:nvPicPr>
        <p:blipFill>
          <a:blip r:embed="rId4"/>
          <a:stretch>
            <a:fillRect/>
          </a:stretch>
        </p:blipFill>
        <p:spPr>
          <a:xfrm>
            <a:off x="756533" y="6261455"/>
            <a:ext cx="533424" cy="400068"/>
          </a:xfrm>
          <a:prstGeom prst="rect">
            <a:avLst/>
          </a:prstGeom>
        </p:spPr>
      </p:pic>
      <p:sp>
        <p:nvSpPr>
          <p:cNvPr id="15" name="Title 1">
            <a:extLst>
              <a:ext uri="{FF2B5EF4-FFF2-40B4-BE49-F238E27FC236}">
                <a16:creationId xmlns:a16="http://schemas.microsoft.com/office/drawing/2014/main" id="{5EE5BF6F-B75A-4755-889D-A5B06A041954}"/>
              </a:ext>
            </a:extLst>
          </p:cNvPr>
          <p:cNvSpPr>
            <a:spLocks noGrp="1"/>
          </p:cNvSpPr>
          <p:nvPr>
            <p:ph type="title" hasCustomPrompt="1"/>
          </p:nvPr>
        </p:nvSpPr>
        <p:spPr>
          <a:xfrm>
            <a:off x="756535" y="463929"/>
            <a:ext cx="7331151" cy="1255864"/>
          </a:xfrm>
        </p:spPr>
        <p:txBody>
          <a:bodyPr anchor="t">
            <a:normAutofit/>
          </a:bodyPr>
          <a:lstStyle>
            <a:lvl1pPr algn="l">
              <a:defRPr sz="3600" b="1" cap="none">
                <a:solidFill>
                  <a:srgbClr val="121B32"/>
                </a:solidFill>
                <a:latin typeface="Arial"/>
                <a:cs typeface="Arial"/>
              </a:defRPr>
            </a:lvl1pPr>
          </a:lstStyle>
          <a:p>
            <a:r>
              <a:rPr lang="en-US"/>
              <a:t>Heading</a:t>
            </a:r>
          </a:p>
        </p:txBody>
      </p:sp>
      <p:sp>
        <p:nvSpPr>
          <p:cNvPr id="17" name="Content Placeholder 2">
            <a:extLst>
              <a:ext uri="{FF2B5EF4-FFF2-40B4-BE49-F238E27FC236}">
                <a16:creationId xmlns:a16="http://schemas.microsoft.com/office/drawing/2014/main" id="{B7F4BEEB-C5B5-4115-81D7-61D0D3AB32B6}"/>
              </a:ext>
            </a:extLst>
          </p:cNvPr>
          <p:cNvSpPr>
            <a:spLocks noGrp="1"/>
          </p:cNvSpPr>
          <p:nvPr>
            <p:ph idx="1"/>
          </p:nvPr>
        </p:nvSpPr>
        <p:spPr>
          <a:xfrm>
            <a:off x="756533" y="1911353"/>
            <a:ext cx="8477520" cy="4312617"/>
          </a:xfrm>
        </p:spPr>
        <p:txBody>
          <a:bodyPr/>
          <a:lstStyle>
            <a:lvl1pPr>
              <a:buClr>
                <a:srgbClr val="121B32"/>
              </a:buClr>
              <a:defRPr>
                <a:solidFill>
                  <a:schemeClr val="tx1">
                    <a:lumMod val="50000"/>
                    <a:lumOff val="50000"/>
                  </a:schemeClr>
                </a:solidFill>
                <a:latin typeface="Arial"/>
                <a:cs typeface="Arial"/>
              </a:defRPr>
            </a:lvl1pPr>
            <a:lvl2pPr>
              <a:buClr>
                <a:srgbClr val="121B32"/>
              </a:buClr>
              <a:defRPr>
                <a:solidFill>
                  <a:schemeClr val="tx1">
                    <a:lumMod val="50000"/>
                    <a:lumOff val="50000"/>
                  </a:schemeClr>
                </a:solidFill>
                <a:latin typeface="Arial"/>
                <a:cs typeface="Arial"/>
              </a:defRPr>
            </a:lvl2pPr>
            <a:lvl3pPr>
              <a:buClr>
                <a:srgbClr val="121B32"/>
              </a:buClr>
              <a:defRPr>
                <a:solidFill>
                  <a:schemeClr val="tx1">
                    <a:lumMod val="50000"/>
                    <a:lumOff val="50000"/>
                  </a:schemeClr>
                </a:solidFill>
                <a:latin typeface="Arial"/>
                <a:cs typeface="Arial"/>
              </a:defRPr>
            </a:lvl3pPr>
            <a:lvl4pPr>
              <a:buClr>
                <a:srgbClr val="121B32"/>
              </a:buClr>
              <a:defRPr>
                <a:solidFill>
                  <a:schemeClr val="tx1">
                    <a:lumMod val="50000"/>
                    <a:lumOff val="50000"/>
                  </a:schemeClr>
                </a:solidFill>
                <a:latin typeface="Arial"/>
                <a:cs typeface="Arial"/>
              </a:defRPr>
            </a:lvl4pPr>
            <a:lvl5pPr>
              <a:buClr>
                <a:srgbClr val="121B32"/>
              </a:buClr>
              <a:defRPr>
                <a:solidFill>
                  <a:schemeClr val="tx1">
                    <a:lumMod val="50000"/>
                    <a:lumOff val="50000"/>
                  </a:schemeClr>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6864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lvl1pPr>
              <a:defRPr sz="1400"/>
            </a:lvl1pPr>
          </a:lstStyle>
          <a:p>
            <a:fld id="{C5065CBE-E15C-4781-BBF0-0DA601C2776C}" type="slidenum">
              <a:rPr lang="en-US" smtClean="0"/>
              <a:pPr/>
              <a:t>‹#›</a:t>
            </a:fld>
            <a:endParaRPr lang="en-US"/>
          </a:p>
        </p:txBody>
      </p:sp>
    </p:spTree>
    <p:extLst>
      <p:ext uri="{BB962C8B-B14F-4D97-AF65-F5344CB8AC3E}">
        <p14:creationId xmlns:p14="http://schemas.microsoft.com/office/powerpoint/2010/main" val="38789383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38CAB-1345-4487-93F2-A07E996D3B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8D8C44-849E-47E6-9AA2-CA1DB7D1653B}"/>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32F4BE-A2EB-4C04-98D4-04811328612E}"/>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6BD8FBC-127F-429B-8767-4DBA47D4AF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95FC76-4C50-4BA8-9568-36791054C0D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6729350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D121-40C4-4CD0-9323-902D4704EA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A3D57-068B-4C4E-A5E1-1B9C2F6D9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1DE47E-E028-4897-AEC2-67950479B35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CC31D9-AA4B-4EC2-B847-10B15482E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61AC5-B0AB-4E12-983B-985888B0ADA0}"/>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4875776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700523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40731830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44F1-1B2B-4122-ADF6-66F1E637C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1B338-0B6E-40A5-8F8C-148DD03D2D7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B1FB0-0A40-48C4-9F3B-2A697D73D5E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19DA3B-D3C5-4820-9371-D6ECC9FDB7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D91BA66-AFD8-434A-A77E-1055C52C5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45317-C89C-4B4B-8143-319F2AA9A7C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960663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4257713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BCF49-4447-4E92-B59D-FBE5AE489190}"/>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3420DA-9F87-4FDF-8308-2F7023801E9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328A70-2FEB-4ABB-AAAB-EBCFED7DF3EC}"/>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0865B32C-7D4F-4CF9-A751-20E37AF97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2990555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0125249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8C98-E425-4380-B42D-26AA69433B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1BDCF-3331-475E-B485-3F7D18D1AA4F}"/>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4CB28E-9A3E-426E-B129-C24CF6A6B1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D10EB-22C2-404E-8DEF-3660906524FE}"/>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4967293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FC5BF1-D887-4914-9F7F-B0648C5DCDD1}"/>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D78AEFA-83A4-4B61-BC99-AF8BEF0EA4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CDCE51-82B3-4C7F-A4E8-6DE37BE0377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42573842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4177938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2817801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2DF2-EE2A-4A45-81B8-9DBB7EF7B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884215-5A26-4178-B27C-8E7BD981908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BDA77E-FD90-4BEB-8909-908E7A3E43B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2DCFA8-2C69-483C-A01C-707DD118F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736848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6292EA-52D2-49D9-99BD-51A0B3C8A3CF}"/>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CC7340E-3934-4193-8564-62ADA5DA6C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5149548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17A43-D683-4C3C-AB90-9F06832C4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2191A10-EFC8-4102-B3AB-EB32759E38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8E6ED-BE66-4603-82CD-3F6E2DBCC83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51A25B-A871-4415-AB90-522AD0574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45B62C-7D49-4843-BDBA-0A530E7AB7B9}"/>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01863555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10A386-6424-4C87-A8B7-069AB343F040}"/>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C4CFF3-0F04-46C3-A3F4-28157CBD65BB}"/>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389F6D-9781-4ADC-851E-2EDAC9D7D85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EAB66B-7540-4E29-9174-E365F8AE34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EF045-FB3C-4951-8365-125FDC3C29A6}"/>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3083779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APE-Youth's Purpose Statement">
    <p:spTree>
      <p:nvGrpSpPr>
        <p:cNvPr id="1" name=""/>
        <p:cNvGrpSpPr/>
        <p:nvPr/>
      </p:nvGrpSpPr>
      <p:grpSpPr>
        <a:xfrm>
          <a:off x="0" y="0"/>
          <a:ext cx="0" cy="0"/>
          <a:chOff x="0" y="0"/>
          <a:chExt cx="0" cy="0"/>
        </a:xfrm>
      </p:grpSpPr>
      <p:pic>
        <p:nvPicPr>
          <p:cNvPr id="4" name="Picture 3" descr="Picture of woman holding colorful books, wearing backpack, looking off to the sky, smiling. "/>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2192000" cy="6859072"/>
          </a:xfrm>
          <a:prstGeom prst="rect">
            <a:avLst/>
          </a:prstGeom>
        </p:spPr>
      </p:pic>
      <p:sp>
        <p:nvSpPr>
          <p:cNvPr id="6" name="Rectangle 5">
            <a:extLst>
              <a:ext uri="{FF2B5EF4-FFF2-40B4-BE49-F238E27FC236}">
                <a16:creationId xmlns:a16="http://schemas.microsoft.com/office/drawing/2014/main" id="{4CFD6974-D724-4EDA-BBDA-E9AE7AB5AF56}"/>
              </a:ext>
              <a:ext uri="{C183D7F6-B498-43B3-948B-1728B52AA6E4}">
                <adec:decorative xmlns:adec="http://schemas.microsoft.com/office/drawing/2017/decorative" val="1"/>
              </a:ext>
            </a:extLst>
          </p:cNvPr>
          <p:cNvSpPr/>
          <p:nvPr userDrawn="1"/>
        </p:nvSpPr>
        <p:spPr>
          <a:xfrm>
            <a:off x="6692902" y="-12699"/>
            <a:ext cx="5499100" cy="6870700"/>
          </a:xfrm>
          <a:prstGeom prst="rect">
            <a:avLst/>
          </a:prstGeom>
          <a:solidFill>
            <a:srgbClr val="EDE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Slide Number Placeholder 2"/>
          <p:cNvSpPr>
            <a:spLocks noGrp="1"/>
          </p:cNvSpPr>
          <p:nvPr>
            <p:ph type="sldNum" sz="quarter" idx="10"/>
          </p:nvPr>
        </p:nvSpPr>
        <p:spPr/>
        <p:txBody>
          <a:bodyPr/>
          <a:lstStyle/>
          <a:p>
            <a:fld id="{C5065CBE-E15C-4781-BBF0-0DA601C2776C}" type="slidenum">
              <a:rPr lang="en-US" smtClean="0"/>
              <a:t>‹#›</a:t>
            </a:fld>
            <a:endParaRPr lang="en-US"/>
          </a:p>
        </p:txBody>
      </p:sp>
      <p:sp>
        <p:nvSpPr>
          <p:cNvPr id="7" name="TextBox 6"/>
          <p:cNvSpPr txBox="1"/>
          <p:nvPr userDrawn="1"/>
        </p:nvSpPr>
        <p:spPr>
          <a:xfrm>
            <a:off x="6838817" y="398917"/>
            <a:ext cx="5207267" cy="507831"/>
          </a:xfrm>
          <a:prstGeom prst="rect">
            <a:avLst/>
          </a:prstGeom>
          <a:noFill/>
        </p:spPr>
        <p:txBody>
          <a:bodyPr wrap="square" rtlCol="0">
            <a:spAutoFit/>
          </a:bodyPr>
          <a:lstStyle/>
          <a:p>
            <a:r>
              <a:rPr lang="en-US" sz="2700" b="1">
                <a:solidFill>
                  <a:srgbClr val="154C77"/>
                </a:solidFill>
              </a:rPr>
              <a:t>CAPE-Youth’s Purpose</a:t>
            </a:r>
          </a:p>
        </p:txBody>
      </p:sp>
      <p:sp>
        <p:nvSpPr>
          <p:cNvPr id="8" name="TextBox 7"/>
          <p:cNvSpPr txBox="1"/>
          <p:nvPr userDrawn="1"/>
        </p:nvSpPr>
        <p:spPr>
          <a:xfrm>
            <a:off x="7082710" y="1222049"/>
            <a:ext cx="4719484" cy="2677656"/>
          </a:xfrm>
          <a:prstGeom prst="rect">
            <a:avLst/>
          </a:prstGeom>
          <a:noFill/>
        </p:spPr>
        <p:txBody>
          <a:bodyPr wrap="square" rtlCol="0">
            <a:spAutoFit/>
          </a:bodyPr>
          <a:lstStyle/>
          <a:p>
            <a:r>
              <a:rPr lang="en-US" sz="2100">
                <a:solidFill>
                  <a:srgbClr val="154C77"/>
                </a:solidFill>
                <a:latin typeface="AvenirNext LT Pro Bold" panose="020B0504020202020204" pitchFamily="34" charset="0"/>
              </a:rPr>
              <a:t>The Center for Advancing Policy on Employment for Youth (CAPE-Youth) seeks to </a:t>
            </a:r>
            <a:r>
              <a:rPr lang="en-US" sz="2100" b="1">
                <a:solidFill>
                  <a:srgbClr val="154C77"/>
                </a:solidFill>
                <a:latin typeface="AvenirNext LT Pro Bold" panose="020B0504020202020204" pitchFamily="34" charset="0"/>
              </a:rPr>
              <a:t>improve employment outcomes </a:t>
            </a:r>
            <a:r>
              <a:rPr lang="en-US" sz="2100">
                <a:solidFill>
                  <a:srgbClr val="154C77"/>
                </a:solidFill>
                <a:latin typeface="AvenirNext LT Pro Bold" panose="020B0504020202020204" pitchFamily="34" charset="0"/>
              </a:rPr>
              <a:t>for youth and young adults with disabilities by </a:t>
            </a:r>
            <a:r>
              <a:rPr lang="en-US" sz="2100" b="1">
                <a:solidFill>
                  <a:srgbClr val="154C77"/>
                </a:solidFill>
                <a:latin typeface="AvenirNext LT Pro Bold" panose="020B0504020202020204" pitchFamily="34" charset="0"/>
              </a:rPr>
              <a:t>helping states build capacity </a:t>
            </a:r>
            <a:r>
              <a:rPr lang="en-US" sz="2100">
                <a:solidFill>
                  <a:srgbClr val="154C77"/>
                </a:solidFill>
                <a:latin typeface="AvenirNext LT Pro Bold" panose="020B0504020202020204" pitchFamily="34" charset="0"/>
              </a:rPr>
              <a:t>in their youth service delivery and workforce systems. </a:t>
            </a:r>
            <a:endParaRPr lang="en-US" sz="2100"/>
          </a:p>
        </p:txBody>
      </p:sp>
    </p:spTree>
    <p:extLst>
      <p:ext uri="{BB962C8B-B14F-4D97-AF65-F5344CB8AC3E}">
        <p14:creationId xmlns:p14="http://schemas.microsoft.com/office/powerpoint/2010/main" val="3072342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844F1-1B2B-4122-ADF6-66F1E637C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C1B338-0B6E-40A5-8F8C-148DD03D2D7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B1FB0-0A40-48C4-9F3B-2A697D73D5EF}"/>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19DA3B-D3C5-4820-9371-D6ECC9FDB7A4}"/>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6" name="Footer Placeholder 5">
            <a:extLst>
              <a:ext uri="{FF2B5EF4-FFF2-40B4-BE49-F238E27FC236}">
                <a16:creationId xmlns:a16="http://schemas.microsoft.com/office/drawing/2014/main" id="{1D91BA66-AFD8-434A-A77E-1055C52C5F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45317-C89C-4B4B-8143-319F2AA9A7CA}"/>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14250212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EDEAE6"/>
          </a:solidFill>
          <a:ln>
            <a:solidFill>
              <a:srgbClr val="EDEA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Slide Number Placeholder 5">
            <a:extLst>
              <a:ext uri="{FF2B5EF4-FFF2-40B4-BE49-F238E27FC236}">
                <a16:creationId xmlns:a16="http://schemas.microsoft.com/office/drawing/2014/main" id="{8CB9E4D4-02E8-428F-8C16-256534ABB339}"/>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8" name="Rectangle 7">
            <a:extLst>
              <a:ext uri="{FF2B5EF4-FFF2-40B4-BE49-F238E27FC236}">
                <a16:creationId xmlns:a16="http://schemas.microsoft.com/office/drawing/2014/main" id="{8461E8DB-FC67-4D58-B970-303C640679A7}"/>
              </a:ext>
              <a:ext uri="{C183D7F6-B498-43B3-948B-1728B52AA6E4}">
                <adec:decorative xmlns:adec="http://schemas.microsoft.com/office/drawing/2017/decorative" val="1"/>
              </a:ext>
            </a:extLst>
          </p:cNvPr>
          <p:cNvSpPr/>
          <p:nvPr userDrawn="1"/>
        </p:nvSpPr>
        <p:spPr>
          <a:xfrm>
            <a:off x="0" y="2286004"/>
            <a:ext cx="12192000" cy="2162249"/>
          </a:xfrm>
          <a:prstGeom prst="rect">
            <a:avLst/>
          </a:prstGeom>
          <a:solidFill>
            <a:srgbClr val="154C77"/>
          </a:solidFill>
          <a:ln w="38100">
            <a:solidFill>
              <a:srgbClr val="FFD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9" name="Picture 8" descr="CAPE Youth Logo">
            <a:extLst>
              <a:ext uri="{FF2B5EF4-FFF2-40B4-BE49-F238E27FC236}">
                <a16:creationId xmlns:a16="http://schemas.microsoft.com/office/drawing/2014/main" id="{8C5A2900-C6F6-4279-91F2-2F16FA062C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3392" y="2419373"/>
            <a:ext cx="3950216" cy="1831852"/>
          </a:xfrm>
          <a:prstGeom prst="rect">
            <a:avLst/>
          </a:prstGeom>
        </p:spPr>
      </p:pic>
      <p:sp>
        <p:nvSpPr>
          <p:cNvPr id="10" name="Title 14">
            <a:extLst>
              <a:ext uri="{FF2B5EF4-FFF2-40B4-BE49-F238E27FC236}">
                <a16:creationId xmlns:a16="http://schemas.microsoft.com/office/drawing/2014/main" id="{9156055D-CEAF-4450-95F8-2B871D2198A5}"/>
              </a:ext>
            </a:extLst>
          </p:cNvPr>
          <p:cNvSpPr txBox="1">
            <a:spLocks noGrp="1"/>
          </p:cNvSpPr>
          <p:nvPr>
            <p:ph type="title" hasCustomPrompt="1"/>
          </p:nvPr>
        </p:nvSpPr>
        <p:spPr>
          <a:xfrm>
            <a:off x="1048659" y="2981355"/>
            <a:ext cx="5936343"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defRPr/>
            </a:lvl1p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schemeClr val="bg1"/>
                </a:solidFill>
                <a:effectLst/>
                <a:uLnTx/>
                <a:uFillTx/>
                <a:ea typeface="+mn-ea"/>
                <a:cs typeface="+mn-cs"/>
              </a:rPr>
              <a:t>Section Title</a:t>
            </a:r>
          </a:p>
        </p:txBody>
      </p:sp>
    </p:spTree>
    <p:extLst>
      <p:ext uri="{BB962C8B-B14F-4D97-AF65-F5344CB8AC3E}">
        <p14:creationId xmlns:p14="http://schemas.microsoft.com/office/powerpoint/2010/main" val="27750700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158653" y="1837695"/>
            <a:ext cx="5157787" cy="823912"/>
          </a:xfrm>
        </p:spPr>
        <p:txBody>
          <a:bodyPr anchor="b">
            <a:noAutofit/>
          </a:bodyPr>
          <a:lstStyle>
            <a:lvl1pPr marL="0" indent="0">
              <a:buNone/>
              <a:defRPr sz="2100" b="1">
                <a:latin typeface="+mn-lt"/>
              </a:defRPr>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158653" y="2760665"/>
            <a:ext cx="5157787" cy="3930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5422399" y="1837695"/>
            <a:ext cx="5183188" cy="823912"/>
          </a:xfrm>
        </p:spPr>
        <p:txBody>
          <a:bodyPr anchor="b">
            <a:noAutofit/>
          </a:bodyPr>
          <a:lstStyle>
            <a:lvl1pPr marL="0" indent="0">
              <a:buNone/>
              <a:defRPr sz="21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5422399" y="2760665"/>
            <a:ext cx="5183188" cy="39306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11" name="Title 1">
            <a:extLst>
              <a:ext uri="{FF2B5EF4-FFF2-40B4-BE49-F238E27FC236}">
                <a16:creationId xmlns:a16="http://schemas.microsoft.com/office/drawing/2014/main" id="{401844F1-1B2B-4122-ADF6-66F1E637C233}"/>
              </a:ext>
            </a:extLst>
          </p:cNvPr>
          <p:cNvSpPr>
            <a:spLocks noGrp="1"/>
          </p:cNvSpPr>
          <p:nvPr>
            <p:ph type="title"/>
          </p:nvPr>
        </p:nvSpPr>
        <p:spPr>
          <a:xfrm>
            <a:off x="259701" y="187845"/>
            <a:ext cx="8350899" cy="1325563"/>
          </a:xfrm>
        </p:spPr>
        <p:txBody>
          <a:bodyPr/>
          <a:lstStyle/>
          <a:p>
            <a:r>
              <a:rPr lang="en-US"/>
              <a:t>Click to edit Master title style</a:t>
            </a:r>
          </a:p>
        </p:txBody>
      </p:sp>
    </p:spTree>
    <p:extLst>
      <p:ext uri="{BB962C8B-B14F-4D97-AF65-F5344CB8AC3E}">
        <p14:creationId xmlns:p14="http://schemas.microsoft.com/office/powerpoint/2010/main" val="8119976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Questions?</a:t>
            </a:r>
          </a:p>
        </p:txBody>
      </p:sp>
      <p:sp>
        <p:nvSpPr>
          <p:cNvPr id="3" name="Slide Number Placeholder 2"/>
          <p:cNvSpPr>
            <a:spLocks noGrp="1"/>
          </p:cNvSpPr>
          <p:nvPr>
            <p:ph type="sldNum" sz="quarter" idx="10"/>
          </p:nvPr>
        </p:nvSpPr>
        <p:spPr/>
        <p:txBody>
          <a:bodyPr/>
          <a:lstStyle/>
          <a:p>
            <a:fld id="{C5065CBE-E15C-4781-BBF0-0DA601C2776C}" type="slidenum">
              <a:rPr lang="en-US" smtClean="0"/>
              <a:t>‹#›</a:t>
            </a:fld>
            <a:endParaRPr lang="en-US"/>
          </a:p>
        </p:txBody>
      </p:sp>
      <p:pic>
        <p:nvPicPr>
          <p:cNvPr id="4" name="Picture 3" descr="CAPE-Youth Logo">
            <a:hlinkClick r:id="rId2"/>
          </p:cNvPr>
          <p:cNvPicPr>
            <a:picLocks noChangeAspect="1"/>
          </p:cNvPicPr>
          <p:nvPr userDrawn="1"/>
        </p:nvPicPr>
        <p:blipFill>
          <a:blip r:embed="rId3"/>
          <a:stretch>
            <a:fillRect/>
          </a:stretch>
        </p:blipFill>
        <p:spPr>
          <a:xfrm>
            <a:off x="4073433" y="2156033"/>
            <a:ext cx="5279571" cy="2448320"/>
          </a:xfrm>
          <a:prstGeom prst="rect">
            <a:avLst/>
          </a:prstGeom>
        </p:spPr>
      </p:pic>
      <p:sp>
        <p:nvSpPr>
          <p:cNvPr id="5" name="TextBox 4"/>
          <p:cNvSpPr txBox="1"/>
          <p:nvPr userDrawn="1"/>
        </p:nvSpPr>
        <p:spPr>
          <a:xfrm>
            <a:off x="259705" y="2474917"/>
            <a:ext cx="3429921" cy="3139321"/>
          </a:xfrm>
          <a:prstGeom prst="rect">
            <a:avLst/>
          </a:prstGeom>
          <a:noFill/>
        </p:spPr>
        <p:txBody>
          <a:bodyPr wrap="square" rtlCol="0">
            <a:spAutoFit/>
          </a:bodyPr>
          <a:lstStyle/>
          <a:p>
            <a:r>
              <a:rPr lang="en-US" sz="1800"/>
              <a:t>Dina Klimkina</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mn-cs"/>
                <a:hlinkClick r:id="rId4"/>
              </a:rPr>
              <a:t>dklimkina@csg.org</a:t>
            </a:r>
            <a:br>
              <a:rPr kumimoji="0" lang="en-US" sz="1800" b="0" i="0" u="none" strike="noStrike" kern="1200" cap="none" spc="0" normalizeH="0" baseline="0" noProof="0">
                <a:ln>
                  <a:noFill/>
                </a:ln>
                <a:solidFill>
                  <a:prstClr val="black"/>
                </a:solidFill>
                <a:effectLst/>
                <a:uLnTx/>
                <a:uFillTx/>
                <a:latin typeface="+mn-lt"/>
                <a:ea typeface="+mn-ea"/>
                <a:cs typeface="+mn-cs"/>
              </a:rPr>
            </a:br>
            <a:endParaRPr kumimoji="0" lang="en-US" sz="1800" b="0" i="0" u="none" strike="noStrike" kern="1200" cap="none" spc="0" normalizeH="0" baseline="0" noProof="0">
              <a:ln>
                <a:noFill/>
              </a:ln>
              <a:solidFill>
                <a:prstClr val="black"/>
              </a:solidFill>
              <a:effectLst/>
              <a:uLnTx/>
              <a:uFillTx/>
              <a:latin typeface="+mn-lt"/>
              <a:ea typeface="+mn-ea"/>
              <a:cs typeface="+mn-cs"/>
            </a:endParaRPr>
          </a:p>
          <a:p>
            <a:r>
              <a:rPr lang="en-US" sz="1800"/>
              <a:t>Matthew Saleh</a:t>
            </a:r>
          </a:p>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mn-cs"/>
                <a:hlinkClick r:id="rId5"/>
              </a:rPr>
              <a:t>mcs378@cornell.edu</a:t>
            </a:r>
            <a:br>
              <a:rPr kumimoji="0" lang="en-US" sz="1800" b="0" i="0" u="none" strike="noStrike" kern="1200" cap="none" spc="0" normalizeH="0" baseline="0" noProof="0">
                <a:ln>
                  <a:noFill/>
                </a:ln>
                <a:solidFill>
                  <a:prstClr val="black"/>
                </a:solidFill>
                <a:effectLst/>
                <a:uLnTx/>
                <a:uFillTx/>
                <a:latin typeface="+mn-lt"/>
                <a:ea typeface="+mn-ea"/>
                <a:cs typeface="+mn-cs"/>
              </a:rPr>
            </a:br>
            <a:endParaRPr kumimoji="0" lang="en-US" sz="1800" b="0" i="0" u="none" strike="noStrike" kern="1200" cap="none" spc="0" normalizeH="0" baseline="0" noProof="0">
              <a:ln>
                <a:noFill/>
              </a:ln>
              <a:solidFill>
                <a:prstClr val="black"/>
              </a:solidFill>
              <a:effectLst/>
              <a:uLnTx/>
              <a:uFillTx/>
              <a:latin typeface="+mn-lt"/>
              <a:ea typeface="+mn-ea"/>
              <a:cs typeface="+mn-cs"/>
            </a:endParaRPr>
          </a:p>
          <a:p>
            <a:r>
              <a:rPr lang="en-US" sz="1800"/>
              <a:t>Abeer Sikder</a:t>
            </a:r>
          </a:p>
          <a:p>
            <a:r>
              <a:rPr lang="en-US" sz="1800">
                <a:hlinkClick r:id="rId6"/>
              </a:rPr>
              <a:t>asikder@csg.org</a:t>
            </a:r>
            <a:endParaRPr lang="en-US" sz="1800"/>
          </a:p>
          <a:p>
            <a:endParaRPr lang="en-US" sz="1800"/>
          </a:p>
          <a:p>
            <a:r>
              <a:rPr lang="en-US" sz="1800"/>
              <a:t>CAPE-Youth </a:t>
            </a:r>
            <a:r>
              <a:rPr lang="en-US" sz="1800">
                <a:hlinkClick r:id="rId7"/>
              </a:rPr>
              <a:t>info@capeyouth.org</a:t>
            </a:r>
            <a:endParaRPr lang="en-US" sz="1800"/>
          </a:p>
        </p:txBody>
      </p:sp>
      <p:sp>
        <p:nvSpPr>
          <p:cNvPr id="7" name="TextBox 6"/>
          <p:cNvSpPr txBox="1"/>
          <p:nvPr userDrawn="1"/>
        </p:nvSpPr>
        <p:spPr>
          <a:xfrm>
            <a:off x="259704" y="1863648"/>
            <a:ext cx="2688771" cy="461665"/>
          </a:xfrm>
          <a:prstGeom prst="rect">
            <a:avLst/>
          </a:prstGeom>
          <a:noFill/>
        </p:spPr>
        <p:txBody>
          <a:bodyPr wrap="square" rtlCol="0">
            <a:spAutoFit/>
          </a:bodyPr>
          <a:lstStyle/>
          <a:p>
            <a:r>
              <a:rPr lang="en-US" sz="2400" b="1">
                <a:solidFill>
                  <a:srgbClr val="154C77"/>
                </a:solidFill>
              </a:rPr>
              <a:t>Contact Us:</a:t>
            </a:r>
          </a:p>
        </p:txBody>
      </p:sp>
      <p:pic>
        <p:nvPicPr>
          <p:cNvPr id="8" name="Picture 7" descr="Facebook Logo">
            <a:hlinkClick r:id="rId8"/>
          </p:cNvPr>
          <p:cNvPicPr>
            <a:picLocks noChangeAspect="1"/>
          </p:cNvPicPr>
          <p:nvPr userDrawn="1"/>
        </p:nvPicPr>
        <p:blipFill>
          <a:blip r:embed="rId9"/>
          <a:stretch>
            <a:fillRect/>
          </a:stretch>
        </p:blipFill>
        <p:spPr>
          <a:xfrm>
            <a:off x="4683038" y="5068247"/>
            <a:ext cx="1091343" cy="1091343"/>
          </a:xfrm>
          <a:prstGeom prst="rect">
            <a:avLst/>
          </a:prstGeom>
        </p:spPr>
      </p:pic>
      <p:pic>
        <p:nvPicPr>
          <p:cNvPr id="9" name="Picture 8" descr="Twitter Logo">
            <a:hlinkClick r:id="rId10"/>
          </p:cNvPr>
          <p:cNvPicPr>
            <a:picLocks noChangeAspect="1"/>
          </p:cNvPicPr>
          <p:nvPr userDrawn="1"/>
        </p:nvPicPr>
        <p:blipFill>
          <a:blip r:embed="rId11"/>
          <a:stretch>
            <a:fillRect/>
          </a:stretch>
        </p:blipFill>
        <p:spPr>
          <a:xfrm>
            <a:off x="7519259" y="5068247"/>
            <a:ext cx="1091343" cy="1100091"/>
          </a:xfrm>
          <a:prstGeom prst="rect">
            <a:avLst/>
          </a:prstGeom>
        </p:spPr>
      </p:pic>
      <p:sp>
        <p:nvSpPr>
          <p:cNvPr id="10" name="TextBox 9"/>
          <p:cNvSpPr txBox="1"/>
          <p:nvPr userDrawn="1"/>
        </p:nvSpPr>
        <p:spPr>
          <a:xfrm>
            <a:off x="5557155" y="1863648"/>
            <a:ext cx="2312127" cy="461665"/>
          </a:xfrm>
          <a:prstGeom prst="rect">
            <a:avLst/>
          </a:prstGeom>
          <a:noFill/>
        </p:spPr>
        <p:txBody>
          <a:bodyPr wrap="square" rtlCol="0">
            <a:spAutoFit/>
          </a:bodyPr>
          <a:lstStyle/>
          <a:p>
            <a:r>
              <a:rPr lang="en-US" sz="2400" b="1">
                <a:solidFill>
                  <a:srgbClr val="154C77"/>
                </a:solidFill>
              </a:rPr>
              <a:t>Visit Us</a:t>
            </a:r>
            <a:r>
              <a:rPr lang="en-US" sz="2400" b="1" baseline="0">
                <a:solidFill>
                  <a:srgbClr val="154C77"/>
                </a:solidFill>
              </a:rPr>
              <a:t> at:</a:t>
            </a:r>
            <a:endParaRPr lang="en-US" sz="2400" b="1">
              <a:solidFill>
                <a:srgbClr val="154C77"/>
              </a:solidFill>
            </a:endParaRPr>
          </a:p>
        </p:txBody>
      </p:sp>
      <p:sp>
        <p:nvSpPr>
          <p:cNvPr id="11" name="TextBox 10"/>
          <p:cNvSpPr txBox="1"/>
          <p:nvPr userDrawn="1"/>
        </p:nvSpPr>
        <p:spPr>
          <a:xfrm>
            <a:off x="6762454" y="6232119"/>
            <a:ext cx="2604953" cy="323165"/>
          </a:xfrm>
          <a:prstGeom prst="rect">
            <a:avLst/>
          </a:prstGeom>
          <a:noFill/>
        </p:spPr>
        <p:txBody>
          <a:bodyPr wrap="square" rtlCol="0">
            <a:spAutoFit/>
          </a:bodyPr>
          <a:lstStyle/>
          <a:p>
            <a:r>
              <a:rPr lang="en-US" sz="1500">
                <a:solidFill>
                  <a:srgbClr val="154C77"/>
                </a:solidFill>
              </a:rPr>
              <a:t>@CSG_CAPEYouth</a:t>
            </a:r>
          </a:p>
        </p:txBody>
      </p:sp>
      <p:sp>
        <p:nvSpPr>
          <p:cNvPr id="12" name="TextBox 11"/>
          <p:cNvSpPr txBox="1"/>
          <p:nvPr userDrawn="1"/>
        </p:nvSpPr>
        <p:spPr>
          <a:xfrm>
            <a:off x="5173346" y="4170581"/>
            <a:ext cx="3312631" cy="323165"/>
          </a:xfrm>
          <a:prstGeom prst="rect">
            <a:avLst/>
          </a:prstGeom>
          <a:noFill/>
        </p:spPr>
        <p:txBody>
          <a:bodyPr wrap="square" rtlCol="0">
            <a:spAutoFit/>
          </a:bodyPr>
          <a:lstStyle/>
          <a:p>
            <a:r>
              <a:rPr lang="en-US" sz="1500">
                <a:solidFill>
                  <a:srgbClr val="154C77"/>
                </a:solidFill>
                <a:hlinkClick r:id="rId12"/>
              </a:rPr>
              <a:t>http://www.capeyouth.org</a:t>
            </a:r>
            <a:r>
              <a:rPr lang="en-US" sz="1500">
                <a:solidFill>
                  <a:srgbClr val="154C77"/>
                </a:solidFill>
              </a:rPr>
              <a:t> </a:t>
            </a:r>
          </a:p>
        </p:txBody>
      </p:sp>
      <p:sp>
        <p:nvSpPr>
          <p:cNvPr id="13" name="TextBox 12"/>
          <p:cNvSpPr txBox="1"/>
          <p:nvPr userDrawn="1"/>
        </p:nvSpPr>
        <p:spPr>
          <a:xfrm>
            <a:off x="4304632" y="6232119"/>
            <a:ext cx="1848149" cy="323165"/>
          </a:xfrm>
          <a:prstGeom prst="rect">
            <a:avLst/>
          </a:prstGeom>
          <a:noFill/>
        </p:spPr>
        <p:txBody>
          <a:bodyPr wrap="square" rtlCol="0">
            <a:spAutoFit/>
          </a:bodyPr>
          <a:lstStyle/>
          <a:p>
            <a:r>
              <a:rPr lang="en-US" sz="1500">
                <a:solidFill>
                  <a:srgbClr val="154C77"/>
                </a:solidFill>
              </a:rPr>
              <a:t>@CAPEYouth</a:t>
            </a:r>
          </a:p>
        </p:txBody>
      </p:sp>
    </p:spTree>
    <p:extLst>
      <p:ext uri="{BB962C8B-B14F-4D97-AF65-F5344CB8AC3E}">
        <p14:creationId xmlns:p14="http://schemas.microsoft.com/office/powerpoint/2010/main" val="1652694030"/>
      </p:ext>
    </p:extLst>
  </p:cSld>
  <p:clrMapOvr>
    <a:masterClrMapping/>
  </p:clrMapOvr>
  <p:extLst>
    <p:ext uri="{DCECCB84-F9BA-43D5-87BE-67443E8EF086}">
      <p15:sldGuideLst xmlns:p15="http://schemas.microsoft.com/office/powerpoint/2012/main">
        <p15:guide id="1" orient="horz" pos="2160">
          <p15:clr>
            <a:srgbClr val="FBAE40"/>
          </p15:clr>
        </p15:guide>
        <p15:guide id="2" pos="682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artner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Partners</a:t>
            </a:r>
          </a:p>
        </p:txBody>
      </p:sp>
      <p:sp>
        <p:nvSpPr>
          <p:cNvPr id="3" name="Slide Number Placeholder 2"/>
          <p:cNvSpPr>
            <a:spLocks noGrp="1"/>
          </p:cNvSpPr>
          <p:nvPr>
            <p:ph type="sldNum" sz="quarter" idx="10"/>
          </p:nvPr>
        </p:nvSpPr>
        <p:spPr/>
        <p:txBody>
          <a:bodyPr/>
          <a:lstStyle/>
          <a:p>
            <a:fld id="{C5065CBE-E15C-4781-BBF0-0DA601C2776C}" type="slidenum">
              <a:rPr lang="en-US" smtClean="0"/>
              <a:t>‹#›</a:t>
            </a:fld>
            <a:endParaRPr lang="en-US"/>
          </a:p>
        </p:txBody>
      </p:sp>
      <p:sp>
        <p:nvSpPr>
          <p:cNvPr id="4" name="TextBox 3"/>
          <p:cNvSpPr txBox="1"/>
          <p:nvPr userDrawn="1"/>
        </p:nvSpPr>
        <p:spPr>
          <a:xfrm>
            <a:off x="1268951" y="2208722"/>
            <a:ext cx="8758991" cy="646331"/>
          </a:xfrm>
          <a:prstGeom prst="rect">
            <a:avLst/>
          </a:prstGeom>
          <a:noFill/>
        </p:spPr>
        <p:txBody>
          <a:bodyPr wrap="square" rtlCol="0">
            <a:spAutoFit/>
          </a:bodyPr>
          <a:lstStyle/>
          <a:p>
            <a:r>
              <a:rPr lang="en-US" sz="1800">
                <a:solidFill>
                  <a:srgbClr val="154C77"/>
                </a:solidFill>
              </a:rPr>
              <a:t>CAPE-Youth is a collaboration between the U.S. Department of Labor’s Office of Disability Employment Policy (ODEP) and: </a:t>
            </a:r>
          </a:p>
        </p:txBody>
      </p:sp>
      <p:sp>
        <p:nvSpPr>
          <p:cNvPr id="5" name="Content Placeholder 2">
            <a:extLst>
              <a:ext uri="{FF2B5EF4-FFF2-40B4-BE49-F238E27FC236}">
                <a16:creationId xmlns:a16="http://schemas.microsoft.com/office/drawing/2014/main" id="{ECB38268-CEC4-41D9-84EE-82164930F5A9}"/>
              </a:ext>
            </a:extLst>
          </p:cNvPr>
          <p:cNvSpPr>
            <a:spLocks noGrp="1"/>
          </p:cNvSpPr>
          <p:nvPr>
            <p:ph idx="1"/>
          </p:nvPr>
        </p:nvSpPr>
        <p:spPr>
          <a:xfrm>
            <a:off x="191431" y="5909911"/>
            <a:ext cx="10914031" cy="760396"/>
          </a:xfrm>
        </p:spPr>
        <p:txBody>
          <a:bodyPr vert="horz" lIns="91440" tIns="45720" rIns="91440" bIns="45720" rtlCol="0" anchor="t">
            <a:normAutofit/>
          </a:bodyPr>
          <a:lstStyle/>
          <a:p>
            <a:pPr marL="0" lvl="0" indent="0">
              <a:lnSpc>
                <a:spcPct val="120000"/>
              </a:lnSpc>
              <a:spcBef>
                <a:spcPts val="0"/>
              </a:spcBef>
              <a:buNone/>
            </a:pPr>
            <a:r>
              <a:rPr lang="en-US" sz="1275">
                <a:solidFill>
                  <a:srgbClr val="154C77"/>
                </a:solidFill>
                <a:cs typeface="Arial"/>
              </a:rPr>
              <a:t>Edit Master text styles</a:t>
            </a:r>
          </a:p>
          <a:p>
            <a:pPr marL="0" lvl="1" indent="0">
              <a:lnSpc>
                <a:spcPct val="120000"/>
              </a:lnSpc>
              <a:spcBef>
                <a:spcPts val="0"/>
              </a:spcBef>
              <a:buNone/>
            </a:pPr>
            <a:r>
              <a:rPr lang="en-US" sz="1275">
                <a:solidFill>
                  <a:srgbClr val="154C77"/>
                </a:solidFill>
                <a:cs typeface="Arial"/>
              </a:rPr>
              <a:t>Second level</a:t>
            </a:r>
          </a:p>
        </p:txBody>
      </p:sp>
      <p:pic>
        <p:nvPicPr>
          <p:cNvPr id="6" name="Picture 5" descr="The Council of State Governments logo">
            <a:extLst>
              <a:ext uri="{FF2B5EF4-FFF2-40B4-BE49-F238E27FC236}">
                <a16:creationId xmlns:a16="http://schemas.microsoft.com/office/drawing/2014/main" id="{8491966C-8D24-414C-BDDF-0A2C69BFD45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4915" y="3691185"/>
            <a:ext cx="3371968" cy="1198867"/>
          </a:xfrm>
          <a:prstGeom prst="rect">
            <a:avLst/>
          </a:prstGeom>
        </p:spPr>
      </p:pic>
      <p:pic>
        <p:nvPicPr>
          <p:cNvPr id="7" name="Picture 6" descr="Cornell ILR Yang-Tan Institute Logo">
            <a:extLst>
              <a:ext uri="{FF2B5EF4-FFF2-40B4-BE49-F238E27FC236}">
                <a16:creationId xmlns:a16="http://schemas.microsoft.com/office/drawing/2014/main" id="{36BA96E8-8833-4F45-87CB-9A9D0163BCA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94948" y="3627837"/>
            <a:ext cx="5774157" cy="1325561"/>
          </a:xfrm>
          <a:prstGeom prst="rect">
            <a:avLst/>
          </a:prstGeom>
        </p:spPr>
      </p:pic>
      <p:sp>
        <p:nvSpPr>
          <p:cNvPr id="8" name="TextBox 7"/>
          <p:cNvSpPr txBox="1"/>
          <p:nvPr userDrawn="1"/>
        </p:nvSpPr>
        <p:spPr>
          <a:xfrm>
            <a:off x="5704016" y="4850872"/>
            <a:ext cx="4156019" cy="398764"/>
          </a:xfrm>
          <a:prstGeom prst="rect">
            <a:avLst/>
          </a:prstGeom>
          <a:noFill/>
        </p:spPr>
        <p:txBody>
          <a:bodyPr wrap="square" rtlCol="0">
            <a:spAutoFit/>
          </a:bodyPr>
          <a:lstStyle/>
          <a:p>
            <a:pPr>
              <a:lnSpc>
                <a:spcPct val="120000"/>
              </a:lnSpc>
            </a:pPr>
            <a:r>
              <a:rPr lang="en-US" sz="1800">
                <a:solidFill>
                  <a:schemeClr val="accent1">
                    <a:lumMod val="50000"/>
                  </a:schemeClr>
                </a:solidFill>
                <a:cs typeface="Arial" panose="020B0604020202020204" pitchFamily="34" charset="0"/>
                <a:hlinkClick r:id="rId4"/>
              </a:rPr>
              <a:t>https://www.yti.cornell.edu/</a:t>
            </a:r>
            <a:r>
              <a:rPr lang="en-US" sz="1800">
                <a:solidFill>
                  <a:schemeClr val="accent1">
                    <a:lumMod val="50000"/>
                  </a:schemeClr>
                </a:solidFill>
                <a:cs typeface="Arial" panose="020B0604020202020204" pitchFamily="34" charset="0"/>
              </a:rPr>
              <a:t> </a:t>
            </a:r>
          </a:p>
        </p:txBody>
      </p:sp>
      <p:sp>
        <p:nvSpPr>
          <p:cNvPr id="9" name="TextBox 8"/>
          <p:cNvSpPr txBox="1"/>
          <p:nvPr userDrawn="1"/>
        </p:nvSpPr>
        <p:spPr>
          <a:xfrm>
            <a:off x="923155" y="4890049"/>
            <a:ext cx="3223728" cy="369332"/>
          </a:xfrm>
          <a:prstGeom prst="rect">
            <a:avLst/>
          </a:prstGeom>
          <a:noFill/>
        </p:spPr>
        <p:txBody>
          <a:bodyPr wrap="square" rtlCol="0">
            <a:spAutoFit/>
          </a:bodyPr>
          <a:lstStyle/>
          <a:p>
            <a:r>
              <a:rPr lang="en-US" sz="1800">
                <a:solidFill>
                  <a:schemeClr val="accent1">
                    <a:lumMod val="50000"/>
                  </a:schemeClr>
                </a:solidFill>
                <a:cs typeface="Arial" panose="020B0604020202020204" pitchFamily="34" charset="0"/>
                <a:hlinkClick r:id="rId5"/>
              </a:rPr>
              <a:t>https://www.csg.org/</a:t>
            </a:r>
            <a:endParaRPr lang="en-US" sz="1800"/>
          </a:p>
        </p:txBody>
      </p:sp>
    </p:spTree>
    <p:extLst>
      <p:ext uri="{BB962C8B-B14F-4D97-AF65-F5344CB8AC3E}">
        <p14:creationId xmlns:p14="http://schemas.microsoft.com/office/powerpoint/2010/main" val="3477781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B2DF8D-B255-47A1-8E9F-BEB1836E5351}"/>
              </a:ext>
            </a:extLst>
          </p:cNvPr>
          <p:cNvSpPr>
            <a:spLocks noGrp="1"/>
          </p:cNvSpPr>
          <p:nvPr>
            <p:ph idx="1"/>
          </p:nvPr>
        </p:nvSpPr>
        <p:spPr>
          <a:xfrm>
            <a:off x="4184813" y="1866125"/>
            <a:ext cx="5630992" cy="4855353"/>
          </a:xfrm>
        </p:spPr>
        <p:txBody>
          <a:bodyPr/>
          <a:lstStyle>
            <a:lvl1pPr>
              <a:defRPr sz="2100"/>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C85C094A-D713-47C9-AFEB-C1471E55260A}"/>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8" name="Title 1">
            <a:extLst>
              <a:ext uri="{FF2B5EF4-FFF2-40B4-BE49-F238E27FC236}">
                <a16:creationId xmlns:a16="http://schemas.microsoft.com/office/drawing/2014/main" id="{9C626EF8-1F0A-4E2D-A7B9-DEE40F150032}"/>
              </a:ext>
            </a:extLst>
          </p:cNvPr>
          <p:cNvSpPr>
            <a:spLocks noGrp="1"/>
          </p:cNvSpPr>
          <p:nvPr>
            <p:ph type="title"/>
          </p:nvPr>
        </p:nvSpPr>
        <p:spPr>
          <a:xfrm>
            <a:off x="177315" y="1754155"/>
            <a:ext cx="3932237" cy="1155732"/>
          </a:xfrm>
        </p:spPr>
        <p:txBody>
          <a:bodyPr anchor="b">
            <a:normAutofit/>
          </a:bodyPr>
          <a:lstStyle>
            <a:lvl1pPr>
              <a:defRPr sz="2700" b="1">
                <a:solidFill>
                  <a:srgbClr val="154C77"/>
                </a:solidFill>
              </a:defRPr>
            </a:lvl1pPr>
          </a:lstStyle>
          <a:p>
            <a:r>
              <a:rPr lang="en-US"/>
              <a:t>Click to edit Master title style</a:t>
            </a:r>
          </a:p>
        </p:txBody>
      </p:sp>
      <p:sp>
        <p:nvSpPr>
          <p:cNvPr id="9"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177316" y="2909887"/>
            <a:ext cx="3932237" cy="3811588"/>
          </a:xfrm>
        </p:spPr>
        <p:txBody>
          <a:bodyPr>
            <a:normAutofit/>
          </a:bodyPr>
          <a:lstStyle>
            <a:lvl1pPr marL="0" indent="0">
              <a:buNone/>
              <a:defRPr sz="18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10" name="Title 1">
            <a:extLst>
              <a:ext uri="{FF2B5EF4-FFF2-40B4-BE49-F238E27FC236}">
                <a16:creationId xmlns:a16="http://schemas.microsoft.com/office/drawing/2014/main" id="{401844F1-1B2B-4122-ADF6-66F1E637C233}"/>
              </a:ext>
            </a:extLst>
          </p:cNvPr>
          <p:cNvSpPr txBox="1">
            <a:spLocks/>
          </p:cNvSpPr>
          <p:nvPr userDrawn="1"/>
        </p:nvSpPr>
        <p:spPr>
          <a:xfrm>
            <a:off x="259701" y="187845"/>
            <a:ext cx="8350899" cy="1325563"/>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sz="3000"/>
              <a:t>Click to edit Master title style</a:t>
            </a:r>
          </a:p>
        </p:txBody>
      </p:sp>
    </p:spTree>
    <p:extLst>
      <p:ext uri="{BB962C8B-B14F-4D97-AF65-F5344CB8AC3E}">
        <p14:creationId xmlns:p14="http://schemas.microsoft.com/office/powerpoint/2010/main" val="1159508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6EF8-1F0A-4E2D-A7B9-DEE40F150032}"/>
              </a:ext>
            </a:extLst>
          </p:cNvPr>
          <p:cNvSpPr>
            <a:spLocks noGrp="1"/>
          </p:cNvSpPr>
          <p:nvPr>
            <p:ph type="title"/>
          </p:nvPr>
        </p:nvSpPr>
        <p:spPr>
          <a:xfrm>
            <a:off x="177315" y="1754155"/>
            <a:ext cx="3932237" cy="1155732"/>
          </a:xfrm>
        </p:spPr>
        <p:txBody>
          <a:bodyPr anchor="b">
            <a:normAutofit/>
          </a:bodyPr>
          <a:lstStyle>
            <a:lvl1pPr>
              <a:defRPr sz="2700" b="1">
                <a:solidFill>
                  <a:srgbClr val="154C77"/>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C5CCC82-B36E-457E-9173-8A0BA459BC1C}"/>
              </a:ext>
            </a:extLst>
          </p:cNvPr>
          <p:cNvSpPr>
            <a:spLocks noGrp="1"/>
          </p:cNvSpPr>
          <p:nvPr>
            <p:ph type="pic" idx="1"/>
          </p:nvPr>
        </p:nvSpPr>
        <p:spPr>
          <a:xfrm>
            <a:off x="4184489" y="1866125"/>
            <a:ext cx="5630991" cy="4855353"/>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E7B69F05-7320-41B5-AFE8-4D3A9F1CA655}"/>
              </a:ext>
            </a:extLst>
          </p:cNvPr>
          <p:cNvSpPr>
            <a:spLocks noGrp="1"/>
          </p:cNvSpPr>
          <p:nvPr>
            <p:ph type="body" sz="half" idx="2"/>
          </p:nvPr>
        </p:nvSpPr>
        <p:spPr>
          <a:xfrm>
            <a:off x="177316" y="2909887"/>
            <a:ext cx="3932237" cy="3811588"/>
          </a:xfrm>
        </p:spPr>
        <p:txBody>
          <a:bodyPr>
            <a:normAutofit/>
          </a:bodyPr>
          <a:lstStyle>
            <a:lvl1pPr marL="0" indent="0">
              <a:buNone/>
              <a:defRPr sz="18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7" name="Slide Number Placeholder 6">
            <a:extLst>
              <a:ext uri="{FF2B5EF4-FFF2-40B4-BE49-F238E27FC236}">
                <a16:creationId xmlns:a16="http://schemas.microsoft.com/office/drawing/2014/main" id="{ACBD824A-8BD2-4E99-A052-7FFC8BE331CB}"/>
              </a:ext>
            </a:extLst>
          </p:cNvPr>
          <p:cNvSpPr>
            <a:spLocks noGrp="1"/>
          </p:cNvSpPr>
          <p:nvPr>
            <p:ph type="sldNum" sz="quarter" idx="12"/>
          </p:nvPr>
        </p:nvSpPr>
        <p:spPr/>
        <p:txBody>
          <a:bodyPr/>
          <a:lstStyle/>
          <a:p>
            <a:fld id="{C5065CBE-E15C-4781-BBF0-0DA601C2776C}" type="slidenum">
              <a:rPr lang="en-US" smtClean="0"/>
              <a:t>‹#›</a:t>
            </a:fld>
            <a:endParaRPr lang="en-US"/>
          </a:p>
        </p:txBody>
      </p:sp>
      <p:sp>
        <p:nvSpPr>
          <p:cNvPr id="8" name="Title 1">
            <a:extLst>
              <a:ext uri="{FF2B5EF4-FFF2-40B4-BE49-F238E27FC236}">
                <a16:creationId xmlns:a16="http://schemas.microsoft.com/office/drawing/2014/main" id="{401844F1-1B2B-4122-ADF6-66F1E637C233}"/>
              </a:ext>
            </a:extLst>
          </p:cNvPr>
          <p:cNvSpPr txBox="1">
            <a:spLocks/>
          </p:cNvSpPr>
          <p:nvPr userDrawn="1"/>
        </p:nvSpPr>
        <p:spPr>
          <a:xfrm>
            <a:off x="259701" y="187845"/>
            <a:ext cx="8350899" cy="1325563"/>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4000" kern="1200">
                <a:solidFill>
                  <a:schemeClr val="bg1"/>
                </a:solidFill>
                <a:latin typeface="+mj-lt"/>
                <a:ea typeface="+mj-ea"/>
                <a:cs typeface="+mj-cs"/>
              </a:defRPr>
            </a:lvl1pPr>
          </a:lstStyle>
          <a:p>
            <a:r>
              <a:rPr lang="en-US" sz="3000"/>
              <a:t>Emily Voorde</a:t>
            </a:r>
          </a:p>
        </p:txBody>
      </p:sp>
    </p:spTree>
    <p:extLst>
      <p:ext uri="{BB962C8B-B14F-4D97-AF65-F5344CB8AC3E}">
        <p14:creationId xmlns:p14="http://schemas.microsoft.com/office/powerpoint/2010/main" val="30982298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Inner 1">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067BCA5-C98E-44C3-A40F-C750AE069E2A}"/>
              </a:ext>
            </a:extLst>
          </p:cNvPr>
          <p:cNvSpPr>
            <a:spLocks noGrp="1"/>
          </p:cNvSpPr>
          <p:nvPr>
            <p:ph sz="quarter" idx="10"/>
          </p:nvPr>
        </p:nvSpPr>
        <p:spPr>
          <a:xfrm>
            <a:off x="838200" y="1447800"/>
            <a:ext cx="10515600" cy="4267200"/>
          </a:xfrm>
          <a:prstGeom prst="rect">
            <a:avLst/>
          </a:prstGeom>
        </p:spPr>
        <p:txBody>
          <a:bodyPr/>
          <a:lstStyle>
            <a:lvl1pPr>
              <a:defRPr>
                <a:solidFill>
                  <a:schemeClr val="accent6">
                    <a:lumMod val="50000"/>
                  </a:schemeClr>
                </a:solidFill>
                <a:latin typeface="+mn-lt"/>
                <a:ea typeface="Open Sans" panose="020B0606030504020204" pitchFamily="34" charset="0"/>
                <a:cs typeface="Open Sans" panose="020B0606030504020204" pitchFamily="34" charset="0"/>
              </a:defRPr>
            </a:lvl1pPr>
            <a:lvl2pPr>
              <a:defRPr>
                <a:solidFill>
                  <a:schemeClr val="accent6">
                    <a:lumMod val="50000"/>
                  </a:schemeClr>
                </a:solidFill>
                <a:latin typeface="+mn-lt"/>
                <a:ea typeface="Open Sans" panose="020B0606030504020204" pitchFamily="34" charset="0"/>
                <a:cs typeface="Open Sans" panose="020B0606030504020204" pitchFamily="34" charset="0"/>
              </a:defRPr>
            </a:lvl2pPr>
            <a:lvl3pPr>
              <a:defRPr>
                <a:solidFill>
                  <a:schemeClr val="accent6">
                    <a:lumMod val="50000"/>
                  </a:schemeClr>
                </a:solidFill>
                <a:latin typeface="+mn-lt"/>
                <a:ea typeface="Open Sans" panose="020B0606030504020204" pitchFamily="34" charset="0"/>
                <a:cs typeface="Open Sans" panose="020B0606030504020204" pitchFamily="34" charset="0"/>
              </a:defRPr>
            </a:lvl3pPr>
            <a:lvl4pPr>
              <a:defRPr>
                <a:solidFill>
                  <a:schemeClr val="accent6">
                    <a:lumMod val="50000"/>
                  </a:schemeClr>
                </a:solidFill>
                <a:latin typeface="+mn-lt"/>
                <a:ea typeface="Open Sans" panose="020B0606030504020204" pitchFamily="34" charset="0"/>
                <a:cs typeface="Open Sans" panose="020B0606030504020204" pitchFamily="34" charset="0"/>
              </a:defRPr>
            </a:lvl4pPr>
            <a:lvl5pPr>
              <a:defRPr>
                <a:solidFill>
                  <a:schemeClr val="accent6">
                    <a:lumMod val="50000"/>
                  </a:schemeClr>
                </a:solidFill>
                <a:latin typeface="+mn-lt"/>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52222907-DA4C-46BA-B7E7-9FD352BEC1FE}"/>
              </a:ext>
            </a:extLst>
          </p:cNvPr>
          <p:cNvSpPr>
            <a:spLocks noGrp="1"/>
          </p:cNvSpPr>
          <p:nvPr>
            <p:ph type="title"/>
          </p:nvPr>
        </p:nvSpPr>
        <p:spPr>
          <a:xfrm>
            <a:off x="838200" y="388941"/>
            <a:ext cx="10515600" cy="677863"/>
          </a:xfrm>
          <a:prstGeom prst="rect">
            <a:avLst/>
          </a:prstGeom>
        </p:spPr>
        <p:txBody>
          <a:bodyPr/>
          <a:lstStyle>
            <a:lvl1pPr algn="ctr">
              <a:defRPr>
                <a:solidFill>
                  <a:schemeClr val="accent6">
                    <a:lumMod val="50000"/>
                  </a:schemeClr>
                </a:solidFill>
              </a:defRPr>
            </a:lvl1pPr>
          </a:lstStyle>
          <a:p>
            <a:r>
              <a:rPr lang="en-US"/>
              <a:t>Click to edit Master title style</a:t>
            </a:r>
          </a:p>
        </p:txBody>
      </p:sp>
      <p:cxnSp>
        <p:nvCxnSpPr>
          <p:cNvPr id="4" name="Straight Connector 3">
            <a:extLst>
              <a:ext uri="{FF2B5EF4-FFF2-40B4-BE49-F238E27FC236}">
                <a16:creationId xmlns:a16="http://schemas.microsoft.com/office/drawing/2014/main" id="{599D3182-0DF6-429B-88D5-C7B7FB4857C3}"/>
              </a:ext>
            </a:extLst>
          </p:cNvPr>
          <p:cNvCxnSpPr/>
          <p:nvPr userDrawn="1"/>
        </p:nvCxnSpPr>
        <p:spPr>
          <a:xfrm>
            <a:off x="838200" y="1143000"/>
            <a:ext cx="10515600" cy="0"/>
          </a:xfrm>
          <a:prstGeom prst="line">
            <a:avLst/>
          </a:prstGeom>
          <a:ln w="38100">
            <a:solidFill>
              <a:srgbClr val="F792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78917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83036"/>
            <a:ext cx="10363200" cy="1821456"/>
          </a:xfrm>
        </p:spPr>
        <p:txBody>
          <a:bodyPr/>
          <a:lstStyle>
            <a:lvl1pPr algn="l">
              <a:defRPr b="1">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4719461"/>
            <a:ext cx="8534400" cy="1009313"/>
          </a:xfrm>
        </p:spPr>
        <p:txBody>
          <a:bodyPr anchor="ctr">
            <a:normAutofit/>
          </a:bodyPr>
          <a:lstStyle>
            <a:lvl1pPr marL="0" indent="0" algn="ctr">
              <a:buNone/>
              <a:defRPr sz="3200">
                <a:solidFill>
                  <a:schemeClr val="tx2"/>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961106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76804"/>
            <a:ext cx="10363200" cy="1470025"/>
          </a:xfrm>
        </p:spPr>
        <p:txBody>
          <a:bodyPr/>
          <a:lstStyle>
            <a:lvl1pPr algn="ctr">
              <a:defRPr>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3000827"/>
            <a:ext cx="8534400" cy="1752600"/>
          </a:xfrm>
        </p:spPr>
        <p:txBody>
          <a:bodyPr>
            <a:normAutofit/>
          </a:bodyPr>
          <a:lstStyle>
            <a:lvl1pPr marL="0" indent="0" algn="ctr">
              <a:buNone/>
              <a:defRPr sz="3200">
                <a:solidFill>
                  <a:schemeClr val="tx2"/>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635007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0839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34910704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855357"/>
            <a:ext cx="10363200" cy="1362075"/>
          </a:xfrm>
        </p:spPr>
        <p:txBody>
          <a:bodyPr anchor="t"/>
          <a:lstStyle>
            <a:lvl1pPr algn="l">
              <a:defRPr sz="5333" b="1" cap="none"/>
            </a:lvl1pPr>
          </a:lstStyle>
          <a:p>
            <a:r>
              <a:rPr lang="en-US"/>
              <a:t>Click to edit master title style</a:t>
            </a:r>
          </a:p>
        </p:txBody>
      </p:sp>
      <p:sp>
        <p:nvSpPr>
          <p:cNvPr id="3" name="Text Placeholder 2"/>
          <p:cNvSpPr>
            <a:spLocks noGrp="1"/>
          </p:cNvSpPr>
          <p:nvPr>
            <p:ph type="body" idx="1"/>
          </p:nvPr>
        </p:nvSpPr>
        <p:spPr>
          <a:xfrm>
            <a:off x="963084" y="3002644"/>
            <a:ext cx="10363200" cy="852713"/>
          </a:xfrm>
        </p:spPr>
        <p:txBody>
          <a:bodyPr anchor="b"/>
          <a:lstStyle>
            <a:lvl1pPr marL="0" indent="0">
              <a:buNone/>
              <a:defRPr sz="2667">
                <a:solidFill>
                  <a:schemeClr val="bg1"/>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0984012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02111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021113"/>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7657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99957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Edit Master text styles</a:t>
            </a:r>
          </a:p>
        </p:txBody>
      </p:sp>
      <p:sp>
        <p:nvSpPr>
          <p:cNvPr id="4" name="Content Placeholder 3"/>
          <p:cNvSpPr>
            <a:spLocks noGrp="1"/>
          </p:cNvSpPr>
          <p:nvPr>
            <p:ph sz="half" idx="2"/>
          </p:nvPr>
        </p:nvSpPr>
        <p:spPr>
          <a:xfrm>
            <a:off x="609600" y="2639333"/>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99957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Edit Master text styles</a:t>
            </a:r>
          </a:p>
        </p:txBody>
      </p:sp>
      <p:sp>
        <p:nvSpPr>
          <p:cNvPr id="6" name="Content Placeholder 5"/>
          <p:cNvSpPr>
            <a:spLocks noGrp="1"/>
          </p:cNvSpPr>
          <p:nvPr>
            <p:ph sz="quarter" idx="4"/>
          </p:nvPr>
        </p:nvSpPr>
        <p:spPr>
          <a:xfrm>
            <a:off x="6193370" y="2639333"/>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338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9518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702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3" y="2037557"/>
            <a:ext cx="4011084" cy="1162051"/>
          </a:xfrm>
        </p:spPr>
        <p:txBody>
          <a:bodyPr anchor="ctr"/>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037556"/>
            <a:ext cx="6815667" cy="4319701"/>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3323772"/>
            <a:ext cx="4011084" cy="3033485"/>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Edit Master text styles</a:t>
            </a:r>
          </a:p>
        </p:txBody>
      </p:sp>
      <p:sp>
        <p:nvSpPr>
          <p:cNvPr id="8" name="Title 1">
            <a:extLst>
              <a:ext uri="{FF2B5EF4-FFF2-40B4-BE49-F238E27FC236}">
                <a16:creationId xmlns:a16="http://schemas.microsoft.com/office/drawing/2014/main" id="{123692D0-4F41-2CE7-E43A-0464378A3806}"/>
              </a:ext>
            </a:extLst>
          </p:cNvPr>
          <p:cNvSpPr txBox="1">
            <a:spLocks/>
          </p:cNvSpPr>
          <p:nvPr userDrawn="1"/>
        </p:nvSpPr>
        <p:spPr>
          <a:xfrm>
            <a:off x="609600" y="274639"/>
            <a:ext cx="10972800" cy="1143000"/>
          </a:xfrm>
          <a:prstGeom prst="rect">
            <a:avLst/>
          </a:prstGeom>
        </p:spPr>
        <p:txBody>
          <a:bodyPr vert="horz" lIns="121920" tIns="60960" rIns="121920" bIns="60960" rtlCol="0" anchor="ctr">
            <a:normAutofit/>
          </a:bodyPr>
          <a:lstStyle>
            <a:lvl1pPr algn="l" defTabSz="457200" rtl="0" eaLnBrk="1" latinLnBrk="0" hangingPunct="1">
              <a:spcBef>
                <a:spcPct val="0"/>
              </a:spcBef>
              <a:buNone/>
              <a:defRPr sz="3300" kern="1200">
                <a:solidFill>
                  <a:schemeClr val="bg1"/>
                </a:solidFill>
                <a:latin typeface="AvenirNext LT Pro Regular" panose="020B0504020202020204" pitchFamily="34" charset="77"/>
                <a:ea typeface="+mj-ea"/>
                <a:cs typeface="+mj-cs"/>
              </a:defRPr>
            </a:lvl1pPr>
          </a:lstStyle>
          <a:p>
            <a:r>
              <a:rPr lang="en-US" sz="4400"/>
              <a:t>Click to edit Master title style</a:t>
            </a:r>
          </a:p>
        </p:txBody>
      </p:sp>
    </p:spTree>
    <p:extLst>
      <p:ext uri="{BB962C8B-B14F-4D97-AF65-F5344CB8AC3E}">
        <p14:creationId xmlns:p14="http://schemas.microsoft.com/office/powerpoint/2010/main" val="17753251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389717" y="2032000"/>
            <a:ext cx="7315200" cy="3643085"/>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a:t>Click icon to add picture</a:t>
            </a:r>
          </a:p>
        </p:txBody>
      </p:sp>
      <p:sp>
        <p:nvSpPr>
          <p:cNvPr id="4" name="Text Placeholder 3"/>
          <p:cNvSpPr>
            <a:spLocks noGrp="1"/>
          </p:cNvSpPr>
          <p:nvPr>
            <p:ph type="body" sz="half" idx="2"/>
          </p:nvPr>
        </p:nvSpPr>
        <p:spPr>
          <a:xfrm>
            <a:off x="2389717" y="5802767"/>
            <a:ext cx="7315200" cy="481920"/>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Edit Master text styles</a:t>
            </a:r>
          </a:p>
        </p:txBody>
      </p:sp>
      <p:sp>
        <p:nvSpPr>
          <p:cNvPr id="8" name="Title 1">
            <a:extLst>
              <a:ext uri="{FF2B5EF4-FFF2-40B4-BE49-F238E27FC236}">
                <a16:creationId xmlns:a16="http://schemas.microsoft.com/office/drawing/2014/main" id="{886C4FFB-26D3-50FC-55DE-52CB2FA31603}"/>
              </a:ext>
            </a:extLst>
          </p:cNvPr>
          <p:cNvSpPr>
            <a:spLocks noGrp="1"/>
          </p:cNvSpPr>
          <p:nvPr>
            <p:ph type="title"/>
          </p:nvPr>
        </p:nvSpPr>
        <p:spPr>
          <a:xfrm>
            <a:off x="609600" y="274639"/>
            <a:ext cx="10972800" cy="1143000"/>
          </a:xfrm>
        </p:spPr>
        <p:txBody>
          <a:bodyPr/>
          <a:lstStyle/>
          <a:p>
            <a:r>
              <a:rPr lang="en-US"/>
              <a:t>Click to edit Master title style</a:t>
            </a:r>
          </a:p>
        </p:txBody>
      </p:sp>
    </p:spTree>
    <p:extLst>
      <p:ext uri="{BB962C8B-B14F-4D97-AF65-F5344CB8AC3E}">
        <p14:creationId xmlns:p14="http://schemas.microsoft.com/office/powerpoint/2010/main" val="24462189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36435" y="476481"/>
            <a:ext cx="10319132" cy="590504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1510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03239"/>
            <a:ext cx="2743200" cy="5851525"/>
          </a:xfrm>
        </p:spPr>
        <p:txBody>
          <a:bodyPr vert="eaVert"/>
          <a:lstStyle>
            <a:lvl1pPr>
              <a:defRPr>
                <a:solidFill>
                  <a:schemeClr val="tx2"/>
                </a:solidFill>
              </a:defRPr>
            </a:lvl1pPr>
          </a:lstStyle>
          <a:p>
            <a:r>
              <a:rPr lang="en-US"/>
              <a:t>Click to edit Master title style</a:t>
            </a:r>
          </a:p>
        </p:txBody>
      </p:sp>
      <p:sp>
        <p:nvSpPr>
          <p:cNvPr id="3" name="Vertical Text Placeholder 2"/>
          <p:cNvSpPr>
            <a:spLocks noGrp="1"/>
          </p:cNvSpPr>
          <p:nvPr>
            <p:ph type="body" orient="vert" idx="1"/>
          </p:nvPr>
        </p:nvSpPr>
        <p:spPr>
          <a:xfrm>
            <a:off x="609600" y="5032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61567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Master">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304800" y="3530600"/>
            <a:ext cx="8432800" cy="812800"/>
          </a:xfrm>
          <a:prstGeom prst="rect">
            <a:avLst/>
          </a:prstGeom>
        </p:spPr>
        <p:txBody>
          <a:bodyPr/>
          <a:lstStyle>
            <a:lvl1pPr marL="0" indent="0">
              <a:buNone/>
              <a:defRPr sz="3733" b="1">
                <a:solidFill>
                  <a:srgbClr val="646569"/>
                </a:solidFill>
                <a:latin typeface="Arial" panose="020B0604020202020204" pitchFamily="34" charset="0"/>
                <a:cs typeface="Arial" panose="020B0604020202020204" pitchFamily="34" charset="0"/>
              </a:defRPr>
            </a:lvl1pPr>
          </a:lstStyle>
          <a:p>
            <a:pPr lvl="0"/>
            <a:r>
              <a:rPr lang="en-US" sz="3733" b="1">
                <a:latin typeface="Arial" panose="020B0604020202020204" pitchFamily="34" charset="0"/>
                <a:cs typeface="Arial" panose="020B0604020202020204" pitchFamily="34" charset="0"/>
              </a:rPr>
              <a:t>Master Sub Title</a:t>
            </a:r>
            <a:endParaRPr lang="en-US"/>
          </a:p>
        </p:txBody>
      </p:sp>
      <p:sp>
        <p:nvSpPr>
          <p:cNvPr id="11" name="Text Placeholder 10"/>
          <p:cNvSpPr>
            <a:spLocks noGrp="1"/>
          </p:cNvSpPr>
          <p:nvPr>
            <p:ph type="body" sz="quarter" idx="12" hasCustomPrompt="1"/>
          </p:nvPr>
        </p:nvSpPr>
        <p:spPr>
          <a:xfrm>
            <a:off x="304800" y="2616200"/>
            <a:ext cx="8432800" cy="711200"/>
          </a:xfrm>
          <a:prstGeom prst="rect">
            <a:avLst/>
          </a:prstGeom>
        </p:spPr>
        <p:txBody>
          <a:bodyPr/>
          <a:lstStyle>
            <a:lvl1pPr marL="0" indent="0" algn="l">
              <a:buNone/>
              <a:defRPr sz="5333" b="1" baseline="0">
                <a:solidFill>
                  <a:srgbClr val="553278"/>
                </a:solidFill>
                <a:latin typeface="Arial" panose="020B0604020202020204" pitchFamily="34" charset="0"/>
                <a:cs typeface="Arial" panose="020B0604020202020204" pitchFamily="34" charset="0"/>
              </a:defRPr>
            </a:lvl1pPr>
          </a:lstStyle>
          <a:p>
            <a:pPr lvl="0"/>
            <a:r>
              <a:rPr lang="en-US"/>
              <a:t>Master Title – Arial Bold</a:t>
            </a:r>
          </a:p>
        </p:txBody>
      </p:sp>
    </p:spTree>
    <p:extLst>
      <p:ext uri="{BB962C8B-B14F-4D97-AF65-F5344CB8AC3E}">
        <p14:creationId xmlns:p14="http://schemas.microsoft.com/office/powerpoint/2010/main" val="4022292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420-082F-4AE8-A4C1-3F42595239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5A893A3-71E0-4736-90DE-67ECF56547BE}"/>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E9B5CA-23B4-49B2-B486-C5743BFE6C15}"/>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B78DC8-003C-45FE-B88F-0C4F141C452F}"/>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3D6DE-6D97-4018-B473-DD580FCC3892}"/>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F477B5-CC62-4CAD-8D3E-7E56920870CC}"/>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8" name="Footer Placeholder 7">
            <a:extLst>
              <a:ext uri="{FF2B5EF4-FFF2-40B4-BE49-F238E27FC236}">
                <a16:creationId xmlns:a16="http://schemas.microsoft.com/office/drawing/2014/main" id="{53C69FEC-1514-4CAC-885F-F2581E8E7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0C23FE0-915D-4B00-8311-E07AF101EDB3}"/>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725955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tent Master">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304800" y="2006600"/>
            <a:ext cx="9956800" cy="1625600"/>
          </a:xfrm>
          <a:prstGeom prst="rect">
            <a:avLst/>
          </a:prstGeom>
        </p:spPr>
        <p:txBody>
          <a:bodyPr/>
          <a:lstStyle>
            <a:lvl1pPr marL="0" indent="0">
              <a:buNone/>
              <a:defRPr sz="3200" b="0" i="0" baseline="0">
                <a:solidFill>
                  <a:srgbClr val="646569"/>
                </a:solidFill>
              </a:defRPr>
            </a:lvl1pPr>
          </a:lstStyle>
          <a:p>
            <a:pPr lvl="0"/>
            <a:r>
              <a:rPr lang="en-US"/>
              <a:t>Copy (Arial Regular)</a:t>
            </a:r>
          </a:p>
        </p:txBody>
      </p:sp>
      <p:sp>
        <p:nvSpPr>
          <p:cNvPr id="7" name="Text Placeholder 6"/>
          <p:cNvSpPr>
            <a:spLocks noGrp="1"/>
          </p:cNvSpPr>
          <p:nvPr>
            <p:ph type="body" sz="quarter" idx="12" hasCustomPrompt="1"/>
          </p:nvPr>
        </p:nvSpPr>
        <p:spPr>
          <a:xfrm>
            <a:off x="304800" y="685800"/>
            <a:ext cx="9042400" cy="1016000"/>
          </a:xfrm>
          <a:prstGeom prst="rect">
            <a:avLst/>
          </a:prstGeom>
        </p:spPr>
        <p:txBody>
          <a:bodyPr/>
          <a:lstStyle>
            <a:lvl1pPr marL="0" indent="0">
              <a:buNone/>
              <a:defRPr b="1">
                <a:solidFill>
                  <a:srgbClr val="553278"/>
                </a:solidFill>
              </a:defRPr>
            </a:lvl1pPr>
          </a:lstStyle>
          <a:p>
            <a:pPr lvl="0"/>
            <a:r>
              <a:rPr lang="en-US"/>
              <a:t>Slide Heading – Arial Bold</a:t>
            </a:r>
          </a:p>
        </p:txBody>
      </p:sp>
    </p:spTree>
    <p:extLst>
      <p:ext uri="{BB962C8B-B14F-4D97-AF65-F5344CB8AC3E}">
        <p14:creationId xmlns:p14="http://schemas.microsoft.com/office/powerpoint/2010/main" val="81518176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60A32-6446-4674-B144-F64A802C18F6}" type="slidenum">
              <a:rPr lang="en-US" smtClean="0"/>
              <a:pPr/>
              <a:t>‹#›</a:t>
            </a:fld>
            <a:endParaRPr lang="en-US"/>
          </a:p>
        </p:txBody>
      </p:sp>
    </p:spTree>
    <p:extLst>
      <p:ext uri="{BB962C8B-B14F-4D97-AF65-F5344CB8AC3E}">
        <p14:creationId xmlns:p14="http://schemas.microsoft.com/office/powerpoint/2010/main" val="27151728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over Page">
  <p:cSld name="Cover Page">
    <p:spTree>
      <p:nvGrpSpPr>
        <p:cNvPr id="1" name="Shape 14"/>
        <p:cNvGrpSpPr/>
        <p:nvPr/>
      </p:nvGrpSpPr>
      <p:grpSpPr>
        <a:xfrm>
          <a:off x="0" y="0"/>
          <a:ext cx="0" cy="0"/>
          <a:chOff x="0" y="0"/>
          <a:chExt cx="0" cy="0"/>
        </a:xfrm>
      </p:grpSpPr>
      <p:sp>
        <p:nvSpPr>
          <p:cNvPr id="15" name="Google Shape;15;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7357135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3584715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D8C98-E425-4380-B42D-26AA69433B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C1BDCF-3331-475E-B485-3F7D18D1AA4F}"/>
              </a:ext>
            </a:extLst>
          </p:cNvPr>
          <p:cNvSpPr>
            <a:spLocks noGrp="1"/>
          </p:cNvSpPr>
          <p:nvPr>
            <p:ph type="dt" sz="half" idx="10"/>
          </p:nvPr>
        </p:nvSpPr>
        <p:spPr/>
        <p:txBody>
          <a:bodyPr/>
          <a:lstStyle/>
          <a:p>
            <a:fld id="{62B62DA2-E4F1-4988-9A6D-3AAA6F414223}" type="datetimeFigureOut">
              <a:rPr lang="en-US" smtClean="0"/>
              <a:t>4/23/2024</a:t>
            </a:fld>
            <a:endParaRPr lang="en-US"/>
          </a:p>
        </p:txBody>
      </p:sp>
      <p:sp>
        <p:nvSpPr>
          <p:cNvPr id="4" name="Footer Placeholder 3">
            <a:extLst>
              <a:ext uri="{FF2B5EF4-FFF2-40B4-BE49-F238E27FC236}">
                <a16:creationId xmlns:a16="http://schemas.microsoft.com/office/drawing/2014/main" id="{3F4CB28E-9A3E-426E-B129-C24CF6A6B1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9D10EB-22C2-404E-8DEF-3660906524FE}"/>
              </a:ext>
            </a:extLst>
          </p:cNvPr>
          <p:cNvSpPr>
            <a:spLocks noGrp="1"/>
          </p:cNvSpPr>
          <p:nvPr>
            <p:ph type="sldNum" sz="quarter" idx="12"/>
          </p:nvPr>
        </p:nvSpPr>
        <p:spPr/>
        <p:txBody>
          <a:bodyPr/>
          <a:lstStyle/>
          <a:p>
            <a:fld id="{C5065CBE-E15C-4781-BBF0-0DA601C2776C}" type="slidenum">
              <a:rPr lang="en-US" smtClean="0"/>
              <a:t>‹#›</a:t>
            </a:fld>
            <a:endParaRPr lang="en-US"/>
          </a:p>
        </p:txBody>
      </p:sp>
    </p:spTree>
    <p:extLst>
      <p:ext uri="{BB962C8B-B14F-4D97-AF65-F5344CB8AC3E}">
        <p14:creationId xmlns:p14="http://schemas.microsoft.com/office/powerpoint/2010/main" val="2112717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image" Target="../media/image2.png"/><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theme" Target="../theme/theme3.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theme" Target="../theme/theme5.xml"/><Relationship Id="rId1"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4" Type="http://schemas.openxmlformats.org/officeDocument/2006/relationships/image" Target="../media/image19.jpe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image" Target="../media/image2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E9E28-D86C-4AB8-903A-6B0F9A625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0FAC5-3A5A-4B3E-8C25-9E81C549A72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2DC56-95F4-45FE-8B0A-AC15393560E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62DA2-E4F1-4988-9A6D-3AAA6F414223}" type="datetimeFigureOut">
              <a:rPr lang="en-US" smtClean="0"/>
              <a:t>4/23/2024</a:t>
            </a:fld>
            <a:endParaRPr lang="en-US"/>
          </a:p>
        </p:txBody>
      </p:sp>
      <p:sp>
        <p:nvSpPr>
          <p:cNvPr id="5" name="Footer Placeholder 4">
            <a:extLst>
              <a:ext uri="{FF2B5EF4-FFF2-40B4-BE49-F238E27FC236}">
                <a16:creationId xmlns:a16="http://schemas.microsoft.com/office/drawing/2014/main" id="{28A5D705-5711-4BA2-9D53-E026F542EDE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2434B-57F2-40ED-BA38-52F0857152C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65CBE-E15C-4781-BBF0-0DA601C2776C}" type="slidenum">
              <a:rPr lang="en-US" smtClean="0"/>
              <a:t>‹#›</a:t>
            </a:fld>
            <a:endParaRPr lang="en-US"/>
          </a:p>
        </p:txBody>
      </p:sp>
    </p:spTree>
    <p:extLst>
      <p:ext uri="{BB962C8B-B14F-4D97-AF65-F5344CB8AC3E}">
        <p14:creationId xmlns:p14="http://schemas.microsoft.com/office/powerpoint/2010/main" val="331733397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E9E28-D86C-4AB8-903A-6B0F9A625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0FAC5-3A5A-4B3E-8C25-9E81C549A7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2DC56-95F4-45FE-8B0A-AC15393560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49F536-AB7C-45F0-90C8-1FF204BAB758}" type="datetime1">
              <a:rPr lang="en-US" smtClean="0"/>
              <a:t>4/23/2024</a:t>
            </a:fld>
            <a:endParaRPr lang="en-US"/>
          </a:p>
        </p:txBody>
      </p:sp>
      <p:sp>
        <p:nvSpPr>
          <p:cNvPr id="5" name="Footer Placeholder 4">
            <a:extLst>
              <a:ext uri="{FF2B5EF4-FFF2-40B4-BE49-F238E27FC236}">
                <a16:creationId xmlns:a16="http://schemas.microsoft.com/office/drawing/2014/main" id="{28A5D705-5711-4BA2-9D53-E026F542E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2434B-57F2-40ED-BA38-52F0857152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65CBE-E15C-4781-BBF0-0DA601C2776C}" type="slidenum">
              <a:rPr lang="en-US" smtClean="0"/>
              <a:t>‹#›</a:t>
            </a:fld>
            <a:endParaRPr lang="en-US"/>
          </a:p>
        </p:txBody>
      </p:sp>
    </p:spTree>
    <p:extLst>
      <p:ext uri="{BB962C8B-B14F-4D97-AF65-F5344CB8AC3E}">
        <p14:creationId xmlns:p14="http://schemas.microsoft.com/office/powerpoint/2010/main" val="3700480533"/>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696"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9E9E28-D86C-4AB8-903A-6B0F9A625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0FAC5-3A5A-4B3E-8C25-9E81C549A72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32DC56-95F4-45FE-8B0A-AC15393560E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28A5D705-5711-4BA2-9D53-E026F542EDE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2434B-57F2-40ED-BA38-52F0857152C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65CBE-E15C-4781-BBF0-0DA601C2776C}" type="slidenum">
              <a:rPr lang="en-US" smtClean="0"/>
              <a:t>‹#›</a:t>
            </a:fld>
            <a:endParaRPr lang="en-US"/>
          </a:p>
        </p:txBody>
      </p:sp>
    </p:spTree>
    <p:extLst>
      <p:ext uri="{BB962C8B-B14F-4D97-AF65-F5344CB8AC3E}">
        <p14:creationId xmlns:p14="http://schemas.microsoft.com/office/powerpoint/2010/main" val="29574038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010887"/>
            <a:ext cx="10972800" cy="41152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50705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hf hdr="0" ftr="0" dt="0"/>
  <p:txStyles>
    <p:titleStyle>
      <a:lvl1pPr algn="l" defTabSz="609570" rtl="0" eaLnBrk="1" latinLnBrk="0" hangingPunct="1">
        <a:spcBef>
          <a:spcPct val="0"/>
        </a:spcBef>
        <a:buNone/>
        <a:defRPr sz="4400" kern="1200">
          <a:solidFill>
            <a:schemeClr val="bg1"/>
          </a:solidFill>
          <a:latin typeface="AvenirNext LT Pro Regular" panose="020B0504020202020204" pitchFamily="34" charset="77"/>
          <a:ea typeface="+mj-ea"/>
          <a:cs typeface="+mj-cs"/>
        </a:defRPr>
      </a:lvl1pPr>
    </p:titleStyle>
    <p:bodyStyle>
      <a:lvl1pPr marL="457178" indent="-457178" algn="l" defTabSz="609570" rtl="0" eaLnBrk="1" latinLnBrk="0" hangingPunct="1">
        <a:spcBef>
          <a:spcPct val="20000"/>
        </a:spcBef>
        <a:buFont typeface="Arial"/>
        <a:buChar char="•"/>
        <a:defRPr sz="3733" kern="1200">
          <a:solidFill>
            <a:schemeClr val="tx2"/>
          </a:solidFill>
          <a:latin typeface="AvenirNext LT Pro Regular" panose="020B0504020202020204" pitchFamily="34" charset="77"/>
          <a:ea typeface="+mn-ea"/>
          <a:cs typeface="+mn-cs"/>
        </a:defRPr>
      </a:lvl1pPr>
      <a:lvl2pPr marL="990550" indent="-380981" algn="l" defTabSz="609570" rtl="0" eaLnBrk="1" latinLnBrk="0" hangingPunct="1">
        <a:spcBef>
          <a:spcPct val="20000"/>
        </a:spcBef>
        <a:buFont typeface="Arial"/>
        <a:buChar char="–"/>
        <a:defRPr sz="3467" kern="1200">
          <a:solidFill>
            <a:schemeClr val="tx2"/>
          </a:solidFill>
          <a:latin typeface="AvenirNext LT Pro Regular" panose="020B0504020202020204" pitchFamily="34" charset="77"/>
          <a:ea typeface="+mn-ea"/>
          <a:cs typeface="+mn-cs"/>
        </a:defRPr>
      </a:lvl2pPr>
      <a:lvl3pPr marL="1523925" indent="-304784" algn="l" defTabSz="609570" rtl="0" eaLnBrk="1" latinLnBrk="0" hangingPunct="1">
        <a:spcBef>
          <a:spcPct val="20000"/>
        </a:spcBef>
        <a:buFont typeface="Arial"/>
        <a:buChar char="•"/>
        <a:defRPr sz="3200" kern="1200">
          <a:solidFill>
            <a:schemeClr val="tx2"/>
          </a:solidFill>
          <a:latin typeface="AvenirNext LT Pro Regular" panose="020B0504020202020204" pitchFamily="34" charset="77"/>
          <a:ea typeface="+mn-ea"/>
          <a:cs typeface="+mn-cs"/>
        </a:defRPr>
      </a:lvl3pPr>
      <a:lvl4pPr marL="2133493" indent="-304784" algn="l" defTabSz="609570" rtl="0" eaLnBrk="1" latinLnBrk="0" hangingPunct="1">
        <a:spcBef>
          <a:spcPct val="20000"/>
        </a:spcBef>
        <a:buFont typeface="Arial"/>
        <a:buChar char="–"/>
        <a:defRPr sz="2667" kern="1200">
          <a:solidFill>
            <a:schemeClr val="tx2"/>
          </a:solidFill>
          <a:latin typeface="AvenirNext LT Pro Regular" panose="020B0504020202020204" pitchFamily="34" charset="77"/>
          <a:ea typeface="+mn-ea"/>
          <a:cs typeface="+mn-cs"/>
        </a:defRPr>
      </a:lvl4pPr>
      <a:lvl5pPr marL="2743062" indent="-304784" algn="l" defTabSz="609570" rtl="0" eaLnBrk="1" latinLnBrk="0" hangingPunct="1">
        <a:spcBef>
          <a:spcPct val="20000"/>
        </a:spcBef>
        <a:buFont typeface="Arial"/>
        <a:buChar char="»"/>
        <a:defRPr sz="2667" kern="1200">
          <a:solidFill>
            <a:schemeClr val="tx2"/>
          </a:solidFill>
          <a:latin typeface="AvenirNext LT Pro Regular" panose="020B0504020202020204" pitchFamily="34" charset="77"/>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70" rtl="0" eaLnBrk="1" latinLnBrk="0" hangingPunct="1">
        <a:defRPr sz="2400" kern="1200">
          <a:solidFill>
            <a:schemeClr val="tx1"/>
          </a:solidFill>
          <a:latin typeface="+mn-lt"/>
          <a:ea typeface="+mn-ea"/>
          <a:cs typeface="+mn-cs"/>
        </a:defRPr>
      </a:lvl1pPr>
      <a:lvl2pPr marL="609570" algn="l" defTabSz="609570" rtl="0" eaLnBrk="1" latinLnBrk="0" hangingPunct="1">
        <a:defRPr sz="2400" kern="1200">
          <a:solidFill>
            <a:schemeClr val="tx1"/>
          </a:solidFill>
          <a:latin typeface="+mn-lt"/>
          <a:ea typeface="+mn-ea"/>
          <a:cs typeface="+mn-cs"/>
        </a:defRPr>
      </a:lvl2pPr>
      <a:lvl3pPr marL="1219140" algn="l" defTabSz="609570" rtl="0" eaLnBrk="1" latinLnBrk="0" hangingPunct="1">
        <a:defRPr sz="2400" kern="1200">
          <a:solidFill>
            <a:schemeClr val="tx1"/>
          </a:solidFill>
          <a:latin typeface="+mn-lt"/>
          <a:ea typeface="+mn-ea"/>
          <a:cs typeface="+mn-cs"/>
        </a:defRPr>
      </a:lvl3pPr>
      <a:lvl4pPr marL="1828709" algn="l" defTabSz="609570" rtl="0" eaLnBrk="1" latinLnBrk="0" hangingPunct="1">
        <a:defRPr sz="2400" kern="1200">
          <a:solidFill>
            <a:schemeClr val="tx1"/>
          </a:solidFill>
          <a:latin typeface="+mn-lt"/>
          <a:ea typeface="+mn-ea"/>
          <a:cs typeface="+mn-cs"/>
        </a:defRPr>
      </a:lvl4pPr>
      <a:lvl5pPr marL="2438278" algn="l" defTabSz="609570" rtl="0" eaLnBrk="1" latinLnBrk="0" hangingPunct="1">
        <a:defRPr sz="2400" kern="1200">
          <a:solidFill>
            <a:schemeClr val="tx1"/>
          </a:solidFill>
          <a:latin typeface="+mn-lt"/>
          <a:ea typeface="+mn-ea"/>
          <a:cs typeface="+mn-cs"/>
        </a:defRPr>
      </a:lvl5pPr>
      <a:lvl6pPr marL="3047848" algn="l" defTabSz="609570" rtl="0" eaLnBrk="1" latinLnBrk="0" hangingPunct="1">
        <a:defRPr sz="2400" kern="1200">
          <a:solidFill>
            <a:schemeClr val="tx1"/>
          </a:solidFill>
          <a:latin typeface="+mn-lt"/>
          <a:ea typeface="+mn-ea"/>
          <a:cs typeface="+mn-cs"/>
        </a:defRPr>
      </a:lvl6pPr>
      <a:lvl7pPr marL="3657418" algn="l" defTabSz="609570" rtl="0" eaLnBrk="1" latinLnBrk="0" hangingPunct="1">
        <a:defRPr sz="2400" kern="1200">
          <a:solidFill>
            <a:schemeClr val="tx1"/>
          </a:solidFill>
          <a:latin typeface="+mn-lt"/>
          <a:ea typeface="+mn-ea"/>
          <a:cs typeface="+mn-cs"/>
        </a:defRPr>
      </a:lvl7pPr>
      <a:lvl8pPr marL="4266987" algn="l" defTabSz="609570" rtl="0" eaLnBrk="1" latinLnBrk="0" hangingPunct="1">
        <a:defRPr sz="2400" kern="1200">
          <a:solidFill>
            <a:schemeClr val="tx1"/>
          </a:solidFill>
          <a:latin typeface="+mn-lt"/>
          <a:ea typeface="+mn-ea"/>
          <a:cs typeface="+mn-cs"/>
        </a:defRPr>
      </a:lvl8pPr>
      <a:lvl9pPr marL="4876557" algn="l" defTabSz="6095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8BACAC6D-BD82-4571-9E34-C1EFF11A946D}" type="slidenum">
              <a:rPr lang="en-US" smtClean="0"/>
              <a:t>‹#›</a:t>
            </a:fld>
            <a:endParaRPr lang="en-US"/>
          </a:p>
        </p:txBody>
      </p:sp>
      <p:sp>
        <p:nvSpPr>
          <p:cNvPr id="7" name="Rectangle 6"/>
          <p:cNvSpPr/>
          <p:nvPr userDrawn="1"/>
        </p:nvSpPr>
        <p:spPr>
          <a:xfrm>
            <a:off x="0" y="4953000"/>
            <a:ext cx="12192000" cy="1981200"/>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0" y="4953000"/>
            <a:ext cx="12192000" cy="101600"/>
          </a:xfrm>
          <a:prstGeom prst="rect">
            <a:avLst/>
          </a:prstGeom>
          <a:solidFill>
            <a:srgbClr val="87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201" y="177800"/>
            <a:ext cx="4673600" cy="1237843"/>
          </a:xfrm>
          <a:prstGeom prst="rect">
            <a:avLst/>
          </a:prstGeom>
        </p:spPr>
      </p:pic>
    </p:spTree>
    <p:extLst>
      <p:ext uri="{BB962C8B-B14F-4D97-AF65-F5344CB8AC3E}">
        <p14:creationId xmlns:p14="http://schemas.microsoft.com/office/powerpoint/2010/main" val="1807569827"/>
      </p:ext>
    </p:extLst>
  </p:cSld>
  <p:clrMap bg1="lt1" tx1="dk1" bg2="lt2" tx2="dk2" accent1="accent1" accent2="accent2" accent3="accent3" accent4="accent4" accent5="accent5" accent6="accent6" hlink="hlink" folHlink="folHlink"/>
  <p:sldLayoutIdLst>
    <p:sldLayoutId id="2147483779" r:id="rId1"/>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Rectangle 21"/>
          <p:cNvSpPr/>
          <p:nvPr userDrawn="1"/>
        </p:nvSpPr>
        <p:spPr>
          <a:xfrm>
            <a:off x="0" y="83126"/>
            <a:ext cx="12192000" cy="399473"/>
          </a:xfrm>
          <a:prstGeom prst="rect">
            <a:avLst/>
          </a:prstGeom>
          <a:solidFill>
            <a:srgbClr val="553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Slide Number Placeholder 3"/>
          <p:cNvSpPr txBox="1">
            <a:spLocks/>
          </p:cNvSpPr>
          <p:nvPr userDrawn="1"/>
        </p:nvSpPr>
        <p:spPr>
          <a:xfrm>
            <a:off x="11074400" y="117474"/>
            <a:ext cx="914400" cy="365125"/>
          </a:xfrm>
          <a:prstGeom prst="rect">
            <a:avLst/>
          </a:prstGeom>
        </p:spPr>
        <p:txBody>
          <a:bodyPr/>
          <a:lstStyle>
            <a:defPPr>
              <a:defRPr lang="en-US"/>
            </a:defPPr>
            <a:lvl1pPr marL="0" algn="l"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F52EC2-2C0B-4C03-9888-0B25156ED88D}" type="slidenum">
              <a:rPr lang="en-US" sz="1600" smtClean="0"/>
              <a:pPr/>
              <a:t>‹#›</a:t>
            </a:fld>
            <a:endParaRPr lang="en-US" sz="1600"/>
          </a:p>
        </p:txBody>
      </p:sp>
      <p:sp>
        <p:nvSpPr>
          <p:cNvPr id="25" name="Rectangle 24"/>
          <p:cNvSpPr/>
          <p:nvPr userDrawn="1"/>
        </p:nvSpPr>
        <p:spPr>
          <a:xfrm>
            <a:off x="0" y="0"/>
            <a:ext cx="12192000" cy="108525"/>
          </a:xfrm>
          <a:prstGeom prst="rect">
            <a:avLst/>
          </a:prstGeom>
          <a:solidFill>
            <a:srgbClr val="878C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144000" y="5969000"/>
            <a:ext cx="2729656" cy="722973"/>
          </a:xfrm>
          <a:prstGeom prst="rect">
            <a:avLst/>
          </a:prstGeom>
        </p:spPr>
      </p:pic>
    </p:spTree>
    <p:extLst>
      <p:ext uri="{BB962C8B-B14F-4D97-AF65-F5344CB8AC3E}">
        <p14:creationId xmlns:p14="http://schemas.microsoft.com/office/powerpoint/2010/main" val="1612437603"/>
      </p:ext>
    </p:extLst>
  </p:cSld>
  <p:clrMap bg1="lt1" tx1="dk1" bg2="lt2" tx2="dk2" accent1="accent1" accent2="accent2" accent3="accent3" accent4="accent4" accent5="accent5" accent6="accent6" hlink="hlink" folHlink="folHlink"/>
  <p:sldLayoutIdLst>
    <p:sldLayoutId id="2147483781" r:id="rId1"/>
    <p:sldLayoutId id="2147483782" r:id="rId2"/>
  </p:sldLayoutIdLst>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Arial" panose="020B0604020202020204" pitchFamily="34" charset="0"/>
          <a:ea typeface="+mn-ea"/>
          <a:cs typeface="Arial" panose="020B0604020202020204" pitchFamily="34"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Arial" panose="020B0604020202020204" pitchFamily="34" charset="0"/>
          <a:ea typeface="+mn-ea"/>
          <a:cs typeface="Arial" panose="020B0604020202020204" pitchFamily="34"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
        <p:cNvGrpSpPr/>
        <p:nvPr/>
      </p:nvGrpSpPr>
      <p:grpSpPr>
        <a:xfrm>
          <a:off x="0" y="0"/>
          <a:ext cx="0" cy="0"/>
          <a:chOff x="0" y="0"/>
          <a:chExt cx="0" cy="0"/>
        </a:xfrm>
      </p:grpSpPr>
      <p:sp>
        <p:nvSpPr>
          <p:cNvPr id="11" name="Google Shape;11;p3"/>
          <p:cNvSpPr/>
          <p:nvPr/>
        </p:nvSpPr>
        <p:spPr>
          <a:xfrm>
            <a:off x="-37633" y="0"/>
            <a:ext cx="2744000" cy="6858000"/>
          </a:xfrm>
          <a:prstGeom prst="rect">
            <a:avLst/>
          </a:prstGeom>
          <a:solidFill>
            <a:srgbClr val="15366A"/>
          </a:solidFill>
          <a:ln w="9525" cap="flat" cmpd="sng">
            <a:solidFill>
              <a:srgbClr val="15366A"/>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pic>
        <p:nvPicPr>
          <p:cNvPr id="12" name="Google Shape;12;p3"/>
          <p:cNvPicPr preferRelativeResize="0"/>
          <p:nvPr/>
        </p:nvPicPr>
        <p:blipFill rotWithShape="1">
          <a:blip r:embed="rId4">
            <a:alphaModFix/>
          </a:blip>
          <a:srcRect l="23303" r="44541" b="33620"/>
          <a:stretch/>
        </p:blipFill>
        <p:spPr>
          <a:xfrm>
            <a:off x="-37633" y="3359100"/>
            <a:ext cx="2743999" cy="3498901"/>
          </a:xfrm>
          <a:prstGeom prst="rect">
            <a:avLst/>
          </a:prstGeom>
          <a:noFill/>
          <a:ln>
            <a:noFill/>
          </a:ln>
        </p:spPr>
      </p:pic>
      <p:sp>
        <p:nvSpPr>
          <p:cNvPr id="13" name="Google Shape;13;p3"/>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rtl="0">
              <a:buNone/>
              <a:defRPr sz="1733">
                <a:solidFill>
                  <a:schemeClr val="tx1"/>
                </a:solidFill>
              </a:defRPr>
            </a:lvl1pPr>
            <a:lvl2pPr lvl="1" algn="r" rtl="0">
              <a:buNone/>
              <a:defRPr sz="1733">
                <a:solidFill>
                  <a:schemeClr val="tx1"/>
                </a:solidFill>
              </a:defRPr>
            </a:lvl2pPr>
            <a:lvl3pPr lvl="2" algn="r" rtl="0">
              <a:buNone/>
              <a:defRPr sz="1733">
                <a:solidFill>
                  <a:schemeClr val="tx1"/>
                </a:solidFill>
              </a:defRPr>
            </a:lvl3pPr>
            <a:lvl4pPr lvl="3" algn="r" rtl="0">
              <a:buNone/>
              <a:defRPr sz="1733">
                <a:solidFill>
                  <a:schemeClr val="tx1"/>
                </a:solidFill>
              </a:defRPr>
            </a:lvl4pPr>
            <a:lvl5pPr lvl="4" algn="r" rtl="0">
              <a:buNone/>
              <a:defRPr sz="1733">
                <a:solidFill>
                  <a:schemeClr val="tx1"/>
                </a:solidFill>
              </a:defRPr>
            </a:lvl5pPr>
            <a:lvl6pPr lvl="5" algn="r" rtl="0">
              <a:buNone/>
              <a:defRPr sz="1733">
                <a:solidFill>
                  <a:schemeClr val="tx1"/>
                </a:solidFill>
              </a:defRPr>
            </a:lvl6pPr>
            <a:lvl7pPr lvl="6" algn="r" rtl="0">
              <a:buNone/>
              <a:defRPr sz="1733">
                <a:solidFill>
                  <a:schemeClr val="tx1"/>
                </a:solidFill>
              </a:defRPr>
            </a:lvl7pPr>
            <a:lvl8pPr lvl="7" algn="r" rtl="0">
              <a:buNone/>
              <a:defRPr sz="1733">
                <a:solidFill>
                  <a:schemeClr val="tx1"/>
                </a:solidFill>
              </a:defRPr>
            </a:lvl8pPr>
            <a:lvl9pPr lvl="8" algn="r" rtl="0">
              <a:buNone/>
              <a:defRPr sz="1733">
                <a:solidFill>
                  <a:schemeClr val="tx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4571736"/>
      </p:ext>
    </p:extLst>
  </p:cSld>
  <p:clrMap bg1="lt1" tx1="dk1" bg2="dk2" tx2="lt2" accent1="accent1" accent2="accent2" accent3="accent3" accent4="accent4" accent5="accent5" accent6="accent6" hlink="hlink" folHlink="folHlink"/>
  <p:sldLayoutIdLst>
    <p:sldLayoutId id="2147483784" r:id="rId1"/>
    <p:sldLayoutId id="214748378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hemeOverride" Target="../theme/themeOverride3.xml"/><Relationship Id="rId5" Type="http://schemas.openxmlformats.org/officeDocument/2006/relationships/hyperlink" Target="https://www.nimh.nih.gov/health/publications/nimh-strategic-framework-for-addressing-youth-mental-health"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0.xml"/><Relationship Id="rId1" Type="http://schemas.openxmlformats.org/officeDocument/2006/relationships/themeOverride" Target="../theme/themeOverride4.xml"/><Relationship Id="rId6" Type="http://schemas.openxmlformats.org/officeDocument/2006/relationships/hyperlink" Target="https://mhanational.org/sites/default/files/2023-State-of-Mental-Health-in-America-Report.pdf?eType=EmailConfirmation&amp;eId=ba69fd5f-0e00-404e-bec5-abbab0f91eef" TargetMode="External"/><Relationship Id="rId5" Type="http://schemas.openxmlformats.org/officeDocument/2006/relationships/hyperlink" Target="https://mhanational.org/racism-and-mental-health"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hyperlink" Target="https://capeyouth.org/wp-content/uploads/sites/9/2021/08/CY_Mental_Health_v9.pdf" TargetMode="External"/><Relationship Id="rId7" Type="http://schemas.openxmlformats.org/officeDocument/2006/relationships/hyperlink" Target="mailto:ak839@cornell.edu" TargetMode="External"/><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hyperlink" Target="https://capeyouth.org/wp-content/uploads/sites/9/2022/02/Addressing-the-Needs-of-Youth-with-Disabilities-and-Other-Intersecting-Identities-State-Strategies-for-Program-Implementation.pdf" TargetMode="External"/><Relationship Id="rId5" Type="http://schemas.openxmlformats.org/officeDocument/2006/relationships/hyperlink" Target="https://capeyouth.org/wp-content/uploads/sites/9/2023/05/2023_CAPE_Y_Intersectionality_FINAL.pdf" TargetMode="External"/><Relationship Id="rId4" Type="http://schemas.openxmlformats.org/officeDocument/2006/relationships/hyperlink" Target="https://capeyouth.org/wp-content/uploads/sites/9/2021/10/CAPE_Youth_TraumaInformedPolicyforYouth.pdf" TargetMode="Externa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hemeOverride" Target="../theme/themeOverride5.xml"/><Relationship Id="rId5" Type="http://schemas.openxmlformats.org/officeDocument/2006/relationships/image" Target="../media/image29.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8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83.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83.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3.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hyperlink" Target="https://www.hawaiipublicschools.org/ParentsAndStudents/SupportForStudents/StudentWell-being/Pages/default.aspx" TargetMode="External"/><Relationship Id="rId2" Type="http://schemas.openxmlformats.org/officeDocument/2006/relationships/hyperlink" Target="https://www.hawaiipublicschools.org/VisionForSuccess/AdvancingEducation/StrategicPlan/Pages/home.aspx" TargetMode="External"/><Relationship Id="rId1" Type="http://schemas.openxmlformats.org/officeDocument/2006/relationships/slideLayout" Target="../slideLayouts/slideLayout83.xml"/><Relationship Id="rId4" Type="http://schemas.openxmlformats.org/officeDocument/2006/relationships/hyperlink" Target="https://governor.hawaii.gov/office-of-wellness-and-resilience/"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83.xml"/><Relationship Id="rId6" Type="http://schemas.openxmlformats.org/officeDocument/2006/relationships/image" Target="../media/image47.png"/><Relationship Id="rId11" Type="http://schemas.openxmlformats.org/officeDocument/2006/relationships/image" Target="../media/image52.jpe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hyperlink" Target="https://www.greenbrownblue.com/fresh-food-farmacy/" TargetMode="External"/><Relationship Id="rId2" Type="http://schemas.openxmlformats.org/officeDocument/2006/relationships/image" Target="../media/image54.jpe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hyperlink" Target="https://www.ftnys.org/workforce/family-peer-advocate-credential/" TargetMode="External"/><Relationship Id="rId2" Type="http://schemas.openxmlformats.org/officeDocument/2006/relationships/hyperlink" Target="https://www.ftnys.org/yp-ypa-credential/" TargetMode="External"/><Relationship Id="rId1" Type="http://schemas.openxmlformats.org/officeDocument/2006/relationships/slideLayout" Target="../slideLayouts/slideLayout81.xml"/><Relationship Id="rId5" Type="http://schemas.openxmlformats.org/officeDocument/2006/relationships/hyperlink" Target="https://oasas.ny.gov/recovery/become-certified-recovery-peer-advocate" TargetMode="External"/><Relationship Id="rId4" Type="http://schemas.openxmlformats.org/officeDocument/2006/relationships/hyperlink" Target="https://nypscb.org/" TargetMode="External"/></Relationships>
</file>

<file path=ppt/slides/_rels/slide36.xml.rels><?xml version="1.0" encoding="UTF-8" standalone="yes"?>
<Relationships xmlns="http://schemas.openxmlformats.org/package/2006/relationships"><Relationship Id="rId2" Type="http://schemas.openxmlformats.org/officeDocument/2006/relationships/hyperlink" Target="mailto:Robert.Lettieri@omh.ny.gov" TargetMode="Externa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hyperlink" Target="https://capeyouth.org/wp-content/uploads/sites/9/2024/02/2023_CAPE_Y_FinancialEmpowerment_Final.pdf" TargetMode="External"/><Relationship Id="rId7" Type="http://schemas.openxmlformats.org/officeDocument/2006/relationships/hyperlink" Target="https://capeyouth.org/wp-content/uploads/sites/9/2022/03/Final-PDF-UA-Accessible-CAPE-Youth-Apprenticeship-Brief-March-2022.pdf" TargetMode="External"/><Relationship Id="rId2" Type="http://schemas.openxmlformats.org/officeDocument/2006/relationships/notesSlide" Target="../notesSlides/notesSlide24.xml"/><Relationship Id="rId1" Type="http://schemas.openxmlformats.org/officeDocument/2006/relationships/slideLayout" Target="../slideLayouts/slideLayout45.xml"/><Relationship Id="rId6" Type="http://schemas.openxmlformats.org/officeDocument/2006/relationships/hyperlink" Target="https://capeyouth.org/wp-content/uploads/sites/9/2023/06/2023_CAPE_Y_Guideposts_StatesEngagingEmployers_508.pdf" TargetMode="External"/><Relationship Id="rId5" Type="http://schemas.openxmlformats.org/officeDocument/2006/relationships/hyperlink" Target="https://capeyouth.org/wp-content/uploads/sites/9/2023/09/2023_CAPEYouth_JusticeYouth-RR-Brief-_508.pdf" TargetMode="External"/><Relationship Id="rId4" Type="http://schemas.openxmlformats.org/officeDocument/2006/relationships/hyperlink" Target="https://capeyouth.org/wp-content/uploads/sites/9/2023/09/WIOA_Brief_FINAL_9-6.pdf"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capeyouth.org/wp-content/uploads/sites/9/2023/08/2023_CAPE_Y_BraidedFunding_508.pdf" TargetMode="External"/><Relationship Id="rId2" Type="http://schemas.openxmlformats.org/officeDocument/2006/relationships/notesSlide" Target="../notesSlides/notesSlide25.xml"/><Relationship Id="rId1" Type="http://schemas.openxmlformats.org/officeDocument/2006/relationships/slideLayout" Target="../slideLayouts/slideLayout45.xml"/><Relationship Id="rId6" Type="http://schemas.openxmlformats.org/officeDocument/2006/relationships/hyperlink" Target="https://capeyouth.org/wp-content/uploads/sites/9/2022/04/2022_CAPE_Framework_APR-Update.pdf" TargetMode="External"/><Relationship Id="rId5" Type="http://schemas.openxmlformats.org/officeDocument/2006/relationships/hyperlink" Target="https://capeyouth.org/wp-content/uploads/sites/9/2021/11/CAPE_Youth_CTEBrief.pdf" TargetMode="External"/><Relationship Id="rId4" Type="http://schemas.openxmlformats.org/officeDocument/2006/relationships/hyperlink" Target="https://capeyouth.org/wp-content/uploads/sites/9/2022/03/Final-PDF-UA-Accessible-CAPE-Youth-Apprenticeship-Brief-March-2022.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mailto:info@capeyouth.org" TargetMode="External"/><Relationship Id="rId7"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69.xml"/><Relationship Id="rId6" Type="http://schemas.openxmlformats.org/officeDocument/2006/relationships/hyperlink" Target="https://www.research.net/r/CAPE_Youth_Webinar" TargetMode="External"/><Relationship Id="rId5" Type="http://schemas.openxmlformats.org/officeDocument/2006/relationships/hyperlink" Target="https://capeyouth.org/resources-2/technical-assistance/" TargetMode="Externa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2" Type="http://schemas.openxmlformats.org/officeDocument/2006/relationships/hyperlink" Target="https://csg-org.zoom.us/webinar/register/WN_umqHC9l6RXGauvwPkQdZxw#/registration" TargetMode="External"/><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8.xml"/><Relationship Id="rId1" Type="http://schemas.openxmlformats.org/officeDocument/2006/relationships/themeOverride" Target="../theme/themeOverride1.xml"/><Relationship Id="rId5" Type="http://schemas.openxmlformats.org/officeDocument/2006/relationships/image" Target="../media/image27.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0.xml"/><Relationship Id="rId1" Type="http://schemas.openxmlformats.org/officeDocument/2006/relationships/themeOverride" Target="../theme/themeOverride2.xml"/><Relationship Id="rId6" Type="http://schemas.openxmlformats.org/officeDocument/2006/relationships/hyperlink" Target="https://capeyouth.org/wp-content/uploads/sites/9/2024/01/FINAL-Minority-Mental-health-employment_Short-Brief.pdf" TargetMode="External"/><Relationship Id="rId5" Type="http://schemas.openxmlformats.org/officeDocument/2006/relationships/image" Target="../media/image28.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venirNext LT Pro Bold"/>
              <a:ea typeface="+mn-ea"/>
              <a:cs typeface="+mn-cs"/>
            </a:endParaRPr>
          </a:p>
        </p:txBody>
      </p:sp>
      <p:pic>
        <p:nvPicPr>
          <p:cNvPr id="3" name="Picture 2" descr="Center for Advancing Policy on Employment for Youth Icon">
            <a:extLst>
              <a:ext uri="{FF2B5EF4-FFF2-40B4-BE49-F238E27FC236}">
                <a16:creationId xmlns:a16="http://schemas.microsoft.com/office/drawing/2014/main" id="{0CE0CA17-C9BF-3792-877C-DE09AEF59210}"/>
              </a:ext>
            </a:extLst>
          </p:cNvPr>
          <p:cNvPicPr>
            <a:picLocks noChangeAspect="1"/>
          </p:cNvPicPr>
          <p:nvPr/>
        </p:nvPicPr>
        <p:blipFill rotWithShape="1">
          <a:blip r:embed="rId3"/>
          <a:srcRect b="9830"/>
          <a:stretch/>
        </p:blipFill>
        <p:spPr>
          <a:xfrm>
            <a:off x="641774" y="620472"/>
            <a:ext cx="10885924" cy="1639848"/>
          </a:xfrm>
          <a:prstGeom prst="rect">
            <a:avLst/>
          </a:prstGeom>
        </p:spPr>
      </p:pic>
      <p:sp>
        <p:nvSpPr>
          <p:cNvPr id="10" name="Right Triangle 9">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venirNext LT Pro Bold"/>
              <a:ea typeface="+mn-ea"/>
              <a:cs typeface="+mn-cs"/>
            </a:endParaRPr>
          </a:p>
        </p:txBody>
      </p:sp>
      <p:sp>
        <p:nvSpPr>
          <p:cNvPr id="12" name="Rectangle 11">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6"/>
            <a:ext cx="10905053" cy="5607881"/>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venirNext LT Pro Bold"/>
              <a:ea typeface="+mn-ea"/>
              <a:cs typeface="+mn-cs"/>
            </a:endParaRPr>
          </a:p>
        </p:txBody>
      </p:sp>
      <p:sp>
        <p:nvSpPr>
          <p:cNvPr id="2" name="Title 1">
            <a:extLst>
              <a:ext uri="{FF2B5EF4-FFF2-40B4-BE49-F238E27FC236}">
                <a16:creationId xmlns:a16="http://schemas.microsoft.com/office/drawing/2014/main" id="{EA2DF653-E1A3-2842-4DFA-D49EFEC87BB3}"/>
              </a:ext>
            </a:extLst>
          </p:cNvPr>
          <p:cNvSpPr>
            <a:spLocks noGrp="1"/>
          </p:cNvSpPr>
          <p:nvPr>
            <p:ph type="title"/>
          </p:nvPr>
        </p:nvSpPr>
        <p:spPr>
          <a:xfrm>
            <a:off x="820316" y="2498104"/>
            <a:ext cx="10253862" cy="3226552"/>
          </a:xfrm>
        </p:spPr>
        <p:txBody>
          <a:bodyPr vert="horz" lIns="121920" tIns="60960" rIns="121920" bIns="60960" rtlCol="0" anchor="b">
            <a:noAutofit/>
          </a:bodyPr>
          <a:lstStyle/>
          <a:p>
            <a:pPr algn="ctr" defTabSz="1219170"/>
            <a:r>
              <a:rPr lang="en-US" sz="5600" b="1">
                <a:solidFill>
                  <a:srgbClr val="154C77"/>
                </a:solidFill>
                <a:latin typeface="Calibri" panose="020F0502020204030204" pitchFamily="34" charset="0"/>
                <a:ea typeface="+mn-lt"/>
                <a:cs typeface="Calibri" panose="020F0502020204030204" pitchFamily="34" charset="0"/>
              </a:rPr>
              <a:t>State Policies to Improve Mental Health and Employment for Youth with Marginalized Racial Identities</a:t>
            </a:r>
          </a:p>
        </p:txBody>
      </p:sp>
      <p:sp>
        <p:nvSpPr>
          <p:cNvPr id="4" name="Slide Number Placeholder 9">
            <a:extLst>
              <a:ext uri="{FF2B5EF4-FFF2-40B4-BE49-F238E27FC236}">
                <a16:creationId xmlns:a16="http://schemas.microsoft.com/office/drawing/2014/main" id="{7A508F0A-F199-65DD-2436-3750120F59B7}"/>
              </a:ext>
            </a:extLst>
          </p:cNvPr>
          <p:cNvSpPr txBox="1">
            <a:spLocks/>
          </p:cNvSpPr>
          <p:nvPr/>
        </p:nvSpPr>
        <p:spPr>
          <a:xfrm>
            <a:off x="8610600" y="6356351"/>
            <a:ext cx="2743200" cy="365125"/>
          </a:xfrm>
          <a:prstGeom prst="rect">
            <a:avLst/>
          </a:prstGeom>
        </p:spPr>
        <p:txBody>
          <a:bodyPr vert="horz" lIns="121920" tIns="60960" rIns="121920" bIns="6096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C5065CBE-E15C-4781-BBF0-0DA601C2776C}" type="slidenum">
              <a:rPr kumimoji="0" lang="en-US" sz="1600" b="0" i="0" u="none" strike="noStrike" kern="1200" cap="none" spc="0" normalizeH="0" baseline="0" noProof="0">
                <a:ln>
                  <a:noFill/>
                </a:ln>
                <a:solidFill>
                  <a:srgbClr val="FFFFFF">
                    <a:lumMod val="50000"/>
                  </a:srgb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a:t>
            </a:fld>
            <a:endParaRPr kumimoji="0" lang="en-US" sz="16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Tree>
    <p:extLst>
      <p:ext uri="{BB962C8B-B14F-4D97-AF65-F5344CB8AC3E}">
        <p14:creationId xmlns:p14="http://schemas.microsoft.com/office/powerpoint/2010/main" val="889400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A62505B6-B510-8451-CD42-2BA863CC4D0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E9FAFF-C7B5-CC35-DE7E-E542E6036F2C}"/>
              </a:ext>
            </a:extLst>
          </p:cNvPr>
          <p:cNvSpPr>
            <a:spLocks noGrp="1"/>
          </p:cNvSpPr>
          <p:nvPr>
            <p:ph idx="1"/>
          </p:nvPr>
        </p:nvSpPr>
        <p:spPr>
          <a:xfrm>
            <a:off x="325149" y="2074126"/>
            <a:ext cx="10407931" cy="4647349"/>
          </a:xfrm>
          <a:solidFill>
            <a:schemeClr val="bg2"/>
          </a:solidFill>
        </p:spPr>
        <p:txBody>
          <a:bodyPr vert="horz" lIns="91440" tIns="45720" rIns="91440" bIns="45720" rtlCol="0" anchor="t">
            <a:noAutofit/>
          </a:bodyPr>
          <a:lstStyle/>
          <a:p>
            <a:pPr>
              <a:lnSpc>
                <a:spcPct val="100000"/>
              </a:lnSpc>
            </a:pPr>
            <a:r>
              <a:rPr lang="en-US">
                <a:latin typeface="Calibri" panose="020F0502020204030204" pitchFamily="34" charset="0"/>
                <a:cs typeface="Calibri" panose="020F0502020204030204" pitchFamily="34" charset="0"/>
              </a:rPr>
              <a:t>Our country is experiencing a youth mental health crisis, including alarming increases in youth suicide in recent years. </a:t>
            </a:r>
          </a:p>
          <a:p>
            <a:pPr>
              <a:lnSpc>
                <a:spcPct val="100000"/>
              </a:lnSpc>
            </a:pPr>
            <a:r>
              <a:rPr lang="en-US">
                <a:latin typeface="Calibri" panose="020F0502020204030204" pitchFamily="34" charset="0"/>
                <a:cs typeface="Calibri" panose="020F0502020204030204" pitchFamily="34" charset="0"/>
              </a:rPr>
              <a:t>Youth and young adults (Y&amp;YAs) exposed to racism, discrimination, and other adverse experiences are disproportionately impacted by mental health conditions. </a:t>
            </a:r>
          </a:p>
          <a:p>
            <a:pPr>
              <a:lnSpc>
                <a:spcPct val="100000"/>
              </a:lnSpc>
            </a:pPr>
            <a:r>
              <a:rPr lang="en-US">
                <a:latin typeface="Calibri" panose="020F0502020204030204" pitchFamily="34" charset="0"/>
                <a:cs typeface="Calibri" panose="020F0502020204030204" pitchFamily="34" charset="0"/>
              </a:rPr>
              <a:t>They also frequently experience reduced access to high-quality, evidence-based mental health services and receive fewer follow-ups in a variety of provider settings. </a:t>
            </a:r>
          </a:p>
          <a:p>
            <a:pPr>
              <a:lnSpc>
                <a:spcPct val="100000"/>
              </a:lnSpc>
            </a:pPr>
            <a:endParaRPr lang="en-US">
              <a:latin typeface="Calibri" panose="020F0502020204030204" pitchFamily="34" charset="0"/>
              <a:cs typeface="Calibri" panose="020F0502020204030204" pitchFamily="34" charset="0"/>
            </a:endParaRPr>
          </a:p>
          <a:p>
            <a:pPr marL="0" indent="0">
              <a:buNone/>
            </a:pPr>
            <a:r>
              <a:rPr lang="en-US" sz="1800" b="0" i="0" u="sng" strike="noStrike">
                <a:solidFill>
                  <a:srgbClr val="0563C1"/>
                </a:solidFill>
                <a:effectLst/>
                <a:latin typeface="Calibri" panose="020F0502020204030204" pitchFamily="34" charset="0"/>
                <a:hlinkClick r:id="rId5"/>
              </a:rPr>
              <a:t>National Institute of Mental Health – Strategic Framework for Addressing Youth Mental Health Disparities</a:t>
            </a:r>
            <a:r>
              <a:rPr lang="en-US" sz="1800" b="0" i="0">
                <a:solidFill>
                  <a:srgbClr val="000000"/>
                </a:solidFill>
                <a:effectLst/>
                <a:latin typeface="Calibri" panose="020F0502020204030204" pitchFamily="34" charset="0"/>
              </a:rPr>
              <a:t>​</a:t>
            </a:r>
            <a:endParaRPr lang="en-US" sz="180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651A6015-4978-871F-0D6D-6C3ABF09C790}"/>
              </a:ext>
            </a:extLst>
          </p:cNvPr>
          <p:cNvSpPr>
            <a:spLocks noGrp="1"/>
          </p:cNvSpPr>
          <p:nvPr>
            <p:ph type="sldNum" sz="quarter" idx="12"/>
          </p:nvPr>
        </p:nvSpPr>
        <p:spPr/>
        <p:txBody>
          <a:bodyPr/>
          <a:lstStyle/>
          <a:p>
            <a:fld id="{C5065CBE-E15C-4781-BBF0-0DA601C2776C}" type="slidenum">
              <a:rPr lang="en-US" smtClean="0"/>
              <a:t>10</a:t>
            </a:fld>
            <a:endParaRPr lang="en-US"/>
          </a:p>
        </p:txBody>
      </p:sp>
      <p:sp>
        <p:nvSpPr>
          <p:cNvPr id="10" name="Title 1">
            <a:extLst>
              <a:ext uri="{FF2B5EF4-FFF2-40B4-BE49-F238E27FC236}">
                <a16:creationId xmlns:a16="http://schemas.microsoft.com/office/drawing/2014/main" id="{F34E067E-D3E0-4303-6D6C-16BA79761CDA}"/>
              </a:ext>
            </a:extLst>
          </p:cNvPr>
          <p:cNvSpPr txBox="1">
            <a:spLocks noGrp="1"/>
          </p:cNvSpPr>
          <p:nvPr>
            <p:ph type="title" idx="4294967295"/>
          </p:nvPr>
        </p:nvSpPr>
        <p:spPr>
          <a:xfrm>
            <a:off x="150725" y="367152"/>
            <a:ext cx="1062643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570" rtl="0" eaLnBrk="1" latinLnBrk="0" hangingPunct="1">
              <a:lnSpc>
                <a:spcPct val="90000"/>
              </a:lnSpc>
              <a:spcBef>
                <a:spcPct val="0"/>
              </a:spcBef>
              <a:buNone/>
              <a:defRPr sz="4400" kern="1200">
                <a:solidFill>
                  <a:schemeClr val="bg1"/>
                </a:solidFill>
                <a:latin typeface="AvenirNext LT Pro Regular" panose="020B0504020202020204" pitchFamily="34" charset="77"/>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Calibri"/>
                <a:ea typeface="+mj-ea"/>
                <a:cs typeface="Calibri"/>
              </a:rPr>
              <a:t>Current State of Youth Mental Health</a:t>
            </a:r>
          </a:p>
        </p:txBody>
      </p:sp>
    </p:spTree>
    <p:extLst>
      <p:ext uri="{BB962C8B-B14F-4D97-AF65-F5344CB8AC3E}">
        <p14:creationId xmlns:p14="http://schemas.microsoft.com/office/powerpoint/2010/main" val="357765756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C53B7-FE12-49C9-B23E-A1A60C7CA774}"/>
              </a:ext>
            </a:extLst>
          </p:cNvPr>
          <p:cNvSpPr>
            <a:spLocks noGrp="1"/>
          </p:cNvSpPr>
          <p:nvPr>
            <p:ph type="title"/>
          </p:nvPr>
        </p:nvSpPr>
        <p:spPr>
          <a:xfrm>
            <a:off x="184283" y="365125"/>
            <a:ext cx="10613026" cy="1349986"/>
          </a:xfrm>
        </p:spPr>
        <p:txBody>
          <a:bodyPr>
            <a:noAutofit/>
          </a:bodyPr>
          <a:lstStyle/>
          <a:p>
            <a:r>
              <a:rPr lang="en-US" sz="4000">
                <a:solidFill>
                  <a:schemeClr val="bg1"/>
                </a:solidFill>
                <a:latin typeface="Calibri" panose="020F0502020204030204" pitchFamily="34" charset="0"/>
                <a:cs typeface="Calibri" panose="020F0502020204030204" pitchFamily="34" charset="0"/>
              </a:rPr>
              <a:t>Connection Between Experiencing Discrimination and Mental Health</a:t>
            </a:r>
          </a:p>
        </p:txBody>
      </p:sp>
      <p:sp>
        <p:nvSpPr>
          <p:cNvPr id="5" name="Slide Number Placeholder 4">
            <a:extLst>
              <a:ext uri="{FF2B5EF4-FFF2-40B4-BE49-F238E27FC236}">
                <a16:creationId xmlns:a16="http://schemas.microsoft.com/office/drawing/2014/main" id="{BF6FAA6E-D02B-4D4A-B08A-71E1913118A8}"/>
              </a:ext>
            </a:extLst>
          </p:cNvPr>
          <p:cNvSpPr>
            <a:spLocks noGrp="1"/>
          </p:cNvSpPr>
          <p:nvPr>
            <p:ph type="sldNum" sz="quarter" idx="12"/>
          </p:nvPr>
        </p:nvSpPr>
        <p:spPr/>
        <p:txBody>
          <a:bodyPr/>
          <a:lstStyle/>
          <a:p>
            <a:fld id="{C5065CBE-E15C-4781-BBF0-0DA601C2776C}" type="slidenum">
              <a:rPr lang="en-US" smtClean="0"/>
              <a:t>11</a:t>
            </a:fld>
            <a:endParaRPr lang="en-US"/>
          </a:p>
        </p:txBody>
      </p:sp>
      <p:sp>
        <p:nvSpPr>
          <p:cNvPr id="4" name="TextBox 3">
            <a:extLst>
              <a:ext uri="{FF2B5EF4-FFF2-40B4-BE49-F238E27FC236}">
                <a16:creationId xmlns:a16="http://schemas.microsoft.com/office/drawing/2014/main" id="{31956133-4E47-40EC-8686-145910771F9F}"/>
              </a:ext>
            </a:extLst>
          </p:cNvPr>
          <p:cNvSpPr txBox="1"/>
          <p:nvPr/>
        </p:nvSpPr>
        <p:spPr>
          <a:xfrm>
            <a:off x="507381" y="6182256"/>
            <a:ext cx="9577038" cy="369332"/>
          </a:xfrm>
          <a:prstGeom prst="rect">
            <a:avLst/>
          </a:prstGeom>
          <a:noFill/>
        </p:spPr>
        <p:txBody>
          <a:bodyPr wrap="square" lIns="91440" tIns="45720" rIns="91440" bIns="45720" rtlCol="0" anchor="t">
            <a:spAutoFit/>
          </a:bodyPr>
          <a:lstStyle/>
          <a:p>
            <a:pPr>
              <a:defRPr/>
            </a:pPr>
            <a:r>
              <a:rPr lang="en-US">
                <a:solidFill>
                  <a:srgbClr val="0055B8"/>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Mental Health America – Racism and Mental Health </a:t>
            </a:r>
            <a:endParaRPr kumimoji="0" lang="en-US" sz="1800" b="0" i="0" u="none" strike="noStrike" kern="1200" cap="none" spc="0" normalizeH="0" baseline="0" noProof="0">
              <a:ln>
                <a:noFill/>
              </a:ln>
              <a:solidFill>
                <a:srgbClr val="0055B8"/>
              </a:solidFill>
              <a:effectLst/>
              <a:uLnTx/>
              <a:uFillTx/>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DF4D1A7A-FAA6-D08B-19BF-9F420A2B28D5}"/>
              </a:ext>
            </a:extLst>
          </p:cNvPr>
          <p:cNvSpPr>
            <a:spLocks noGrp="1"/>
          </p:cNvSpPr>
          <p:nvPr>
            <p:ph idx="1"/>
          </p:nvPr>
        </p:nvSpPr>
        <p:spPr>
          <a:xfrm>
            <a:off x="325149" y="2074126"/>
            <a:ext cx="10407931" cy="4647349"/>
          </a:xfrm>
          <a:solidFill>
            <a:schemeClr val="bg2"/>
          </a:solidFill>
        </p:spPr>
        <p:txBody>
          <a:bodyPr vert="horz" lIns="91440" tIns="45720" rIns="91440" bIns="45720" rtlCol="0" anchor="t">
            <a:noAutofit/>
          </a:bodyPr>
          <a:lstStyle/>
          <a:p>
            <a:pPr>
              <a:lnSpc>
                <a:spcPct val="100000"/>
              </a:lnSpc>
            </a:pPr>
            <a:r>
              <a:rPr lang="en-US" b="1">
                <a:solidFill>
                  <a:srgbClr val="154C77"/>
                </a:solidFill>
                <a:latin typeface="Calibri" panose="020F0502020204030204" pitchFamily="34" charset="0"/>
                <a:cs typeface="Calibri" panose="020F0502020204030204" pitchFamily="34" charset="0"/>
              </a:rPr>
              <a:t>Experiencing racial trauma and discrimination </a:t>
            </a:r>
            <a:r>
              <a:rPr lang="en-US">
                <a:solidFill>
                  <a:srgbClr val="154C77"/>
                </a:solidFill>
                <a:latin typeface="Calibri" panose="020F0502020204030204" pitchFamily="34" charset="0"/>
                <a:cs typeface="Calibri" panose="020F0502020204030204" pitchFamily="34" charset="0"/>
              </a:rPr>
              <a:t>can lead to the chronic release of stress hormones, which increases the risk of youth developing mental health conditions such as anxiety and depression.</a:t>
            </a:r>
            <a:endParaRPr lang="en-US">
              <a:solidFill>
                <a:srgbClr val="154C77"/>
              </a:solidFill>
              <a:latin typeface="Calibri" panose="020F0502020204030204" pitchFamily="34" charset="0"/>
              <a:ea typeface="+mn-lt"/>
              <a:cs typeface="Calibri" panose="020F0502020204030204" pitchFamily="34" charset="0"/>
            </a:endParaRPr>
          </a:p>
          <a:p>
            <a:pPr>
              <a:lnSpc>
                <a:spcPct val="100000"/>
              </a:lnSpc>
            </a:pPr>
            <a:r>
              <a:rPr lang="en-US">
                <a:solidFill>
                  <a:srgbClr val="154C77"/>
                </a:solidFill>
                <a:latin typeface="Calibri" panose="020F0502020204030204" pitchFamily="34" charset="0"/>
                <a:ea typeface="+mn-lt"/>
                <a:cs typeface="Calibri" panose="020F0502020204030204" pitchFamily="34" charset="0"/>
              </a:rPr>
              <a:t>While the prevalence of mental health conditions is similar among the white population and other racial and ethnic populations, the long-term impact of mental health conditions on racial and ethnic minorities is higher (e.g., greater impact on employment). </a:t>
            </a:r>
          </a:p>
          <a:p>
            <a:pPr marL="0" indent="0">
              <a:lnSpc>
                <a:spcPct val="100000"/>
              </a:lnSpc>
              <a:buNone/>
            </a:pPr>
            <a:endParaRPr lang="en-US">
              <a:solidFill>
                <a:srgbClr val="154C77"/>
              </a:solidFill>
              <a:latin typeface="Calibri" panose="020F0502020204030204" pitchFamily="34" charset="0"/>
              <a:ea typeface="+mn-lt"/>
              <a:cs typeface="Calibri" panose="020F0502020204030204" pitchFamily="34" charset="0"/>
            </a:endParaRPr>
          </a:p>
          <a:p>
            <a:pPr marL="0" indent="0">
              <a:lnSpc>
                <a:spcPct val="100000"/>
              </a:lnSpc>
              <a:buNone/>
            </a:pPr>
            <a:r>
              <a:rPr lang="en-US" sz="2000">
                <a:solidFill>
                  <a:srgbClr val="0055B8"/>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Mental Health America – Racism and Mental Health </a:t>
            </a:r>
            <a:endParaRPr lang="en-US" sz="2000">
              <a:solidFill>
                <a:srgbClr val="0055B8"/>
              </a:solidFill>
              <a:latin typeface="Calibri" panose="020F0502020204030204" pitchFamily="34" charset="0"/>
              <a:cs typeface="Calibri" panose="020F0502020204030204" pitchFamily="34" charset="0"/>
            </a:endParaRPr>
          </a:p>
          <a:p>
            <a:pPr marL="0" indent="0">
              <a:lnSpc>
                <a:spcPct val="100000"/>
              </a:lnSpc>
              <a:buNone/>
            </a:pPr>
            <a:r>
              <a:rPr lang="en-US" sz="2000">
                <a:latin typeface="Calibri" panose="020F0502020204030204" pitchFamily="34" charset="0"/>
                <a:cs typeface="Calibri" panose="020F0502020204030204" pitchFamily="34" charset="0"/>
                <a:hlinkClick r:id="rId6"/>
              </a:rPr>
              <a:t>Mental Health America – The State of Mental Health in America 2023 Report</a:t>
            </a:r>
            <a:r>
              <a:rPr lang="en-US" sz="2000">
                <a:latin typeface="Calibri" panose="020F0502020204030204" pitchFamily="34" charset="0"/>
                <a:cs typeface="Calibri" panose="020F0502020204030204" pitchFamily="34" charset="0"/>
              </a:rPr>
              <a:t> </a:t>
            </a:r>
          </a:p>
          <a:p>
            <a:pPr marL="0" indent="0">
              <a:lnSpc>
                <a:spcPct val="100000"/>
              </a:lnSpc>
              <a:buNone/>
            </a:pPr>
            <a:endParaRPr kumimoji="0" lang="en-US" sz="3200" b="0" i="0" u="none" strike="noStrike" kern="1200" cap="none" spc="0" normalizeH="0" baseline="0" noProof="0">
              <a:ln>
                <a:noFill/>
              </a:ln>
              <a:solidFill>
                <a:srgbClr val="0055B8"/>
              </a:solidFill>
              <a:effectLst/>
              <a:uLnTx/>
              <a:uFillTx/>
              <a:latin typeface="Calibri" panose="020F0502020204030204" pitchFamily="34" charset="0"/>
              <a:cs typeface="Calibri" panose="020F0502020204030204" pitchFamily="34" charset="0"/>
            </a:endParaRPr>
          </a:p>
          <a:p>
            <a:pPr marL="0" indent="0">
              <a:lnSpc>
                <a:spcPct val="100000"/>
              </a:lnSpc>
              <a:buNone/>
            </a:pPr>
            <a:endParaRPr lang="en-US" sz="3000">
              <a:solidFill>
                <a:srgbClr val="154C77"/>
              </a:solidFill>
              <a:latin typeface="Calibri" panose="020F0502020204030204" pitchFamily="34" charset="0"/>
              <a:ea typeface="+mn-lt"/>
              <a:cs typeface="Calibri" panose="020F0502020204030204" pitchFamily="34" charset="0"/>
            </a:endParaRPr>
          </a:p>
          <a:p>
            <a:pPr>
              <a:lnSpc>
                <a:spcPct val="100000"/>
              </a:lnSpc>
            </a:pPr>
            <a:endParaRPr lang="en-US" sz="30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222205"/>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5BA579-BFD3-4BD9-9F8A-6C71D4F67090}"/>
              </a:ext>
            </a:extLst>
          </p:cNvPr>
          <p:cNvSpPr>
            <a:spLocks noGrp="1"/>
          </p:cNvSpPr>
          <p:nvPr>
            <p:ph type="sldNum" sz="quarter" idx="12"/>
          </p:nvPr>
        </p:nvSpPr>
        <p:spPr/>
        <p:txBody>
          <a:bodyPr/>
          <a:lstStyle/>
          <a:p>
            <a:fld id="{C5065CBE-E15C-4781-BBF0-0DA601C2776C}" type="slidenum">
              <a:rPr lang="en-US" smtClean="0"/>
              <a:t>12</a:t>
            </a:fld>
            <a:endParaRPr lang="en-US"/>
          </a:p>
        </p:txBody>
      </p:sp>
      <p:sp>
        <p:nvSpPr>
          <p:cNvPr id="8" name="Title 1">
            <a:extLst>
              <a:ext uri="{FF2B5EF4-FFF2-40B4-BE49-F238E27FC236}">
                <a16:creationId xmlns:a16="http://schemas.microsoft.com/office/drawing/2014/main" id="{9C7029E4-9081-9B25-BF49-164C416A4610}"/>
              </a:ext>
            </a:extLst>
          </p:cNvPr>
          <p:cNvSpPr>
            <a:spLocks noGrp="1"/>
          </p:cNvSpPr>
          <p:nvPr>
            <p:ph type="title"/>
          </p:nvPr>
        </p:nvSpPr>
        <p:spPr>
          <a:xfrm>
            <a:off x="184283" y="365125"/>
            <a:ext cx="10613026" cy="1349986"/>
          </a:xfrm>
        </p:spPr>
        <p:txBody>
          <a:bodyPr>
            <a:noAutofit/>
          </a:bodyPr>
          <a:lstStyle/>
          <a:p>
            <a:r>
              <a:rPr lang="en-US" sz="4000">
                <a:solidFill>
                  <a:schemeClr val="bg1"/>
                </a:solidFill>
                <a:latin typeface="Calibri" panose="020F0502020204030204" pitchFamily="34" charset="0"/>
                <a:cs typeface="Calibri" panose="020F0502020204030204" pitchFamily="34" charset="0"/>
              </a:rPr>
              <a:t>CAPE-Youth Resources </a:t>
            </a:r>
          </a:p>
        </p:txBody>
      </p:sp>
      <p:sp>
        <p:nvSpPr>
          <p:cNvPr id="11" name="Content Placeholder 2">
            <a:extLst>
              <a:ext uri="{FF2B5EF4-FFF2-40B4-BE49-F238E27FC236}">
                <a16:creationId xmlns:a16="http://schemas.microsoft.com/office/drawing/2014/main" id="{6F9E1234-B2EC-6B3F-2A43-DDCC9CD1C9EB}"/>
              </a:ext>
            </a:extLst>
          </p:cNvPr>
          <p:cNvSpPr>
            <a:spLocks noGrp="1"/>
          </p:cNvSpPr>
          <p:nvPr>
            <p:ph idx="1"/>
          </p:nvPr>
        </p:nvSpPr>
        <p:spPr>
          <a:xfrm>
            <a:off x="325149" y="2074126"/>
            <a:ext cx="10407931" cy="4647349"/>
          </a:xfrm>
          <a:solidFill>
            <a:schemeClr val="bg2"/>
          </a:solidFill>
        </p:spPr>
        <p:txBody>
          <a:bodyPr vert="horz" lIns="91440" tIns="45720" rIns="91440" bIns="45720" rtlCol="0" anchor="t">
            <a:noAutofit/>
          </a:bodyPr>
          <a:lstStyle/>
          <a:p>
            <a:pPr marL="225425" indent="-225425">
              <a:lnSpc>
                <a:spcPct val="110000"/>
              </a:lnSpc>
            </a:pPr>
            <a:r>
              <a:rPr lang="en-US" sz="2600">
                <a:solidFill>
                  <a:schemeClr val="accent1">
                    <a:lumMod val="50000"/>
                  </a:schemeClr>
                </a:solidFill>
                <a:latin typeface="Calibri "/>
                <a:cs typeface="Calibri" panose="020F0502020204030204" pitchFamily="34" charset="0"/>
              </a:rPr>
              <a:t>Policy Briefs:</a:t>
            </a:r>
            <a:endParaRPr lang="en-US" sz="2600">
              <a:solidFill>
                <a:schemeClr val="accent1">
                  <a:lumMod val="50000"/>
                </a:schemeClr>
              </a:solidFill>
              <a:latin typeface="Calibri "/>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pPr lvl="1">
              <a:lnSpc>
                <a:spcPct val="110000"/>
              </a:lnSpc>
              <a:spcBef>
                <a:spcPts val="1000"/>
              </a:spcBef>
            </a:pPr>
            <a:r>
              <a:rPr lang="en-US" sz="2000">
                <a:solidFill>
                  <a:schemeClr val="accent1">
                    <a:lumMod val="50000"/>
                  </a:schemeClr>
                </a:solidFill>
                <a:latin typeface="Calibri "/>
                <a:cs typeface="Calibri" panose="020F0502020204030204" pitchFamily="34" charset="0"/>
                <a:hlinkClick r:id="rId3"/>
              </a:rPr>
              <a:t>Improving Mental Health Service Delivery Including Coordinated Specialty Care for Youth with a First Episode of Psychosis</a:t>
            </a:r>
          </a:p>
          <a:p>
            <a:pPr lvl="1">
              <a:lnSpc>
                <a:spcPct val="110000"/>
              </a:lnSpc>
              <a:spcBef>
                <a:spcPts val="1000"/>
              </a:spcBef>
            </a:pPr>
            <a:r>
              <a:rPr lang="en-US" sz="2000">
                <a:solidFill>
                  <a:schemeClr val="accent1">
                    <a:lumMod val="50000"/>
                  </a:schemeClr>
                </a:solidFill>
                <a:latin typeface="Calibri "/>
                <a:cs typeface="Calibri" panose="020F0502020204030204" pitchFamily="34" charset="0"/>
                <a:hlinkClick r:id="rId4"/>
              </a:rPr>
              <a:t>Trauma-Informed Policy for Youth</a:t>
            </a:r>
            <a:endParaRPr lang="en-US" sz="2000">
              <a:solidFill>
                <a:schemeClr val="accent1">
                  <a:lumMod val="50000"/>
                </a:schemeClr>
              </a:solidFill>
              <a:latin typeface="Calibri "/>
              <a:cs typeface="Calibri" panose="020F0502020204030204" pitchFamily="34" charset="0"/>
            </a:endParaRPr>
          </a:p>
          <a:p>
            <a:pPr lvl="1">
              <a:lnSpc>
                <a:spcPct val="110000"/>
              </a:lnSpc>
              <a:spcBef>
                <a:spcPts val="1000"/>
              </a:spcBef>
            </a:pPr>
            <a:r>
              <a:rPr lang="en-US" sz="2000">
                <a:solidFill>
                  <a:schemeClr val="accent1">
                    <a:lumMod val="50000"/>
                  </a:schemeClr>
                </a:solidFill>
                <a:latin typeface="Calibri "/>
                <a:cs typeface="Calibri" panose="020F0502020204030204" pitchFamily="34" charset="0"/>
                <a:hlinkClick r:id="rId5"/>
              </a:rPr>
              <a:t>Addressing the Needs of Youth with Disabilities and Other Intersecting Identities: State Strategies for Program Design</a:t>
            </a:r>
            <a:endParaRPr lang="en-US" sz="2000">
              <a:solidFill>
                <a:schemeClr val="accent1">
                  <a:lumMod val="50000"/>
                </a:schemeClr>
              </a:solidFill>
              <a:latin typeface="Calibri "/>
              <a:cs typeface="Calibri" panose="020F0502020204030204" pitchFamily="34" charset="0"/>
            </a:endParaRPr>
          </a:p>
          <a:p>
            <a:pPr lvl="1">
              <a:lnSpc>
                <a:spcPct val="110000"/>
              </a:lnSpc>
              <a:spcBef>
                <a:spcPts val="1000"/>
              </a:spcBef>
            </a:pPr>
            <a:r>
              <a:rPr lang="en-US" sz="2000">
                <a:solidFill>
                  <a:schemeClr val="accent1">
                    <a:lumMod val="50000"/>
                  </a:schemeClr>
                </a:solidFill>
                <a:latin typeface="Calibri "/>
                <a:cs typeface="Calibri" panose="020F0502020204030204" pitchFamily="34" charset="0"/>
                <a:hlinkClick r:id="rId6"/>
              </a:rPr>
              <a:t>Addressing the Needs of Youth with Disabilities and Other Intersecting Identities: State Strategies for Program Implementation</a:t>
            </a:r>
            <a:endParaRPr lang="en-US" sz="2000">
              <a:solidFill>
                <a:schemeClr val="accent1">
                  <a:lumMod val="50000"/>
                </a:schemeClr>
              </a:solidFill>
              <a:latin typeface="Calibri "/>
              <a:cs typeface="Calibri" panose="020F0502020204030204" pitchFamily="34" charset="0"/>
            </a:endParaRPr>
          </a:p>
          <a:p>
            <a:pPr marL="457200" lvl="1" indent="0">
              <a:lnSpc>
                <a:spcPct val="110000"/>
              </a:lnSpc>
              <a:spcBef>
                <a:spcPts val="1000"/>
              </a:spcBef>
              <a:buNone/>
            </a:pPr>
            <a:endParaRPr lang="en-US" sz="2000">
              <a:solidFill>
                <a:schemeClr val="accent1">
                  <a:lumMod val="50000"/>
                </a:schemeClr>
              </a:solidFill>
              <a:latin typeface="Calibri "/>
              <a:ea typeface="+mn-lt"/>
              <a:cs typeface="Calibri" panose="020F0502020204030204" pitchFamily="34" charset="0"/>
            </a:endParaRPr>
          </a:p>
          <a:p>
            <a:pPr>
              <a:lnSpc>
                <a:spcPct val="110000"/>
              </a:lnSpc>
            </a:pPr>
            <a:r>
              <a:rPr lang="en-US" sz="2600">
                <a:solidFill>
                  <a:schemeClr val="accent1">
                    <a:lumMod val="50000"/>
                  </a:schemeClr>
                </a:solidFill>
                <a:latin typeface="Calibri "/>
                <a:ea typeface="+mn-lt"/>
                <a:cs typeface="Calibri" panose="020F0502020204030204" pitchFamily="34" charset="0"/>
              </a:rPr>
              <a:t>Contact Adene Karhan at </a:t>
            </a:r>
            <a:r>
              <a:rPr lang="fi-FI" sz="2600">
                <a:solidFill>
                  <a:srgbClr val="154C77"/>
                </a:solidFill>
                <a:latin typeface="Calibri "/>
                <a:ea typeface="+mn-lt"/>
                <a:cs typeface="+mn-lt"/>
                <a:hlinkClick r:id="rId7"/>
              </a:rPr>
              <a:t>ak839@cornell.edu</a:t>
            </a:r>
            <a:r>
              <a:rPr lang="fi-FI" sz="2600">
                <a:solidFill>
                  <a:srgbClr val="154C77"/>
                </a:solidFill>
                <a:latin typeface="Calibri "/>
                <a:ea typeface="+mn-lt"/>
                <a:cs typeface="+mn-lt"/>
              </a:rPr>
              <a:t> if you have any questions. </a:t>
            </a:r>
          </a:p>
          <a:p>
            <a:pPr>
              <a:lnSpc>
                <a:spcPct val="110000"/>
              </a:lnSpc>
            </a:pPr>
            <a:endParaRPr lang="en-US" sz="2600">
              <a:solidFill>
                <a:schemeClr val="accent1">
                  <a:lumMod val="50000"/>
                </a:schemeClr>
              </a:solidFill>
              <a:latin typeface="Calibri "/>
              <a:ea typeface="+mn-lt"/>
              <a:cs typeface="Calibri" panose="020F0502020204030204" pitchFamily="34" charset="0"/>
            </a:endParaRPr>
          </a:p>
          <a:p>
            <a:pPr lvl="1">
              <a:lnSpc>
                <a:spcPct val="110000"/>
              </a:lnSpc>
              <a:spcBef>
                <a:spcPts val="1000"/>
              </a:spcBef>
            </a:pPr>
            <a:endParaRPr lang="en-US" sz="2600">
              <a:solidFill>
                <a:schemeClr val="accent1">
                  <a:lumMod val="50000"/>
                </a:schemeClr>
              </a:solidFill>
              <a:latin typeface="Calibri "/>
              <a:ea typeface="+mn-lt"/>
              <a:cs typeface="Calibri" panose="020F0502020204030204" pitchFamily="34" charset="0"/>
            </a:endParaRPr>
          </a:p>
          <a:p>
            <a:pPr marL="457200" lvl="1" indent="0">
              <a:lnSpc>
                <a:spcPct val="110000"/>
              </a:lnSpc>
              <a:spcBef>
                <a:spcPts val="1000"/>
              </a:spcBef>
              <a:buNone/>
            </a:pPr>
            <a:endParaRPr lang="en-US" sz="2600">
              <a:latin typeface="Calibri "/>
              <a:ea typeface="+mn-lt"/>
              <a:cs typeface="Calibri" panose="020F0502020204030204" pitchFamily="34" charset="0"/>
            </a:endParaRPr>
          </a:p>
          <a:p>
            <a:pPr>
              <a:lnSpc>
                <a:spcPct val="110000"/>
              </a:lnSpc>
            </a:pPr>
            <a:endParaRPr lang="en-US">
              <a:solidFill>
                <a:schemeClr val="accent1">
                  <a:lumMod val="50000"/>
                </a:schemeClr>
              </a:solidFill>
              <a:latin typeface="Calibri "/>
              <a:ea typeface="Times New Roman" panose="02020603050405020304" pitchFamily="18" charset="0"/>
              <a:cs typeface="Calibri" panose="020F0502020204030204" pitchFamily="34" charset="0"/>
            </a:endParaRPr>
          </a:p>
          <a:p>
            <a:pPr marL="463550" indent="0">
              <a:lnSpc>
                <a:spcPct val="110000"/>
              </a:lnSpc>
              <a:buNone/>
            </a:pPr>
            <a:endParaRPr lang="en-US">
              <a:solidFill>
                <a:schemeClr val="accent5">
                  <a:lumMod val="50000"/>
                </a:schemeClr>
              </a:solidFill>
              <a:latin typeface="Calibri "/>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132108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E67A5A0E-545C-47C2-BFCE-DE6F9E6AD6F9}"/>
              </a:ext>
            </a:extLst>
          </p:cNvPr>
          <p:cNvSpPr>
            <a:spLocks noGrp="1"/>
          </p:cNvSpPr>
          <p:nvPr>
            <p:ph sz="half" idx="1"/>
          </p:nvPr>
        </p:nvSpPr>
        <p:spPr>
          <a:xfrm>
            <a:off x="2704722" y="4976903"/>
            <a:ext cx="6782553" cy="1429705"/>
          </a:xfrm>
        </p:spPr>
        <p:txBody>
          <a:bodyPr vert="horz" lIns="91440" tIns="45720" rIns="91440" bIns="45720" rtlCol="0" anchor="t">
            <a:noAutofit/>
          </a:bodyPr>
          <a:lstStyle/>
          <a:p>
            <a:pPr marL="0" indent="0" algn="ctr">
              <a:buNone/>
            </a:pPr>
            <a:br>
              <a:rPr lang="en-US" sz="2000">
                <a:latin typeface="Calibri" panose="020F0502020204030204" pitchFamily="34" charset="0"/>
                <a:cs typeface="Calibri" panose="020F0502020204030204" pitchFamily="34" charset="0"/>
              </a:rPr>
            </a:br>
            <a:endParaRPr lang="en-US" sz="2000">
              <a:latin typeface="Calibri" panose="020F0502020204030204" pitchFamily="34" charset="0"/>
              <a:cs typeface="Calibri" panose="020F0502020204030204" pitchFamily="34" charset="0"/>
            </a:endParaRPr>
          </a:p>
          <a:p>
            <a:pPr marL="0" indent="0" algn="ctr">
              <a:buNone/>
            </a:pPr>
            <a:r>
              <a:rPr lang="en-US" sz="2000" b="1">
                <a:latin typeface="Calibri" panose="020F0502020204030204" pitchFamily="34" charset="0"/>
                <a:cs typeface="Calibri" panose="020F0502020204030204" pitchFamily="34" charset="0"/>
              </a:rPr>
              <a:t>Annie Kalama</a:t>
            </a:r>
          </a:p>
          <a:p>
            <a:pPr marL="0" indent="0" algn="ctr">
              <a:buNone/>
            </a:pPr>
            <a:r>
              <a:rPr lang="en-US" sz="2000">
                <a:latin typeface="Calibri" panose="020F0502020204030204" pitchFamily="34" charset="0"/>
                <a:cs typeface="Calibri" panose="020F0502020204030204" pitchFamily="34" charset="0"/>
              </a:rPr>
              <a:t>Assistant Superintendent – Office of Student Support Services</a:t>
            </a:r>
          </a:p>
          <a:p>
            <a:pPr marL="0" indent="0" algn="ctr">
              <a:buNone/>
            </a:pPr>
            <a:r>
              <a:rPr lang="en-US" sz="2000">
                <a:latin typeface="Calibri" panose="020F0502020204030204" pitchFamily="34" charset="0"/>
                <a:cs typeface="Calibri" panose="020F0502020204030204" pitchFamily="34" charset="0"/>
              </a:rPr>
              <a:t> Hawaii State Department of Education</a:t>
            </a:r>
          </a:p>
          <a:p>
            <a:pPr marL="0" indent="0" algn="ctr">
              <a:buNone/>
            </a:pPr>
            <a:r>
              <a:rPr lang="en-US" sz="2000">
                <a:solidFill>
                  <a:srgbClr val="0D0D0D"/>
                </a:solidFill>
                <a:latin typeface="Calibri" panose="020F0502020204030204" pitchFamily="34" charset="0"/>
                <a:cs typeface="Calibri" panose="020F0502020204030204" pitchFamily="34" charset="0"/>
              </a:rPr>
              <a:t> </a:t>
            </a:r>
            <a:endParaRPr lang="en-US" sz="2000" u="none" strike="noStrike">
              <a:solidFill>
                <a:srgbClr val="00000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1DB7F49-74B6-5EEA-20DD-FC7F8B6B7856}"/>
              </a:ext>
            </a:extLst>
          </p:cNvPr>
          <p:cNvSpPr>
            <a:spLocks noGrp="1"/>
          </p:cNvSpPr>
          <p:nvPr>
            <p:ph type="sldNum" sz="quarter" idx="12"/>
          </p:nvPr>
        </p:nvSpPr>
        <p:spPr/>
        <p:txBody>
          <a:bodyPr/>
          <a:lstStyle/>
          <a:p>
            <a:fld id="{C5065CBE-E15C-4781-BBF0-0DA601C2776C}" type="slidenum">
              <a:rPr lang="en-US" sz="1600" smtClean="0"/>
              <a:t>13</a:t>
            </a:fld>
            <a:endParaRPr lang="en-US" sz="1600"/>
          </a:p>
        </p:txBody>
      </p:sp>
      <p:pic>
        <p:nvPicPr>
          <p:cNvPr id="5" name="Picture 4" descr="Headshot of Annie Kalama">
            <a:extLst>
              <a:ext uri="{FF2B5EF4-FFF2-40B4-BE49-F238E27FC236}">
                <a16:creationId xmlns:a16="http://schemas.microsoft.com/office/drawing/2014/main" id="{B459D53A-2958-F75A-4CA5-D17229804D08}"/>
              </a:ext>
            </a:extLst>
          </p:cNvPr>
          <p:cNvPicPr>
            <a:picLocks noChangeAspect="1"/>
          </p:cNvPicPr>
          <p:nvPr/>
        </p:nvPicPr>
        <p:blipFill>
          <a:blip r:embed="rId5">
            <a:extLst>
              <a:ext uri="{28A0092B-C50C-407E-A947-70E740481C1C}">
                <a14:useLocalDpi xmlns:a14="http://schemas.microsoft.com/office/drawing/2010/main" val="0"/>
              </a:ext>
            </a:extLst>
          </a:blip>
          <a:srcRect t="5506" b="5506"/>
          <a:stretch/>
        </p:blipFill>
        <p:spPr>
          <a:xfrm>
            <a:off x="4833580" y="1960317"/>
            <a:ext cx="2733036" cy="3648115"/>
          </a:xfrm>
          <a:prstGeom prst="flowChartConnector">
            <a:avLst/>
          </a:prstGeom>
          <a:ln>
            <a:solidFill>
              <a:schemeClr val="tx1"/>
            </a:solidFill>
          </a:ln>
        </p:spPr>
      </p:pic>
      <p:sp>
        <p:nvSpPr>
          <p:cNvPr id="6" name="Title 1">
            <a:extLst>
              <a:ext uri="{FF2B5EF4-FFF2-40B4-BE49-F238E27FC236}">
                <a16:creationId xmlns:a16="http://schemas.microsoft.com/office/drawing/2014/main" id="{2CFD40A1-118E-5419-1CD0-347F2CBFD683}"/>
              </a:ext>
            </a:extLst>
          </p:cNvPr>
          <p:cNvSpPr>
            <a:spLocks noGrp="1"/>
          </p:cNvSpPr>
          <p:nvPr>
            <p:ph type="title"/>
          </p:nvPr>
        </p:nvSpPr>
        <p:spPr>
          <a:xfrm>
            <a:off x="184283" y="365125"/>
            <a:ext cx="10613026" cy="1349986"/>
          </a:xfrm>
        </p:spPr>
        <p:txBody>
          <a:bodyPr>
            <a:noAutofit/>
          </a:bodyPr>
          <a:lstStyle/>
          <a:p>
            <a:r>
              <a:rPr lang="en-US" sz="4000" b="1">
                <a:solidFill>
                  <a:schemeClr val="bg1"/>
                </a:solidFill>
                <a:latin typeface="Calibri" panose="020F0502020204030204" pitchFamily="34" charset="0"/>
                <a:cs typeface="Calibri" panose="020F0502020204030204" pitchFamily="34" charset="0"/>
              </a:rPr>
              <a:t>Hawaii: Community and School-based Mental Health Supports</a:t>
            </a:r>
          </a:p>
        </p:txBody>
      </p:sp>
    </p:spTree>
    <p:extLst>
      <p:ext uri="{BB962C8B-B14F-4D97-AF65-F5344CB8AC3E}">
        <p14:creationId xmlns:p14="http://schemas.microsoft.com/office/powerpoint/2010/main" val="335736967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8" name="Google Shape;38;p9"/>
          <p:cNvSpPr txBox="1">
            <a:spLocks noGrp="1"/>
          </p:cNvSpPr>
          <p:nvPr>
            <p:ph type="title" idx="4294967295"/>
          </p:nvPr>
        </p:nvSpPr>
        <p:spPr>
          <a:xfrm>
            <a:off x="2923297" y="1874310"/>
            <a:ext cx="9131600" cy="1477273"/>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15366A"/>
                </a:solidFill>
                <a:effectLst/>
                <a:uLnTx/>
                <a:uFillTx/>
                <a:latin typeface="Arial"/>
                <a:ea typeface="+mn-ea"/>
                <a:cs typeface="Arial"/>
                <a:sym typeface="Arial"/>
              </a:rPr>
              <a:t>Access to Mental Health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a:ln>
                  <a:noFill/>
                </a:ln>
                <a:solidFill>
                  <a:srgbClr val="15366A"/>
                </a:solidFill>
                <a:effectLst/>
                <a:uLnTx/>
                <a:uFillTx/>
                <a:latin typeface="Arial"/>
                <a:ea typeface="+mn-ea"/>
                <a:cs typeface="Arial"/>
                <a:sym typeface="Arial"/>
              </a:rPr>
              <a:t>in Hawaii Schools  </a:t>
            </a:r>
            <a:endParaRPr kumimoji="0" lang="en-US" sz="4400" b="0" i="0" u="none" strike="noStrike" kern="0" cap="none" spc="0" normalizeH="0" baseline="0" noProof="0">
              <a:ln>
                <a:noFill/>
              </a:ln>
              <a:solidFill>
                <a:srgbClr val="15366A"/>
              </a:solidFill>
              <a:effectLst/>
              <a:uLnTx/>
              <a:uFillTx/>
              <a:latin typeface="Arial"/>
              <a:ea typeface="+mn-ea"/>
              <a:cs typeface="Arial"/>
              <a:sym typeface="Arial"/>
            </a:endParaRPr>
          </a:p>
        </p:txBody>
      </p:sp>
      <p:sp>
        <p:nvSpPr>
          <p:cNvPr id="39" name="Google Shape;39;p9"/>
          <p:cNvSpPr txBox="1"/>
          <p:nvPr/>
        </p:nvSpPr>
        <p:spPr>
          <a:xfrm>
            <a:off x="4607366" y="5304086"/>
            <a:ext cx="6159932" cy="113871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2200" b="1" kern="0">
                <a:solidFill>
                  <a:srgbClr val="15366A"/>
                </a:solidFill>
                <a:latin typeface="Arial"/>
                <a:cs typeface="Arial"/>
                <a:sym typeface="Arial"/>
              </a:rPr>
              <a:t>Annie Kalama</a:t>
            </a:r>
          </a:p>
          <a:p>
            <a:pPr defTabSz="1219170">
              <a:buClr>
                <a:srgbClr val="000000"/>
              </a:buClr>
            </a:pPr>
            <a:r>
              <a:rPr lang="en" sz="2200" i="1" kern="0">
                <a:solidFill>
                  <a:srgbClr val="000000"/>
                </a:solidFill>
                <a:latin typeface="Arial"/>
                <a:cs typeface="Arial"/>
                <a:sym typeface="Arial"/>
              </a:rPr>
              <a:t>Assistant Superintendent,</a:t>
            </a:r>
            <a:br>
              <a:rPr lang="en" sz="2200" i="1" kern="0">
                <a:solidFill>
                  <a:srgbClr val="000000"/>
                </a:solidFill>
                <a:latin typeface="Arial"/>
                <a:cs typeface="Arial"/>
                <a:sym typeface="Arial"/>
              </a:rPr>
            </a:br>
            <a:r>
              <a:rPr lang="en" sz="2200" kern="0">
                <a:solidFill>
                  <a:srgbClr val="000000"/>
                </a:solidFill>
                <a:latin typeface="Arial"/>
                <a:cs typeface="Arial"/>
                <a:sym typeface="Arial"/>
              </a:rPr>
              <a:t>Office of Student Support Serv</a:t>
            </a:r>
            <a:r>
              <a:rPr lang="en-US" sz="2200" kern="0">
                <a:solidFill>
                  <a:srgbClr val="000000"/>
                </a:solidFill>
                <a:latin typeface="Arial"/>
                <a:cs typeface="Arial"/>
                <a:sym typeface="Arial"/>
              </a:rPr>
              <a:t>ices </a:t>
            </a:r>
            <a:endParaRPr sz="1867" kern="0">
              <a:solidFill>
                <a:srgbClr val="000000"/>
              </a:solidFill>
              <a:latin typeface="Arial"/>
              <a:cs typeface="Arial"/>
              <a:sym typeface="Arial"/>
            </a:endParaRPr>
          </a:p>
        </p:txBody>
      </p:sp>
      <p:pic>
        <p:nvPicPr>
          <p:cNvPr id="41" name="Google Shape;41;p9" descr="Logo for the State of Hawaii Department of Education"/>
          <p:cNvPicPr preferRelativeResize="0"/>
          <p:nvPr/>
        </p:nvPicPr>
        <p:blipFill>
          <a:blip r:embed="rId3">
            <a:alphaModFix/>
          </a:blip>
          <a:stretch>
            <a:fillRect/>
          </a:stretch>
        </p:blipFill>
        <p:spPr>
          <a:xfrm>
            <a:off x="517267" y="698724"/>
            <a:ext cx="1485968" cy="1485933"/>
          </a:xfrm>
          <a:prstGeom prst="rect">
            <a:avLst/>
          </a:prstGeom>
          <a:noFill/>
          <a:ln>
            <a:noFill/>
          </a:ln>
        </p:spPr>
      </p:pic>
      <p:sp>
        <p:nvSpPr>
          <p:cNvPr id="42" name="Google Shape;42;p9"/>
          <p:cNvSpPr txBox="1"/>
          <p:nvPr/>
        </p:nvSpPr>
        <p:spPr>
          <a:xfrm>
            <a:off x="2923297" y="415195"/>
            <a:ext cx="7844000" cy="1025739"/>
          </a:xfrm>
          <a:prstGeom prst="rect">
            <a:avLst/>
          </a:prstGeom>
          <a:noFill/>
          <a:ln>
            <a:noFill/>
          </a:ln>
        </p:spPr>
        <p:txBody>
          <a:bodyPr spcFirstLastPara="1" wrap="square" lIns="121900" tIns="60933" rIns="121900" bIns="60933" anchor="t" anchorCtr="0">
            <a:spAutoFit/>
          </a:bodyPr>
          <a:lstStyle/>
          <a:p>
            <a:pPr defTabSz="1219170">
              <a:buClr>
                <a:srgbClr val="000000"/>
              </a:buClr>
            </a:pPr>
            <a:r>
              <a:rPr lang="en" sz="2133" i="1" kern="0">
                <a:solidFill>
                  <a:srgbClr val="000000"/>
                </a:solidFill>
                <a:latin typeface="Arial"/>
                <a:cs typeface="Arial"/>
                <a:sym typeface="Arial"/>
              </a:rPr>
              <a:t>HAWAI‘I STATE</a:t>
            </a:r>
            <a:endParaRPr sz="1867" kern="0">
              <a:solidFill>
                <a:srgbClr val="000000"/>
              </a:solidFill>
              <a:latin typeface="Arial"/>
              <a:cs typeface="Arial"/>
              <a:sym typeface="Arial"/>
            </a:endParaRPr>
          </a:p>
          <a:p>
            <a:pPr defTabSz="1219170">
              <a:buClr>
                <a:srgbClr val="000000"/>
              </a:buClr>
            </a:pPr>
            <a:r>
              <a:rPr lang="en" sz="3733" b="1" kern="0">
                <a:solidFill>
                  <a:srgbClr val="000000"/>
                </a:solidFill>
                <a:latin typeface="Arial"/>
                <a:cs typeface="Arial"/>
                <a:sym typeface="Arial"/>
              </a:rPr>
              <a:t>Department of Education</a:t>
            </a:r>
            <a:endParaRPr sz="1867" kern="0">
              <a:solidFill>
                <a:srgbClr val="000000"/>
              </a:solidFill>
              <a:latin typeface="Arial"/>
              <a:cs typeface="Arial"/>
              <a:sym typeface="Arial"/>
            </a:endParaRPr>
          </a:p>
        </p:txBody>
      </p:sp>
      <p:pic>
        <p:nvPicPr>
          <p:cNvPr id="3" name="Picture 2" descr="Headshot of Annie Kalama">
            <a:extLst>
              <a:ext uri="{FF2B5EF4-FFF2-40B4-BE49-F238E27FC236}">
                <a16:creationId xmlns:a16="http://schemas.microsoft.com/office/drawing/2014/main" id="{9F522D84-2B4D-E677-1747-9D86734577B9}"/>
              </a:ext>
            </a:extLst>
          </p:cNvPr>
          <p:cNvPicPr>
            <a:picLocks noChangeAspect="1"/>
          </p:cNvPicPr>
          <p:nvPr/>
        </p:nvPicPr>
        <p:blipFill>
          <a:blip r:embed="rId4"/>
          <a:stretch>
            <a:fillRect/>
          </a:stretch>
        </p:blipFill>
        <p:spPr>
          <a:xfrm>
            <a:off x="3145031" y="5241992"/>
            <a:ext cx="1276861" cy="126290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13" name="Picture 12" descr="A group of students in yellow gowns and hats.">
            <a:extLst>
              <a:ext uri="{FF2B5EF4-FFF2-40B4-BE49-F238E27FC236}">
                <a16:creationId xmlns:a16="http://schemas.microsoft.com/office/drawing/2014/main" id="{7E84331A-F579-51C6-009B-6902FEBAC79F}"/>
              </a:ext>
            </a:extLst>
          </p:cNvPr>
          <p:cNvPicPr>
            <a:picLocks noChangeAspect="1"/>
          </p:cNvPicPr>
          <p:nvPr/>
        </p:nvPicPr>
        <p:blipFill rotWithShape="1">
          <a:blip r:embed="rId3">
            <a:alphaModFix amt="20000"/>
          </a:blip>
          <a:srcRect l="39" t="-134" r="7953" b="133"/>
          <a:stretch/>
        </p:blipFill>
        <p:spPr>
          <a:xfrm>
            <a:off x="2724386" y="1"/>
            <a:ext cx="9467615" cy="6858000"/>
          </a:xfrm>
          <a:prstGeom prst="rect">
            <a:avLst/>
          </a:prstGeom>
        </p:spPr>
      </p:pic>
      <p:pic>
        <p:nvPicPr>
          <p:cNvPr id="6" name="Picture 5" descr="Outline of the State of Hawaii">
            <a:extLst>
              <a:ext uri="{FF2B5EF4-FFF2-40B4-BE49-F238E27FC236}">
                <a16:creationId xmlns:a16="http://schemas.microsoft.com/office/drawing/2014/main" id="{A351B109-ADC7-6CAD-50ED-EFC850550A26}"/>
              </a:ext>
            </a:extLst>
          </p:cNvPr>
          <p:cNvPicPr>
            <a:picLocks noChangeAspect="1"/>
          </p:cNvPicPr>
          <p:nvPr/>
        </p:nvPicPr>
        <p:blipFill>
          <a:blip r:embed="rId4"/>
          <a:stretch>
            <a:fillRect/>
          </a:stretch>
        </p:blipFill>
        <p:spPr>
          <a:xfrm>
            <a:off x="7508938" y="1204627"/>
            <a:ext cx="4543484" cy="2945431"/>
          </a:xfrm>
          <a:prstGeom prst="rect">
            <a:avLst/>
          </a:prstGeom>
        </p:spPr>
      </p:pic>
      <p:sp>
        <p:nvSpPr>
          <p:cNvPr id="7" name="TextBox 6">
            <a:extLst>
              <a:ext uri="{FF2B5EF4-FFF2-40B4-BE49-F238E27FC236}">
                <a16:creationId xmlns:a16="http://schemas.microsoft.com/office/drawing/2014/main" id="{5E762EAA-5484-94EA-0621-2C0C5DFC289E}"/>
              </a:ext>
            </a:extLst>
          </p:cNvPr>
          <p:cNvSpPr txBox="1"/>
          <p:nvPr/>
        </p:nvSpPr>
        <p:spPr>
          <a:xfrm>
            <a:off x="3142197" y="3429001"/>
            <a:ext cx="1906183" cy="1405641"/>
          </a:xfrm>
          <a:prstGeom prst="rect">
            <a:avLst/>
          </a:prstGeom>
          <a:noFill/>
        </p:spPr>
        <p:txBody>
          <a:bodyPr wrap="square" rtlCol="0">
            <a:spAutoFit/>
          </a:bodyPr>
          <a:lstStyle/>
          <a:p>
            <a:r>
              <a:rPr lang="en-US" sz="4800" b="1">
                <a:latin typeface="Arial" panose="020B0604020202020204" pitchFamily="34" charset="0"/>
              </a:rPr>
              <a:t>295 </a:t>
            </a:r>
          </a:p>
          <a:p>
            <a:r>
              <a:rPr lang="en-US" sz="1867">
                <a:latin typeface="Arial" panose="020B0604020202020204" pitchFamily="34" charset="0"/>
              </a:rPr>
              <a:t>PUBLIC SCHOOLS</a:t>
            </a:r>
            <a:endParaRPr lang="en-US" sz="1600"/>
          </a:p>
        </p:txBody>
      </p:sp>
      <p:sp>
        <p:nvSpPr>
          <p:cNvPr id="8" name="TextBox 7">
            <a:extLst>
              <a:ext uri="{FF2B5EF4-FFF2-40B4-BE49-F238E27FC236}">
                <a16:creationId xmlns:a16="http://schemas.microsoft.com/office/drawing/2014/main" id="{051B29F5-37B0-CA7D-0C19-87756A9C3110}"/>
              </a:ext>
            </a:extLst>
          </p:cNvPr>
          <p:cNvSpPr txBox="1"/>
          <p:nvPr/>
        </p:nvSpPr>
        <p:spPr>
          <a:xfrm>
            <a:off x="5123976" y="3436005"/>
            <a:ext cx="2464984" cy="1118319"/>
          </a:xfrm>
          <a:prstGeom prst="rect">
            <a:avLst/>
          </a:prstGeom>
          <a:noFill/>
        </p:spPr>
        <p:txBody>
          <a:bodyPr wrap="square" rtlCol="0">
            <a:spAutoFit/>
          </a:bodyPr>
          <a:lstStyle/>
          <a:p>
            <a:pPr fontAlgn="t"/>
            <a:r>
              <a:rPr lang="en-US" sz="4800" b="1">
                <a:latin typeface="Arial" panose="020B0604020202020204" pitchFamily="34" charset="0"/>
              </a:rPr>
              <a:t>42,370</a:t>
            </a:r>
            <a:r>
              <a:rPr lang="en-US" sz="1867" b="1">
                <a:latin typeface="Arial" panose="020B0604020202020204" pitchFamily="34" charset="0"/>
              </a:rPr>
              <a:t> </a:t>
            </a:r>
            <a:r>
              <a:rPr lang="en-US" sz="1867">
                <a:latin typeface="Arial" panose="020B0604020202020204" pitchFamily="34" charset="0"/>
              </a:rPr>
              <a:t>EMPLOYEES</a:t>
            </a:r>
            <a:endParaRPr lang="en-US" sz="1600"/>
          </a:p>
        </p:txBody>
      </p:sp>
      <p:sp>
        <p:nvSpPr>
          <p:cNvPr id="9" name="TextBox 8">
            <a:extLst>
              <a:ext uri="{FF2B5EF4-FFF2-40B4-BE49-F238E27FC236}">
                <a16:creationId xmlns:a16="http://schemas.microsoft.com/office/drawing/2014/main" id="{63C9044A-F794-3FC2-E819-9E8D4068105C}"/>
              </a:ext>
            </a:extLst>
          </p:cNvPr>
          <p:cNvSpPr txBox="1"/>
          <p:nvPr/>
        </p:nvSpPr>
        <p:spPr>
          <a:xfrm>
            <a:off x="7721560" y="3436005"/>
            <a:ext cx="2602869" cy="1118319"/>
          </a:xfrm>
          <a:prstGeom prst="rect">
            <a:avLst/>
          </a:prstGeom>
          <a:noFill/>
        </p:spPr>
        <p:txBody>
          <a:bodyPr wrap="square" rtlCol="0">
            <a:spAutoFit/>
          </a:bodyPr>
          <a:lstStyle/>
          <a:p>
            <a:pPr fontAlgn="t"/>
            <a:r>
              <a:rPr lang="en-US" sz="4800" b="1">
                <a:latin typeface="Arial" panose="020B0604020202020204" pitchFamily="34" charset="0"/>
              </a:rPr>
              <a:t>167,649</a:t>
            </a:r>
            <a:r>
              <a:rPr lang="en-US" sz="1867" b="1">
                <a:latin typeface="Arial" panose="020B0604020202020204" pitchFamily="34" charset="0"/>
              </a:rPr>
              <a:t> </a:t>
            </a:r>
            <a:r>
              <a:rPr lang="en-US" sz="1867">
                <a:latin typeface="Arial" panose="020B0604020202020204" pitchFamily="34" charset="0"/>
              </a:rPr>
              <a:t>STUDENTS</a:t>
            </a:r>
            <a:endParaRPr lang="en-US" sz="1600"/>
          </a:p>
        </p:txBody>
      </p:sp>
      <p:graphicFrame>
        <p:nvGraphicFramePr>
          <p:cNvPr id="10" name="Table 9">
            <a:extLst>
              <a:ext uri="{FF2B5EF4-FFF2-40B4-BE49-F238E27FC236}">
                <a16:creationId xmlns:a16="http://schemas.microsoft.com/office/drawing/2014/main" id="{4AA564A3-1B06-69C1-69B1-C42C25E9B3D0}"/>
              </a:ext>
            </a:extLst>
          </p:cNvPr>
          <p:cNvGraphicFramePr>
            <a:graphicFrameLocks noGrp="1"/>
          </p:cNvGraphicFramePr>
          <p:nvPr>
            <p:extLst>
              <p:ext uri="{D42A27DB-BD31-4B8C-83A1-F6EECF244321}">
                <p14:modId xmlns:p14="http://schemas.microsoft.com/office/powerpoint/2010/main" val="2537957156"/>
              </p:ext>
            </p:extLst>
          </p:nvPr>
        </p:nvGraphicFramePr>
        <p:xfrm>
          <a:off x="2832730" y="5453813"/>
          <a:ext cx="8576316" cy="1291143"/>
        </p:xfrm>
        <a:graphic>
          <a:graphicData uri="http://schemas.openxmlformats.org/drawingml/2006/table">
            <a:tbl>
              <a:tblPr firstRow="1"/>
              <a:tblGrid>
                <a:gridCol w="4323665">
                  <a:extLst>
                    <a:ext uri="{9D8B030D-6E8A-4147-A177-3AD203B41FA5}">
                      <a16:colId xmlns:a16="http://schemas.microsoft.com/office/drawing/2014/main" val="1717170965"/>
                    </a:ext>
                  </a:extLst>
                </a:gridCol>
                <a:gridCol w="4252651">
                  <a:extLst>
                    <a:ext uri="{9D8B030D-6E8A-4147-A177-3AD203B41FA5}">
                      <a16:colId xmlns:a16="http://schemas.microsoft.com/office/drawing/2014/main" val="3464536408"/>
                    </a:ext>
                  </a:extLst>
                </a:gridCol>
              </a:tblGrid>
              <a:tr h="1291143">
                <a:tc>
                  <a:txBody>
                    <a:bodyPr/>
                    <a:lstStyle/>
                    <a:p>
                      <a:pPr marL="342900" rtl="0" fontAlgn="t">
                        <a:spcBef>
                          <a:spcPts val="0"/>
                        </a:spcBef>
                        <a:spcAft>
                          <a:spcPts val="0"/>
                        </a:spcAft>
                      </a:pPr>
                      <a:r>
                        <a:rPr lang="en-US" sz="1700" b="1" i="0" u="none" strike="noStrike">
                          <a:solidFill>
                            <a:srgbClr val="000000"/>
                          </a:solidFill>
                          <a:effectLst/>
                          <a:latin typeface="Arial" panose="020B0604020202020204" pitchFamily="34" charset="0"/>
                        </a:rPr>
                        <a:t>STUDENT CHARACTERISTICS</a:t>
                      </a:r>
                      <a:endParaRPr lang="en-US" sz="1700">
                        <a:effectLst/>
                      </a:endParaRPr>
                    </a:p>
                    <a:p>
                      <a:pPr indent="342900" rtl="0" fontAlgn="t">
                        <a:spcBef>
                          <a:spcPts val="0"/>
                        </a:spcBef>
                        <a:spcAft>
                          <a:spcPts val="0"/>
                        </a:spcAft>
                      </a:pPr>
                      <a:r>
                        <a:rPr lang="en-US" sz="1300" b="1" i="0" u="none" strike="noStrike">
                          <a:solidFill>
                            <a:srgbClr val="000000"/>
                          </a:solidFill>
                          <a:effectLst/>
                          <a:latin typeface="Arial" panose="020B0604020202020204" pitchFamily="34" charset="0"/>
                        </a:rPr>
                        <a:t>*Economically Disadvantaged: </a:t>
                      </a:r>
                      <a:r>
                        <a:rPr lang="en-US" sz="1300" b="0" i="0" u="none" strike="noStrike">
                          <a:solidFill>
                            <a:srgbClr val="000000"/>
                          </a:solidFill>
                          <a:effectLst/>
                          <a:latin typeface="Arial" panose="020B0604020202020204" pitchFamily="34" charset="0"/>
                        </a:rPr>
                        <a:t>55%</a:t>
                      </a:r>
                      <a:endParaRPr lang="en-US" sz="1700">
                        <a:effectLst/>
                      </a:endParaRPr>
                    </a:p>
                    <a:p>
                      <a:pPr indent="342900" rtl="0" fontAlgn="t">
                        <a:spcBef>
                          <a:spcPts val="0"/>
                        </a:spcBef>
                        <a:spcAft>
                          <a:spcPts val="0"/>
                        </a:spcAft>
                      </a:pPr>
                      <a:r>
                        <a:rPr lang="en-US" sz="1300" b="1" i="0" u="none" strike="noStrike">
                          <a:solidFill>
                            <a:srgbClr val="000000"/>
                          </a:solidFill>
                          <a:effectLst/>
                          <a:latin typeface="Arial" panose="020B0604020202020204" pitchFamily="34" charset="0"/>
                        </a:rPr>
                        <a:t>*Special Education: </a:t>
                      </a:r>
                      <a:r>
                        <a:rPr lang="en-US" sz="1300" b="0" i="0" u="none" strike="noStrike">
                          <a:solidFill>
                            <a:srgbClr val="000000"/>
                          </a:solidFill>
                          <a:effectLst/>
                          <a:latin typeface="Arial" panose="020B0604020202020204" pitchFamily="34" charset="0"/>
                        </a:rPr>
                        <a:t>10% </a:t>
                      </a:r>
                      <a:endParaRPr lang="en-US" sz="1700">
                        <a:effectLst/>
                      </a:endParaRPr>
                    </a:p>
                    <a:p>
                      <a:pPr indent="342900" rtl="0" fontAlgn="t">
                        <a:spcBef>
                          <a:spcPts val="0"/>
                        </a:spcBef>
                        <a:spcAft>
                          <a:spcPts val="0"/>
                        </a:spcAft>
                      </a:pPr>
                      <a:r>
                        <a:rPr lang="en-US" sz="1300" b="1" i="0" u="none" strike="noStrike">
                          <a:solidFill>
                            <a:srgbClr val="000000"/>
                          </a:solidFill>
                          <a:effectLst/>
                          <a:latin typeface="Arial" panose="020B0604020202020204" pitchFamily="34" charset="0"/>
                        </a:rPr>
                        <a:t>*English Learners: </a:t>
                      </a:r>
                      <a:r>
                        <a:rPr lang="en-US" sz="1300" b="0" i="0" u="none" strike="noStrike">
                          <a:solidFill>
                            <a:srgbClr val="000000"/>
                          </a:solidFill>
                          <a:effectLst/>
                          <a:latin typeface="Arial" panose="020B0604020202020204" pitchFamily="34" charset="0"/>
                        </a:rPr>
                        <a:t>9%</a:t>
                      </a:r>
                      <a:endParaRPr lang="en-US" sz="1700">
                        <a:effectLst/>
                      </a:endParaRPr>
                    </a:p>
                    <a:p>
                      <a:pPr indent="342900" rtl="0" fontAlgn="t">
                        <a:spcBef>
                          <a:spcPts val="0"/>
                        </a:spcBef>
                        <a:spcAft>
                          <a:spcPts val="0"/>
                        </a:spcAft>
                      </a:pPr>
                      <a:r>
                        <a:rPr lang="en-US" sz="1300" b="1" i="0" u="none" strike="noStrike">
                          <a:solidFill>
                            <a:srgbClr val="000000"/>
                          </a:solidFill>
                          <a:effectLst/>
                          <a:latin typeface="Arial" panose="020B0604020202020204" pitchFamily="34" charset="0"/>
                        </a:rPr>
                        <a:t> More than 1 high need</a:t>
                      </a:r>
                      <a:r>
                        <a:rPr lang="en-US" sz="1300" b="0" i="0" u="none" strike="noStrike">
                          <a:solidFill>
                            <a:srgbClr val="000000"/>
                          </a:solidFill>
                          <a:effectLst/>
                          <a:latin typeface="Arial" panose="020B0604020202020204" pitchFamily="34" charset="0"/>
                        </a:rPr>
                        <a:t> (*)</a:t>
                      </a:r>
                      <a:r>
                        <a:rPr lang="en-US" sz="1300" b="1" i="0" u="none" strike="noStrike">
                          <a:solidFill>
                            <a:srgbClr val="000000"/>
                          </a:solidFill>
                          <a:effectLst/>
                          <a:latin typeface="Arial" panose="020B0604020202020204" pitchFamily="34" charset="0"/>
                        </a:rPr>
                        <a:t>:</a:t>
                      </a:r>
                      <a:r>
                        <a:rPr lang="en-US" sz="1300" b="0" i="0" u="none" strike="noStrike">
                          <a:solidFill>
                            <a:srgbClr val="000000"/>
                          </a:solidFill>
                          <a:effectLst/>
                          <a:latin typeface="Arial" panose="020B0604020202020204" pitchFamily="34" charset="0"/>
                        </a:rPr>
                        <a:t> 13%</a:t>
                      </a:r>
                      <a:endParaRPr lang="en-US" sz="1700">
                        <a:effectLst/>
                      </a:endParaRPr>
                    </a:p>
                  </a:txBody>
                  <a:tcPr marL="120893" marR="120893" marT="84625" marB="8462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4763" rtl="0" fontAlgn="t">
                        <a:spcBef>
                          <a:spcPts val="0"/>
                        </a:spcBef>
                        <a:spcAft>
                          <a:spcPts val="0"/>
                        </a:spcAft>
                        <a:tabLst/>
                      </a:pPr>
                      <a:br>
                        <a:rPr lang="en-US" sz="1300" b="1" i="0" u="none" strike="noStrike">
                          <a:solidFill>
                            <a:srgbClr val="000000"/>
                          </a:solidFill>
                          <a:effectLst/>
                          <a:latin typeface="Arial" panose="020B0604020202020204" pitchFamily="34" charset="0"/>
                        </a:rPr>
                      </a:br>
                      <a:r>
                        <a:rPr lang="en-US" sz="1300" b="1" i="0" u="none" strike="noStrike">
                          <a:solidFill>
                            <a:srgbClr val="000000"/>
                          </a:solidFill>
                          <a:effectLst/>
                          <a:latin typeface="Arial" panose="020B0604020202020204" pitchFamily="34" charset="0"/>
                        </a:rPr>
                        <a:t>Military Impacted: </a:t>
                      </a:r>
                      <a:r>
                        <a:rPr lang="en-US" sz="1300" b="0" i="0" u="none" strike="noStrike">
                          <a:solidFill>
                            <a:srgbClr val="000000"/>
                          </a:solidFill>
                          <a:effectLst/>
                          <a:latin typeface="Arial" panose="020B0604020202020204" pitchFamily="34" charset="0"/>
                        </a:rPr>
                        <a:t>6%</a:t>
                      </a:r>
                      <a:endParaRPr lang="en-US" sz="1700" b="0" i="0" u="none" strike="noStrike">
                        <a:solidFill>
                          <a:schemeClr val="tx1"/>
                        </a:solidFill>
                        <a:effectLst/>
                        <a:latin typeface="+mn-lt"/>
                      </a:endParaRPr>
                    </a:p>
                    <a:p>
                      <a:pPr marL="0" indent="4763" rtl="0" fontAlgn="t">
                        <a:spcBef>
                          <a:spcPts val="0"/>
                        </a:spcBef>
                        <a:spcAft>
                          <a:spcPts val="0"/>
                        </a:spcAft>
                        <a:tabLst/>
                      </a:pPr>
                      <a:r>
                        <a:rPr lang="en-US" sz="1300" b="1" i="0" u="none" strike="noStrike">
                          <a:solidFill>
                            <a:srgbClr val="000000"/>
                          </a:solidFill>
                          <a:effectLst/>
                          <a:latin typeface="Arial" panose="020B0604020202020204" pitchFamily="34" charset="0"/>
                        </a:rPr>
                        <a:t>Experiencing Homelessness:</a:t>
                      </a:r>
                      <a:r>
                        <a:rPr lang="en-US" sz="1300" b="0" i="0" u="none" strike="noStrike">
                          <a:solidFill>
                            <a:srgbClr val="000000"/>
                          </a:solidFill>
                          <a:effectLst/>
                          <a:latin typeface="Arial" panose="020B0604020202020204" pitchFamily="34" charset="0"/>
                        </a:rPr>
                        <a:t> 2%</a:t>
                      </a:r>
                      <a:endParaRPr lang="en-US" sz="1700">
                        <a:effectLst/>
                      </a:endParaRPr>
                    </a:p>
                    <a:p>
                      <a:pPr marL="0" indent="4763" rtl="0" fontAlgn="t">
                        <a:spcBef>
                          <a:spcPts val="0"/>
                        </a:spcBef>
                        <a:spcAft>
                          <a:spcPts val="0"/>
                        </a:spcAft>
                        <a:tabLst/>
                      </a:pPr>
                      <a:r>
                        <a:rPr lang="en-US" sz="1300" b="1" i="0" u="none" strike="noStrike">
                          <a:solidFill>
                            <a:srgbClr val="000000"/>
                          </a:solidFill>
                          <a:effectLst/>
                          <a:latin typeface="Arial" panose="020B0604020202020204" pitchFamily="34" charset="0"/>
                        </a:rPr>
                        <a:t>Foster Youth: </a:t>
                      </a:r>
                      <a:r>
                        <a:rPr lang="en-US" sz="1300" b="0" i="0" u="none" strike="noStrike">
                          <a:solidFill>
                            <a:srgbClr val="000000"/>
                          </a:solidFill>
                          <a:effectLst/>
                          <a:latin typeface="Arial" panose="020B0604020202020204" pitchFamily="34" charset="0"/>
                        </a:rPr>
                        <a:t>1%</a:t>
                      </a:r>
                      <a:endParaRPr lang="en-US" sz="1700">
                        <a:effectLst/>
                      </a:endParaRPr>
                    </a:p>
                    <a:p>
                      <a:pPr marL="0" indent="4763" rtl="0" fontAlgn="t">
                        <a:spcBef>
                          <a:spcPts val="0"/>
                        </a:spcBef>
                        <a:spcAft>
                          <a:spcPts val="0"/>
                        </a:spcAft>
                        <a:tabLst/>
                      </a:pPr>
                      <a:r>
                        <a:rPr lang="en-US" sz="1300" b="1" i="0" u="none" strike="noStrike">
                          <a:solidFill>
                            <a:srgbClr val="000000"/>
                          </a:solidFill>
                          <a:effectLst/>
                          <a:latin typeface="Arial" panose="020B0604020202020204" pitchFamily="34" charset="0"/>
                        </a:rPr>
                        <a:t>Migrant:</a:t>
                      </a:r>
                      <a:r>
                        <a:rPr lang="en-US" sz="1300" b="0" i="0" u="none" strike="noStrike">
                          <a:solidFill>
                            <a:srgbClr val="000000"/>
                          </a:solidFill>
                          <a:effectLst/>
                          <a:latin typeface="Arial" panose="020B0604020202020204" pitchFamily="34" charset="0"/>
                        </a:rPr>
                        <a:t> 1%</a:t>
                      </a:r>
                      <a:endParaRPr lang="en-US" sz="1700">
                        <a:effectLst/>
                      </a:endParaRPr>
                    </a:p>
                  </a:txBody>
                  <a:tcPr marL="120893" marR="120893" marT="84625" marB="84625">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37718667"/>
                  </a:ext>
                </a:extLst>
              </a:tr>
            </a:tbl>
          </a:graphicData>
        </a:graphic>
      </p:graphicFrame>
      <p:sp>
        <p:nvSpPr>
          <p:cNvPr id="11" name="Google Shape;129;p14">
            <a:extLst>
              <a:ext uri="{FF2B5EF4-FFF2-40B4-BE49-F238E27FC236}">
                <a16:creationId xmlns:a16="http://schemas.microsoft.com/office/drawing/2014/main" id="{9D13F777-BD56-8A35-B726-2E2E44737E0E}"/>
              </a:ext>
            </a:extLst>
          </p:cNvPr>
          <p:cNvSpPr txBox="1">
            <a:spLocks noGrp="1"/>
          </p:cNvSpPr>
          <p:nvPr>
            <p:ph type="title" idx="4294967295"/>
          </p:nvPr>
        </p:nvSpPr>
        <p:spPr>
          <a:xfrm>
            <a:off x="3091752" y="419532"/>
            <a:ext cx="5041029" cy="615499"/>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2B72"/>
                </a:solidFill>
                <a:effectLst/>
                <a:uLnTx/>
                <a:uFillTx/>
                <a:latin typeface="+mn-lt"/>
                <a:ea typeface="+mn-ea"/>
                <a:cs typeface="+mn-cs"/>
              </a:rPr>
              <a:t>Hawaii’s Public Schools</a:t>
            </a:r>
            <a:endParaRPr kumimoji="0" lang="en-US" sz="3200" b="0" i="0" u="none" strike="noStrike" kern="1200" cap="none" spc="0" normalizeH="0" baseline="0" noProof="0">
              <a:ln>
                <a:noFill/>
              </a:ln>
              <a:solidFill>
                <a:srgbClr val="2E2B72"/>
              </a:solidFill>
              <a:effectLst/>
              <a:uLnTx/>
              <a:uFillTx/>
              <a:latin typeface="+mn-lt"/>
              <a:ea typeface="+mn-ea"/>
              <a:cs typeface="+mn-cs"/>
            </a:endParaRPr>
          </a:p>
        </p:txBody>
      </p:sp>
      <p:pic>
        <p:nvPicPr>
          <p:cNvPr id="16" name="Picture 15" descr="Outline of a school ">
            <a:extLst>
              <a:ext uri="{FF2B5EF4-FFF2-40B4-BE49-F238E27FC236}">
                <a16:creationId xmlns:a16="http://schemas.microsoft.com/office/drawing/2014/main" id="{BD75A416-58A3-5FA7-3963-030DAF1BD910}"/>
              </a:ext>
            </a:extLst>
          </p:cNvPr>
          <p:cNvPicPr>
            <a:picLocks noChangeAspect="1"/>
          </p:cNvPicPr>
          <p:nvPr/>
        </p:nvPicPr>
        <p:blipFill>
          <a:blip r:embed="rId5"/>
          <a:stretch>
            <a:fillRect/>
          </a:stretch>
        </p:blipFill>
        <p:spPr>
          <a:xfrm>
            <a:off x="3169836" y="2961842"/>
            <a:ext cx="633355" cy="555717"/>
          </a:xfrm>
          <a:prstGeom prst="rect">
            <a:avLst/>
          </a:prstGeom>
        </p:spPr>
      </p:pic>
      <p:pic>
        <p:nvPicPr>
          <p:cNvPr id="18" name="Picture 17">
            <a:extLst>
              <a:ext uri="{FF2B5EF4-FFF2-40B4-BE49-F238E27FC236}">
                <a16:creationId xmlns:a16="http://schemas.microsoft.com/office/drawing/2014/main" id="{8747898C-B940-863E-2654-AC08244E4B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37762" y="2921583"/>
            <a:ext cx="866423" cy="615403"/>
          </a:xfrm>
          <a:prstGeom prst="rect">
            <a:avLst/>
          </a:prstGeom>
        </p:spPr>
      </p:pic>
      <p:pic>
        <p:nvPicPr>
          <p:cNvPr id="20" name="Picture 19">
            <a:extLst>
              <a:ext uri="{FF2B5EF4-FFF2-40B4-BE49-F238E27FC236}">
                <a16:creationId xmlns:a16="http://schemas.microsoft.com/office/drawing/2014/main" id="{1BB012EC-1874-82B1-78AE-4134F3F96AF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778344" y="3062414"/>
            <a:ext cx="899049" cy="474572"/>
          </a:xfrm>
          <a:prstGeom prst="rect">
            <a:avLst/>
          </a:prstGeom>
        </p:spPr>
      </p:pic>
      <p:sp>
        <p:nvSpPr>
          <p:cNvPr id="5" name="Slide Number Placeholder 3">
            <a:extLst>
              <a:ext uri="{FF2B5EF4-FFF2-40B4-BE49-F238E27FC236}">
                <a16:creationId xmlns:a16="http://schemas.microsoft.com/office/drawing/2014/main" id="{4C82DF11-24A7-DF35-DE3B-0F5673F7EE65}"/>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065CBE-E15C-4781-BBF0-0DA601C2776C}" type="slidenum">
              <a:rPr lang="en-US" sz="1600" smtClean="0">
                <a:solidFill>
                  <a:srgbClr val="144C76">
                    <a:tint val="75000"/>
                  </a:srgbClr>
                </a:solidFill>
                <a:latin typeface="Avenir Next LT Pro"/>
              </a:rPr>
              <a:pPr/>
              <a:t>15</a:t>
            </a:fld>
            <a:endParaRPr lang="en-US" sz="1600">
              <a:solidFill>
                <a:srgbClr val="144C76">
                  <a:tint val="75000"/>
                </a:srgbClr>
              </a:solidFill>
              <a:latin typeface="Avenir Next LT Pr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10" name="Google Shape;110;p14"/>
          <p:cNvSpPr txBox="1"/>
          <p:nvPr/>
        </p:nvSpPr>
        <p:spPr>
          <a:xfrm>
            <a:off x="11409045" y="9217"/>
            <a:ext cx="731600" cy="524800"/>
          </a:xfrm>
          <a:prstGeom prst="rect">
            <a:avLst/>
          </a:prstGeom>
          <a:noFill/>
          <a:ln>
            <a:noFill/>
          </a:ln>
        </p:spPr>
        <p:txBody>
          <a:bodyPr spcFirstLastPara="1" wrap="square" lIns="121900" tIns="121900" rIns="121900" bIns="121900" anchor="t" anchorCtr="0">
            <a:noAutofit/>
          </a:bodyPr>
          <a:lstStyle/>
          <a:p>
            <a:pPr algn="r"/>
            <a:fld id="{00000000-1234-1234-1234-123412341234}" type="slidenum">
              <a:rPr lang="en" sz="1733">
                <a:solidFill>
                  <a:srgbClr val="FFFFFF"/>
                </a:solidFill>
              </a:rPr>
              <a:pPr algn="r"/>
              <a:t>16</a:t>
            </a:fld>
            <a:endParaRPr sz="1733">
              <a:solidFill>
                <a:srgbClr val="FFFFFF"/>
              </a:solidFill>
            </a:endParaRPr>
          </a:p>
        </p:txBody>
      </p:sp>
      <p:pic>
        <p:nvPicPr>
          <p:cNvPr id="113" name="Google Shape;113;p14" descr="Screenshot of the cover of the &quot;2023-2029 Strategic Plan Phase II: Implementation Plan&quot; for the Hawaii State Department of Education"/>
          <p:cNvPicPr preferRelativeResize="0"/>
          <p:nvPr/>
        </p:nvPicPr>
        <p:blipFill>
          <a:blip r:embed="rId3">
            <a:alphaModFix/>
          </a:blip>
          <a:stretch>
            <a:fillRect/>
          </a:stretch>
        </p:blipFill>
        <p:spPr>
          <a:xfrm>
            <a:off x="3227251" y="1090268"/>
            <a:ext cx="2807535" cy="3632299"/>
          </a:xfrm>
          <a:prstGeom prst="rect">
            <a:avLst/>
          </a:prstGeom>
          <a:noFill/>
          <a:ln>
            <a:noFill/>
          </a:ln>
          <a:effectLst>
            <a:outerShdw blurRad="57150" dist="19050" dir="5400000" algn="bl" rotWithShape="0">
              <a:srgbClr val="000000">
                <a:alpha val="17000"/>
              </a:srgbClr>
            </a:outerShdw>
          </a:effectLst>
        </p:spPr>
      </p:pic>
      <p:sp>
        <p:nvSpPr>
          <p:cNvPr id="129" name="Google Shape;129;p14"/>
          <p:cNvSpPr txBox="1">
            <a:spLocks noGrp="1"/>
          </p:cNvSpPr>
          <p:nvPr>
            <p:ph type="title" idx="4294967295"/>
          </p:nvPr>
        </p:nvSpPr>
        <p:spPr>
          <a:xfrm>
            <a:off x="3091752" y="419532"/>
            <a:ext cx="5041029" cy="615499"/>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2B72"/>
                </a:solidFill>
                <a:effectLst/>
                <a:uLnTx/>
                <a:uFillTx/>
                <a:latin typeface="+mn-lt"/>
                <a:ea typeface="+mn-ea"/>
                <a:cs typeface="+mn-cs"/>
              </a:rPr>
              <a:t>2023-2029 Strategic Plan</a:t>
            </a:r>
            <a:endParaRPr kumimoji="0" lang="en-US" sz="3200" b="0" i="0" u="none" strike="noStrike" kern="1200" cap="none" spc="0" normalizeH="0" baseline="0" noProof="0">
              <a:ln>
                <a:noFill/>
              </a:ln>
              <a:solidFill>
                <a:srgbClr val="2E2B72"/>
              </a:solidFill>
              <a:effectLst/>
              <a:uLnTx/>
              <a:uFillTx/>
              <a:latin typeface="+mn-lt"/>
              <a:ea typeface="+mn-ea"/>
              <a:cs typeface="+mn-cs"/>
            </a:endParaRPr>
          </a:p>
        </p:txBody>
      </p:sp>
      <p:graphicFrame>
        <p:nvGraphicFramePr>
          <p:cNvPr id="2" name="Table 1">
            <a:extLst>
              <a:ext uri="{FF2B5EF4-FFF2-40B4-BE49-F238E27FC236}">
                <a16:creationId xmlns:a16="http://schemas.microsoft.com/office/drawing/2014/main" id="{1B1A0FE8-4BE8-4AA5-8CF7-26251103B803}"/>
              </a:ext>
            </a:extLst>
          </p:cNvPr>
          <p:cNvGraphicFramePr>
            <a:graphicFrameLocks noGrp="1"/>
          </p:cNvGraphicFramePr>
          <p:nvPr>
            <p:extLst>
              <p:ext uri="{D42A27DB-BD31-4B8C-83A1-F6EECF244321}">
                <p14:modId xmlns:p14="http://schemas.microsoft.com/office/powerpoint/2010/main" val="2501418265"/>
              </p:ext>
            </p:extLst>
          </p:nvPr>
        </p:nvGraphicFramePr>
        <p:xfrm>
          <a:off x="6925027" y="2364576"/>
          <a:ext cx="4428773" cy="3891329"/>
        </p:xfrm>
        <a:graphic>
          <a:graphicData uri="http://schemas.openxmlformats.org/drawingml/2006/table">
            <a:tbl>
              <a:tblPr>
                <a:noFill/>
              </a:tblPr>
              <a:tblGrid>
                <a:gridCol w="2276780">
                  <a:extLst>
                    <a:ext uri="{9D8B030D-6E8A-4147-A177-3AD203B41FA5}">
                      <a16:colId xmlns:a16="http://schemas.microsoft.com/office/drawing/2014/main" val="3063685984"/>
                    </a:ext>
                  </a:extLst>
                </a:gridCol>
                <a:gridCol w="2151993">
                  <a:extLst>
                    <a:ext uri="{9D8B030D-6E8A-4147-A177-3AD203B41FA5}">
                      <a16:colId xmlns:a16="http://schemas.microsoft.com/office/drawing/2014/main" val="1842448741"/>
                    </a:ext>
                  </a:extLst>
                </a:gridCol>
              </a:tblGrid>
              <a:tr h="894040">
                <a:tc>
                  <a:txBody>
                    <a:bodyPr/>
                    <a:lstStyle/>
                    <a:p>
                      <a:pPr marL="0" lvl="0" indent="0" algn="ctr" rtl="0">
                        <a:spcBef>
                          <a:spcPts val="0"/>
                        </a:spcBef>
                        <a:spcAft>
                          <a:spcPts val="0"/>
                        </a:spcAft>
                        <a:buNone/>
                      </a:pPr>
                      <a:r>
                        <a:rPr lang="en" sz="2100" b="1"/>
                        <a:t>Workforce </a:t>
                      </a:r>
                      <a:endParaRPr sz="2100" b="1"/>
                    </a:p>
                    <a:p>
                      <a:pPr marL="0" lvl="0" indent="0" algn="ctr" rtl="0">
                        <a:spcBef>
                          <a:spcPts val="0"/>
                        </a:spcBef>
                        <a:spcAft>
                          <a:spcPts val="0"/>
                        </a:spcAft>
                        <a:buNone/>
                      </a:pPr>
                      <a:r>
                        <a:rPr lang="en" sz="2100" b="1"/>
                        <a:t>Readiness</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2100" b="1"/>
                        <a:t>Middle School</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3835189004"/>
                  </a:ext>
                </a:extLst>
              </a:tr>
              <a:tr h="894040">
                <a:tc>
                  <a:txBody>
                    <a:bodyPr/>
                    <a:lstStyle/>
                    <a:p>
                      <a:pPr marL="0" lvl="0" indent="0" algn="ctr" rtl="0">
                        <a:spcBef>
                          <a:spcPts val="0"/>
                        </a:spcBef>
                        <a:spcAft>
                          <a:spcPts val="0"/>
                        </a:spcAft>
                        <a:buNone/>
                      </a:pPr>
                      <a:r>
                        <a:rPr lang="en" sz="2100" b="1"/>
                        <a:t>Math Innovation</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2100" b="1"/>
                        <a:t>Vulnerable </a:t>
                      </a:r>
                      <a:endParaRPr sz="2100" b="1"/>
                    </a:p>
                    <a:p>
                      <a:pPr marL="0" lvl="0" indent="0" algn="ctr" rtl="0">
                        <a:spcBef>
                          <a:spcPts val="0"/>
                        </a:spcBef>
                        <a:spcAft>
                          <a:spcPts val="0"/>
                        </a:spcAft>
                        <a:buNone/>
                      </a:pPr>
                      <a:r>
                        <a:rPr lang="en" sz="2100" b="1"/>
                        <a:t>Populations</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extLst>
                  <a:ext uri="{0D108BD9-81ED-4DB2-BD59-A6C34878D82A}">
                    <a16:rowId xmlns:a16="http://schemas.microsoft.com/office/drawing/2014/main" val="985471378"/>
                  </a:ext>
                </a:extLst>
              </a:tr>
              <a:tr h="894040">
                <a:tc>
                  <a:txBody>
                    <a:bodyPr/>
                    <a:lstStyle/>
                    <a:p>
                      <a:pPr marL="0" lvl="0" indent="0" algn="ctr" rtl="0">
                        <a:spcBef>
                          <a:spcPts val="0"/>
                        </a:spcBef>
                        <a:spcAft>
                          <a:spcPts val="0"/>
                        </a:spcAft>
                        <a:buNone/>
                      </a:pPr>
                      <a:r>
                        <a:rPr lang="en" sz="2100" b="1"/>
                        <a:t>K-12 Alignment</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2100" b="1"/>
                        <a:t>Teacher </a:t>
                      </a:r>
                      <a:endParaRPr sz="2100" b="1"/>
                    </a:p>
                    <a:p>
                      <a:pPr marL="0" lvl="0" indent="0" algn="ctr" rtl="0">
                        <a:spcBef>
                          <a:spcPts val="0"/>
                        </a:spcBef>
                        <a:spcAft>
                          <a:spcPts val="0"/>
                        </a:spcAft>
                        <a:buNone/>
                      </a:pPr>
                      <a:r>
                        <a:rPr lang="en" sz="2100" b="1"/>
                        <a:t>Recruitment</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CFE2F3"/>
                    </a:solidFill>
                  </a:tcPr>
                </a:tc>
                <a:extLst>
                  <a:ext uri="{0D108BD9-81ED-4DB2-BD59-A6C34878D82A}">
                    <a16:rowId xmlns:a16="http://schemas.microsoft.com/office/drawing/2014/main" val="1420098813"/>
                  </a:ext>
                </a:extLst>
              </a:tr>
              <a:tr h="1209209">
                <a:tc>
                  <a:txBody>
                    <a:bodyPr/>
                    <a:lstStyle/>
                    <a:p>
                      <a:pPr marL="0" lvl="0" indent="0" algn="ctr" rtl="0">
                        <a:spcBef>
                          <a:spcPts val="0"/>
                        </a:spcBef>
                        <a:spcAft>
                          <a:spcPts val="0"/>
                        </a:spcAft>
                        <a:buNone/>
                      </a:pPr>
                      <a:r>
                        <a:rPr lang="en" sz="2100" b="1"/>
                        <a:t>Leadership </a:t>
                      </a:r>
                      <a:endParaRPr sz="2100" b="1"/>
                    </a:p>
                    <a:p>
                      <a:pPr marL="0" lvl="0" indent="0" algn="ctr" rtl="0">
                        <a:spcBef>
                          <a:spcPts val="0"/>
                        </a:spcBef>
                        <a:spcAft>
                          <a:spcPts val="0"/>
                        </a:spcAft>
                        <a:buNone/>
                      </a:pPr>
                      <a:r>
                        <a:rPr lang="en" sz="2100" b="1"/>
                        <a:t>Development</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sz="2100" b="1"/>
                        <a:t>Facilities</a:t>
                      </a:r>
                      <a:endParaRPr sz="2100" b="1"/>
                    </a:p>
                  </a:txBody>
                  <a:tcPr marL="121900" marR="121900" marT="121900" marB="121900" anchor="ctr">
                    <a:lnL w="28575" cap="flat" cmpd="sng">
                      <a:solidFill>
                        <a:srgbClr val="FFFFFF"/>
                      </a:solidFill>
                      <a:prstDash val="solid"/>
                      <a:round/>
                      <a:headEnd type="none" w="sm" len="sm"/>
                      <a:tailEnd type="none" w="sm" len="sm"/>
                    </a:lnL>
                    <a:lnR w="28575" cap="flat" cmpd="sng">
                      <a:solidFill>
                        <a:srgbClr val="FFFFFF"/>
                      </a:solidFill>
                      <a:prstDash val="solid"/>
                      <a:round/>
                      <a:headEnd type="none" w="sm" len="sm"/>
                      <a:tailEnd type="none" w="sm" len="sm"/>
                    </a:lnR>
                    <a:lnT w="28575" cap="flat" cmpd="sng">
                      <a:solidFill>
                        <a:srgbClr val="FFFFFF"/>
                      </a:solidFill>
                      <a:prstDash val="solid"/>
                      <a:round/>
                      <a:headEnd type="none" w="sm" len="sm"/>
                      <a:tailEnd type="none" w="sm" len="sm"/>
                    </a:lnT>
                    <a:lnB w="28575" cap="flat" cmpd="sng">
                      <a:solidFill>
                        <a:srgbClr val="FFFFFF"/>
                      </a:solidFill>
                      <a:prstDash val="solid"/>
                      <a:round/>
                      <a:headEnd type="none" w="sm" len="sm"/>
                      <a:tailEnd type="none" w="sm" len="sm"/>
                    </a:lnB>
                    <a:solidFill>
                      <a:srgbClr val="F3F3F3"/>
                    </a:solidFill>
                  </a:tcPr>
                </a:tc>
                <a:extLst>
                  <a:ext uri="{0D108BD9-81ED-4DB2-BD59-A6C34878D82A}">
                    <a16:rowId xmlns:a16="http://schemas.microsoft.com/office/drawing/2014/main" val="2945949589"/>
                  </a:ext>
                </a:extLst>
              </a:tr>
            </a:tbl>
          </a:graphicData>
        </a:graphic>
      </p:graphicFrame>
      <p:sp>
        <p:nvSpPr>
          <p:cNvPr id="26" name="Google Shape;129;p14">
            <a:extLst>
              <a:ext uri="{FF2B5EF4-FFF2-40B4-BE49-F238E27FC236}">
                <a16:creationId xmlns:a16="http://schemas.microsoft.com/office/drawing/2014/main" id="{16A2A3A9-D0FF-4523-B74E-711AE049C756}"/>
              </a:ext>
            </a:extLst>
          </p:cNvPr>
          <p:cNvSpPr txBox="1"/>
          <p:nvPr/>
        </p:nvSpPr>
        <p:spPr>
          <a:xfrm>
            <a:off x="6733816" y="1648633"/>
            <a:ext cx="5041029" cy="553943"/>
          </a:xfrm>
          <a:prstGeom prst="rect">
            <a:avLst/>
          </a:prstGeom>
          <a:noFill/>
          <a:ln>
            <a:noFill/>
          </a:ln>
        </p:spPr>
        <p:txBody>
          <a:bodyPr spcFirstLastPara="1" wrap="square" lIns="121900" tIns="60933" rIns="121900" bIns="60933" anchor="t" anchorCtr="0">
            <a:spAutoFit/>
          </a:bodyPr>
          <a:lstStyle/>
          <a:p>
            <a:r>
              <a:rPr lang="en" sz="2800" b="1">
                <a:solidFill>
                  <a:srgbClr val="2E2B72"/>
                </a:solidFill>
              </a:rPr>
              <a:t>High </a:t>
            </a:r>
            <a:r>
              <a:rPr lang="en-US" sz="2800" b="1">
                <a:solidFill>
                  <a:srgbClr val="2E2B72"/>
                </a:solidFill>
              </a:rPr>
              <a:t>Leverage Priorities </a:t>
            </a:r>
            <a:endParaRPr sz="2800">
              <a:solidFill>
                <a:srgbClr val="2E2B72"/>
              </a:solidFill>
            </a:endParaRPr>
          </a:p>
        </p:txBody>
      </p:sp>
      <p:sp>
        <p:nvSpPr>
          <p:cNvPr id="4" name="Slide Number Placeholder 3">
            <a:extLst>
              <a:ext uri="{FF2B5EF4-FFF2-40B4-BE49-F238E27FC236}">
                <a16:creationId xmlns:a16="http://schemas.microsoft.com/office/drawing/2014/main" id="{7719279A-38C7-57BF-5C91-B6122DEFA47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065CBE-E15C-4781-BBF0-0DA601C2776C}" type="slidenum">
              <a:rPr lang="en-US" sz="1600" smtClean="0">
                <a:solidFill>
                  <a:srgbClr val="144C76">
                    <a:tint val="75000"/>
                  </a:srgbClr>
                </a:solidFill>
                <a:latin typeface="Avenir Next LT Pro"/>
              </a:rPr>
              <a:pPr/>
              <a:t>16</a:t>
            </a:fld>
            <a:endParaRPr lang="en-US" sz="1600">
              <a:solidFill>
                <a:srgbClr val="144C76">
                  <a:tint val="75000"/>
                </a:srgbClr>
              </a:solidFill>
              <a:latin typeface="Avenir Next LT Pr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ED745-E6A8-46F1-AB19-3ECA5F5198CB}"/>
              </a:ext>
            </a:extLst>
          </p:cNvPr>
          <p:cNvSpPr txBox="1"/>
          <p:nvPr/>
        </p:nvSpPr>
        <p:spPr>
          <a:xfrm>
            <a:off x="3091753" y="2294383"/>
            <a:ext cx="4277284" cy="2965299"/>
          </a:xfrm>
          <a:prstGeom prst="rect">
            <a:avLst/>
          </a:prstGeom>
          <a:noFill/>
        </p:spPr>
        <p:txBody>
          <a:bodyPr wrap="square" rtlCol="0">
            <a:spAutoFit/>
          </a:bodyPr>
          <a:lstStyle/>
          <a:p>
            <a:pPr marL="380990" indent="-380990">
              <a:spcAft>
                <a:spcPts val="1600"/>
              </a:spcAft>
              <a:buFont typeface="Arial" panose="020B0604020202020204" pitchFamily="34" charset="0"/>
              <a:buChar char="•"/>
            </a:pPr>
            <a:r>
              <a:rPr lang="en-US" sz="2667"/>
              <a:t>Office of Wellness and Resiliency </a:t>
            </a:r>
          </a:p>
          <a:p>
            <a:pPr marL="380990" indent="-380990">
              <a:spcAft>
                <a:spcPts val="1600"/>
              </a:spcAft>
              <a:buFont typeface="Arial" panose="020B0604020202020204" pitchFamily="34" charset="0"/>
              <a:buChar char="•"/>
            </a:pPr>
            <a:r>
              <a:rPr lang="en-US" sz="2667"/>
              <a:t>Governors Executive Order - Trauma Informed State </a:t>
            </a:r>
          </a:p>
          <a:p>
            <a:pPr marL="380990" indent="-380990">
              <a:spcAft>
                <a:spcPts val="1600"/>
              </a:spcAft>
              <a:buFont typeface="Arial" panose="020B0604020202020204" pitchFamily="34" charset="0"/>
              <a:buChar char="•"/>
            </a:pPr>
            <a:r>
              <a:rPr lang="en-US" sz="2667"/>
              <a:t>Legislative Support </a:t>
            </a:r>
          </a:p>
        </p:txBody>
      </p:sp>
      <p:pic>
        <p:nvPicPr>
          <p:cNvPr id="5" name="Picture 4" descr="Logo for the state of Hawaii">
            <a:extLst>
              <a:ext uri="{FF2B5EF4-FFF2-40B4-BE49-F238E27FC236}">
                <a16:creationId xmlns:a16="http://schemas.microsoft.com/office/drawing/2014/main" id="{50D9A2BA-D5AF-4839-9309-E26C2C22BFDF}"/>
              </a:ext>
            </a:extLst>
          </p:cNvPr>
          <p:cNvPicPr>
            <a:picLocks noChangeAspect="1"/>
          </p:cNvPicPr>
          <p:nvPr/>
        </p:nvPicPr>
        <p:blipFill>
          <a:blip r:embed="rId3"/>
          <a:stretch>
            <a:fillRect/>
          </a:stretch>
        </p:blipFill>
        <p:spPr>
          <a:xfrm>
            <a:off x="9746256" y="263433"/>
            <a:ext cx="1783464" cy="1602860"/>
          </a:xfrm>
          <a:prstGeom prst="rect">
            <a:avLst/>
          </a:prstGeom>
        </p:spPr>
      </p:pic>
      <p:pic>
        <p:nvPicPr>
          <p:cNvPr id="6" name="Picture 5" descr="Picture of Hawaii Governor Josh Green with staff and supporters. ">
            <a:extLst>
              <a:ext uri="{FF2B5EF4-FFF2-40B4-BE49-F238E27FC236}">
                <a16:creationId xmlns:a16="http://schemas.microsoft.com/office/drawing/2014/main" id="{D4C76D95-517A-B13D-551D-CF8DC084FD23}"/>
              </a:ext>
            </a:extLst>
          </p:cNvPr>
          <p:cNvPicPr>
            <a:picLocks noChangeAspect="1"/>
          </p:cNvPicPr>
          <p:nvPr/>
        </p:nvPicPr>
        <p:blipFill>
          <a:blip r:embed="rId4"/>
          <a:stretch>
            <a:fillRect/>
          </a:stretch>
        </p:blipFill>
        <p:spPr>
          <a:xfrm>
            <a:off x="7933933" y="2399745"/>
            <a:ext cx="3406744" cy="2258216"/>
          </a:xfrm>
          <a:prstGeom prst="rect">
            <a:avLst/>
          </a:prstGeom>
        </p:spPr>
      </p:pic>
      <p:sp>
        <p:nvSpPr>
          <p:cNvPr id="10" name="TextBox 9">
            <a:extLst>
              <a:ext uri="{FF2B5EF4-FFF2-40B4-BE49-F238E27FC236}">
                <a16:creationId xmlns:a16="http://schemas.microsoft.com/office/drawing/2014/main" id="{0BCDF3FC-B94B-128A-D181-2C34B74F5AB2}"/>
              </a:ext>
            </a:extLst>
          </p:cNvPr>
          <p:cNvSpPr txBox="1"/>
          <p:nvPr/>
        </p:nvSpPr>
        <p:spPr>
          <a:xfrm>
            <a:off x="7798311" y="4657962"/>
            <a:ext cx="3542367" cy="830997"/>
          </a:xfrm>
          <a:prstGeom prst="rect">
            <a:avLst/>
          </a:prstGeom>
          <a:noFill/>
        </p:spPr>
        <p:txBody>
          <a:bodyPr wrap="square" rtlCol="0">
            <a:spAutoFit/>
          </a:bodyPr>
          <a:lstStyle/>
          <a:p>
            <a:r>
              <a:rPr lang="en-US" sz="1200">
                <a:solidFill>
                  <a:srgbClr val="222222"/>
                </a:solidFill>
                <a:latin typeface="+mj-lt"/>
              </a:rPr>
              <a:t>On February 20, Governor Josh Green, M.D., signed an executive order declaring Hawai‘i a trauma-informed state. </a:t>
            </a:r>
            <a:r>
              <a:rPr lang="en-US" sz="1200"/>
              <a:t>Photo courtesy of Office of the Governor.</a:t>
            </a:r>
            <a:endParaRPr lang="en-US" sz="1200">
              <a:latin typeface="+mj-lt"/>
            </a:endParaRPr>
          </a:p>
        </p:txBody>
      </p:sp>
      <p:sp>
        <p:nvSpPr>
          <p:cNvPr id="11" name="Google Shape;129;p14">
            <a:extLst>
              <a:ext uri="{FF2B5EF4-FFF2-40B4-BE49-F238E27FC236}">
                <a16:creationId xmlns:a16="http://schemas.microsoft.com/office/drawing/2014/main" id="{A29524C0-D548-11B8-FF62-193B03C3CE30}"/>
              </a:ext>
            </a:extLst>
          </p:cNvPr>
          <p:cNvSpPr txBox="1">
            <a:spLocks noGrp="1"/>
          </p:cNvSpPr>
          <p:nvPr>
            <p:ph type="title" idx="4294967295"/>
          </p:nvPr>
        </p:nvSpPr>
        <p:spPr>
          <a:xfrm>
            <a:off x="3091752" y="419533"/>
            <a:ext cx="5041029" cy="615499"/>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2B72"/>
                </a:solidFill>
                <a:effectLst/>
                <a:uLnTx/>
                <a:uFillTx/>
                <a:latin typeface="+mn-lt"/>
                <a:ea typeface="+mn-ea"/>
                <a:cs typeface="+mn-cs"/>
              </a:rPr>
              <a:t>State of Hawaii</a:t>
            </a:r>
            <a:endParaRPr kumimoji="0" lang="en-US" sz="3200" b="0" i="0" u="none" strike="noStrike" kern="1200" cap="none" spc="0" normalizeH="0" baseline="0" noProof="0">
              <a:ln>
                <a:noFill/>
              </a:ln>
              <a:solidFill>
                <a:srgbClr val="2E2B72"/>
              </a:solidFill>
              <a:effectLst/>
              <a:uLnTx/>
              <a:uFillTx/>
              <a:latin typeface="+mn-lt"/>
              <a:ea typeface="+mn-ea"/>
              <a:cs typeface="+mn-cs"/>
            </a:endParaRPr>
          </a:p>
        </p:txBody>
      </p:sp>
      <p:sp>
        <p:nvSpPr>
          <p:cNvPr id="2" name="Slide Number Placeholder 3">
            <a:extLst>
              <a:ext uri="{FF2B5EF4-FFF2-40B4-BE49-F238E27FC236}">
                <a16:creationId xmlns:a16="http://schemas.microsoft.com/office/drawing/2014/main" id="{10F447FB-A0E7-6B68-5503-72BA5179336E}"/>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065CBE-E15C-4781-BBF0-0DA601C2776C}" type="slidenum">
              <a:rPr lang="en-US" sz="1600" smtClean="0">
                <a:solidFill>
                  <a:srgbClr val="144C76">
                    <a:tint val="75000"/>
                  </a:srgbClr>
                </a:solidFill>
                <a:latin typeface="Avenir Next LT Pro"/>
              </a:rPr>
              <a:pPr/>
              <a:t>17</a:t>
            </a:fld>
            <a:endParaRPr lang="en-US" sz="1600">
              <a:solidFill>
                <a:srgbClr val="144C76">
                  <a:tint val="75000"/>
                </a:srgbClr>
              </a:solidFill>
              <a:latin typeface="Avenir Next LT Pro"/>
            </a:endParaRPr>
          </a:p>
        </p:txBody>
      </p:sp>
    </p:spTree>
    <p:extLst>
      <p:ext uri="{BB962C8B-B14F-4D97-AF65-F5344CB8AC3E}">
        <p14:creationId xmlns:p14="http://schemas.microsoft.com/office/powerpoint/2010/main" val="27071850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ugging a child, with other children in the background. ">
            <a:extLst>
              <a:ext uri="{FF2B5EF4-FFF2-40B4-BE49-F238E27FC236}">
                <a16:creationId xmlns:a16="http://schemas.microsoft.com/office/drawing/2014/main" id="{5BCDAAA7-F7B1-86AE-AAD8-CCE4A6E2A1A0}"/>
              </a:ext>
            </a:extLst>
          </p:cNvPr>
          <p:cNvPicPr>
            <a:picLocks noChangeAspect="1"/>
          </p:cNvPicPr>
          <p:nvPr/>
        </p:nvPicPr>
        <p:blipFill rotWithShape="1">
          <a:blip r:embed="rId3">
            <a:alphaModFix amt="35000"/>
          </a:blip>
          <a:srcRect r="7787"/>
          <a:stretch/>
        </p:blipFill>
        <p:spPr>
          <a:xfrm>
            <a:off x="2706042" y="0"/>
            <a:ext cx="9485959" cy="6858000"/>
          </a:xfrm>
          <a:prstGeom prst="rect">
            <a:avLst/>
          </a:prstGeom>
        </p:spPr>
      </p:pic>
      <p:sp>
        <p:nvSpPr>
          <p:cNvPr id="6" name="Google Shape;674;p50">
            <a:extLst>
              <a:ext uri="{FF2B5EF4-FFF2-40B4-BE49-F238E27FC236}">
                <a16:creationId xmlns:a16="http://schemas.microsoft.com/office/drawing/2014/main" id="{26027BC6-4DFE-4E90-9908-84C2369CD69A}"/>
              </a:ext>
            </a:extLst>
          </p:cNvPr>
          <p:cNvSpPr txBox="1"/>
          <p:nvPr/>
        </p:nvSpPr>
        <p:spPr>
          <a:xfrm>
            <a:off x="3047476" y="1313773"/>
            <a:ext cx="5814043" cy="2913899"/>
          </a:xfrm>
          <a:prstGeom prst="rect">
            <a:avLst/>
          </a:prstGeom>
          <a:noFill/>
          <a:ln>
            <a:noFill/>
          </a:ln>
        </p:spPr>
        <p:txBody>
          <a:bodyPr spcFirstLastPara="1" wrap="square" lIns="121900" tIns="121900" rIns="121900" bIns="121900" anchor="t" anchorCtr="0">
            <a:spAutoFit/>
          </a:bodyPr>
          <a:lstStyle/>
          <a:p>
            <a:pPr marL="609585" indent="-440256">
              <a:spcAft>
                <a:spcPts val="1600"/>
              </a:spcAft>
              <a:buSzPts val="1600"/>
              <a:buChar char="●"/>
            </a:pPr>
            <a:r>
              <a:rPr lang="en-US" sz="2667"/>
              <a:t>Na Hopena A’o</a:t>
            </a:r>
          </a:p>
          <a:p>
            <a:pPr marL="609585" indent="-440256">
              <a:spcAft>
                <a:spcPts val="1600"/>
              </a:spcAft>
              <a:buSzPts val="1600"/>
              <a:buChar char="●"/>
            </a:pPr>
            <a:r>
              <a:rPr lang="en" sz="2667"/>
              <a:t>Hawaii Multi-Tier</a:t>
            </a:r>
            <a:r>
              <a:rPr lang="en-US" sz="2667"/>
              <a:t>e</a:t>
            </a:r>
            <a:r>
              <a:rPr lang="en" sz="2667"/>
              <a:t>d S</a:t>
            </a:r>
            <a:r>
              <a:rPr lang="en-US" sz="2667"/>
              <a:t>ystem of Support (HMTSS)</a:t>
            </a:r>
          </a:p>
          <a:p>
            <a:pPr marL="609585" indent="-440256">
              <a:spcAft>
                <a:spcPts val="1600"/>
              </a:spcAft>
              <a:buSzPts val="1600"/>
              <a:buChar char="●"/>
            </a:pPr>
            <a:r>
              <a:rPr lang="en-US" sz="2667"/>
              <a:t>School Based Behavioral Health Program </a:t>
            </a:r>
            <a:endParaRPr sz="2667"/>
          </a:p>
        </p:txBody>
      </p:sp>
      <p:sp>
        <p:nvSpPr>
          <p:cNvPr id="2" name="Google Shape;129;p14">
            <a:extLst>
              <a:ext uri="{FF2B5EF4-FFF2-40B4-BE49-F238E27FC236}">
                <a16:creationId xmlns:a16="http://schemas.microsoft.com/office/drawing/2014/main" id="{0D5082D8-D576-73C4-EA16-BEA1FE10FD67}"/>
              </a:ext>
            </a:extLst>
          </p:cNvPr>
          <p:cNvSpPr txBox="1">
            <a:spLocks noGrp="1"/>
          </p:cNvSpPr>
          <p:nvPr>
            <p:ph type="title" idx="4294967295"/>
          </p:nvPr>
        </p:nvSpPr>
        <p:spPr>
          <a:xfrm>
            <a:off x="3091752" y="419533"/>
            <a:ext cx="5041029" cy="615499"/>
          </a:xfrm>
          <a:prstGeom prst="rect">
            <a:avLst/>
          </a:prstGeom>
          <a:noFill/>
          <a:ln>
            <a:noFill/>
            <a:prstDash/>
          </a:ln>
          <a:effectLst/>
        </p:spPr>
        <p:txBody>
          <a:bodyPr rot="0" spcFirstLastPara="1" vertOverflow="overflow" horzOverflow="overflow" vert="horz" wrap="square" lIns="121900" tIns="60933" rIns="121900" bIns="60933"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2E2B72"/>
                </a:solidFill>
                <a:effectLst/>
                <a:uLnTx/>
                <a:uFillTx/>
                <a:latin typeface="+mn-lt"/>
                <a:ea typeface="+mn-ea"/>
                <a:cs typeface="+mn-cs"/>
              </a:rPr>
              <a:t>Systems of Support</a:t>
            </a:r>
            <a:endParaRPr kumimoji="0" lang="en-US" sz="3200" b="0" i="0" u="none" strike="noStrike" kern="1200" cap="none" spc="0" normalizeH="0" baseline="0" noProof="0">
              <a:ln>
                <a:noFill/>
              </a:ln>
              <a:solidFill>
                <a:srgbClr val="2E2B72"/>
              </a:solidFill>
              <a:effectLst/>
              <a:uLnTx/>
              <a:uFillTx/>
              <a:latin typeface="+mn-lt"/>
              <a:ea typeface="+mn-ea"/>
              <a:cs typeface="+mn-cs"/>
            </a:endParaRPr>
          </a:p>
        </p:txBody>
      </p:sp>
      <p:sp>
        <p:nvSpPr>
          <p:cNvPr id="3" name="Slide Number Placeholder 3">
            <a:extLst>
              <a:ext uri="{FF2B5EF4-FFF2-40B4-BE49-F238E27FC236}">
                <a16:creationId xmlns:a16="http://schemas.microsoft.com/office/drawing/2014/main" id="{A2FC7168-062E-E829-5ED2-CB82CE70E931}"/>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065CBE-E15C-4781-BBF0-0DA601C2776C}" type="slidenum">
              <a:rPr lang="en-US" sz="1600" smtClean="0">
                <a:solidFill>
                  <a:srgbClr val="144C76">
                    <a:tint val="75000"/>
                  </a:srgbClr>
                </a:solidFill>
                <a:latin typeface="Avenir Next LT Pro"/>
              </a:rPr>
              <a:pPr/>
              <a:t>18</a:t>
            </a:fld>
            <a:endParaRPr lang="en-US" sz="1600">
              <a:solidFill>
                <a:srgbClr val="144C76">
                  <a:tint val="75000"/>
                </a:srgbClr>
              </a:solidFill>
              <a:latin typeface="Avenir Next LT Pro"/>
            </a:endParaRPr>
          </a:p>
        </p:txBody>
      </p:sp>
    </p:spTree>
    <p:extLst>
      <p:ext uri="{BB962C8B-B14F-4D97-AF65-F5344CB8AC3E}">
        <p14:creationId xmlns:p14="http://schemas.microsoft.com/office/powerpoint/2010/main" val="1187332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7-us.googleusercontent.com/2TOGNEyaUL6y4H-_Qc_JdtlySABS8NwzENgnJiL-js4UzHDsdF4aMLefqWVAO3NXegNnbNdHSLiTY9Ni9hwpCgvrx4ihOs86HFd3wQezeXNG4Pi0lQD0R_xZa9CWdduq2h-Ha_0U45B2Ife61cdbZoIJjA=s2048">
            <a:extLst>
              <a:ext uri="{FF2B5EF4-FFF2-40B4-BE49-F238E27FC236}">
                <a16:creationId xmlns:a16="http://schemas.microsoft.com/office/drawing/2014/main" id="{A8A3C181-291D-4E6F-A043-94101CB537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8693" y="1047079"/>
            <a:ext cx="6987739" cy="448944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80C5CF2E-0063-C548-F739-E4C92783E3BC}"/>
              </a:ext>
            </a:extLst>
          </p:cNvPr>
          <p:cNvSpPr txBox="1">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065CBE-E15C-4781-BBF0-0DA601C2776C}" type="slidenum">
              <a:rPr kumimoji="0" lang="en-US" sz="1600" b="0" i="0" u="none" strike="noStrike" kern="1200" cap="none" spc="0" normalizeH="0" baseline="0" noProof="0" smtClean="0">
                <a:ln>
                  <a:noFill/>
                </a:ln>
                <a:solidFill>
                  <a:srgbClr val="144C76">
                    <a:tint val="75000"/>
                  </a:srgb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144C76">
                  <a:tint val="75000"/>
                </a:srgbClr>
              </a:solidFill>
              <a:effectLst/>
              <a:uLnTx/>
              <a:uFillTx/>
              <a:latin typeface="Avenir Next LT Pro"/>
              <a:ea typeface="+mn-ea"/>
              <a:cs typeface="+mn-cs"/>
            </a:endParaRPr>
          </a:p>
        </p:txBody>
      </p:sp>
    </p:spTree>
    <p:extLst>
      <p:ext uri="{BB962C8B-B14F-4D97-AF65-F5344CB8AC3E}">
        <p14:creationId xmlns:p14="http://schemas.microsoft.com/office/powerpoint/2010/main" val="877317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B3C2A-AA0E-4198-9303-0FA092578355}"/>
              </a:ext>
            </a:extLst>
          </p:cNvPr>
          <p:cNvSpPr>
            <a:spLocks noGrp="1"/>
          </p:cNvSpPr>
          <p:nvPr>
            <p:ph type="title"/>
          </p:nvPr>
        </p:nvSpPr>
        <p:spPr>
          <a:xfrm>
            <a:off x="121597" y="374552"/>
            <a:ext cx="10515600" cy="1325563"/>
          </a:xfrm>
        </p:spPr>
        <p:txBody>
          <a:bodyPr>
            <a:normAutofit/>
          </a:bodyPr>
          <a:lstStyle/>
          <a:p>
            <a:r>
              <a:rPr lang="en-US" sz="4000">
                <a:solidFill>
                  <a:schemeClr val="bg1"/>
                </a:solidFill>
                <a:latin typeface="Calibri" panose="020F0502020204030204" pitchFamily="34" charset="0"/>
                <a:cs typeface="Calibri" panose="020F0502020204030204" pitchFamily="34" charset="0"/>
              </a:rPr>
              <a:t>Housekeeping</a:t>
            </a:r>
          </a:p>
        </p:txBody>
      </p:sp>
      <p:sp>
        <p:nvSpPr>
          <p:cNvPr id="4" name="Slide Number Placeholder 11">
            <a:extLst>
              <a:ext uri="{FF2B5EF4-FFF2-40B4-BE49-F238E27FC236}">
                <a16:creationId xmlns:a16="http://schemas.microsoft.com/office/drawing/2014/main" id="{E5C2A58C-0681-84F7-1A30-487DC3ED09B5}"/>
              </a:ext>
            </a:extLst>
          </p:cNvPr>
          <p:cNvSpPr txBox="1">
            <a:spLocks/>
          </p:cNvSpPr>
          <p:nvPr/>
        </p:nvSpPr>
        <p:spPr>
          <a:xfrm>
            <a:off x="8610600" y="6356351"/>
            <a:ext cx="2743200" cy="365125"/>
          </a:xfrm>
          <a:prstGeom prst="rect">
            <a:avLst/>
          </a:prstGeom>
        </p:spPr>
        <p:txBody>
          <a:bodyPr vert="horz" lIns="121920" tIns="60960" rIns="121920" bIns="60960" rtlCol="0" anchor="ctr"/>
          <a:lstStyle>
            <a:defPPr>
              <a:defRPr lang="en-US"/>
            </a:defPPr>
            <a:lvl1pPr algn="r">
              <a:defRPr sz="900">
                <a:solidFill>
                  <a:schemeClr val="tx1">
                    <a:tint val="75000"/>
                  </a:schemeClr>
                </a:solidFil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5065CBE-E15C-4781-BBF0-0DA601C2776C}" type="slidenum">
              <a:rPr lang="en-US" sz="1600">
                <a:solidFill>
                  <a:schemeClr val="bg1">
                    <a:lumMod val="50000"/>
                  </a:schemeClr>
                </a:solidFill>
              </a:rPr>
              <a:pPr/>
              <a:t>2</a:t>
            </a:fld>
            <a:endParaRPr lang="en-US" sz="1600">
              <a:solidFill>
                <a:schemeClr val="bg1">
                  <a:lumMod val="50000"/>
                </a:schemeClr>
              </a:solidFill>
            </a:endParaRPr>
          </a:p>
        </p:txBody>
      </p:sp>
      <p:sp>
        <p:nvSpPr>
          <p:cNvPr id="8" name="Content Placeholder 2">
            <a:extLst>
              <a:ext uri="{FF2B5EF4-FFF2-40B4-BE49-F238E27FC236}">
                <a16:creationId xmlns:a16="http://schemas.microsoft.com/office/drawing/2014/main" id="{F4E6A661-20FF-C6C3-B190-061E843DEC40}"/>
              </a:ext>
            </a:extLst>
          </p:cNvPr>
          <p:cNvSpPr>
            <a:spLocks noGrp="1"/>
          </p:cNvSpPr>
          <p:nvPr>
            <p:ph idx="1"/>
          </p:nvPr>
        </p:nvSpPr>
        <p:spPr>
          <a:xfrm>
            <a:off x="325149" y="2074126"/>
            <a:ext cx="10407931" cy="4647349"/>
          </a:xfrm>
          <a:solidFill>
            <a:schemeClr val="bg2"/>
          </a:solidFill>
        </p:spPr>
        <p:txBody>
          <a:bodyPr vert="horz" lIns="91440" tIns="45720" rIns="91440" bIns="45720" rtlCol="0" anchor="t">
            <a:noAutofit/>
          </a:bodyPr>
          <a:lstStyle/>
          <a:p>
            <a:pPr>
              <a:lnSpc>
                <a:spcPct val="100000"/>
              </a:lnSpc>
            </a:pPr>
            <a:r>
              <a:rPr lang="en-US" sz="3200">
                <a:solidFill>
                  <a:schemeClr val="accent1">
                    <a:lumMod val="75000"/>
                  </a:schemeClr>
                </a:solidFill>
                <a:latin typeface="Calibri" panose="020F0502020204030204" pitchFamily="34" charset="0"/>
                <a:cs typeface="Calibri" panose="020F0502020204030204" pitchFamily="34" charset="0"/>
              </a:rPr>
              <a:t>Closed captioning is available through Zoom. Access can be found under the settings tab on your Zoom toolbar. </a:t>
            </a:r>
          </a:p>
          <a:p>
            <a:pPr>
              <a:lnSpc>
                <a:spcPct val="100000"/>
              </a:lnSpc>
            </a:pPr>
            <a:r>
              <a:rPr lang="en-US" sz="3200">
                <a:solidFill>
                  <a:schemeClr val="accent1">
                    <a:lumMod val="75000"/>
                  </a:schemeClr>
                </a:solidFill>
                <a:latin typeface="Calibri" panose="020F0502020204030204" pitchFamily="34" charset="0"/>
                <a:cs typeface="Calibri" panose="020F0502020204030204" pitchFamily="34" charset="0"/>
              </a:rPr>
              <a:t>Please submit any questions (including technical issues) in the Q&amp;A feature at the bottom of the Zoom window. Staff will respond as soon as possible. </a:t>
            </a:r>
          </a:p>
        </p:txBody>
      </p:sp>
    </p:spTree>
    <p:extLst>
      <p:ext uri="{BB962C8B-B14F-4D97-AF65-F5344CB8AC3E}">
        <p14:creationId xmlns:p14="http://schemas.microsoft.com/office/powerpoint/2010/main" val="27364140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h7-us.googleusercontent.com/o5Z3RBQyJrmQ5y_ElbwDjGx2TS-F1JqwxP0CtbgV00aDjV4ul6GaKZLsdM_MGE5iwOOFqkUvcSHKBvCiztEBL21hSkVTMtrtc5U9K5Fi-wXjHqLVLaChlsl3hBeEhsMvl-ngtlYWuKyax_n12O_IyfVOnA=s2048">
            <a:extLst>
              <a:ext uri="{FF2B5EF4-FFF2-40B4-BE49-F238E27FC236}">
                <a16:creationId xmlns:a16="http://schemas.microsoft.com/office/drawing/2014/main" id="{4F647E91-89F7-41BA-ACD7-A1E9B96F6D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3357" y="0"/>
            <a:ext cx="7509684" cy="681169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3">
            <a:extLst>
              <a:ext uri="{FF2B5EF4-FFF2-40B4-BE49-F238E27FC236}">
                <a16:creationId xmlns:a16="http://schemas.microsoft.com/office/drawing/2014/main" id="{0D0191C1-C18D-D712-1981-A5A4FA4FDB9E}"/>
              </a:ext>
            </a:extLst>
          </p:cNvPr>
          <p:cNvSpPr txBox="1">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065CBE-E15C-4781-BBF0-0DA601C2776C}" type="slidenum">
              <a:rPr kumimoji="0" lang="en-US" sz="1600" b="0" i="0" u="none" strike="noStrike" kern="1200" cap="none" spc="0" normalizeH="0" baseline="0" noProof="0" smtClean="0">
                <a:ln>
                  <a:noFill/>
                </a:ln>
                <a:solidFill>
                  <a:srgbClr val="144C76">
                    <a:tint val="75000"/>
                  </a:srgb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144C76">
                  <a:tint val="75000"/>
                </a:srgbClr>
              </a:solidFill>
              <a:effectLst/>
              <a:uLnTx/>
              <a:uFillTx/>
              <a:latin typeface="Avenir Next LT Pro"/>
              <a:ea typeface="+mn-ea"/>
              <a:cs typeface="+mn-cs"/>
            </a:endParaRPr>
          </a:p>
        </p:txBody>
      </p:sp>
    </p:spTree>
    <p:extLst>
      <p:ext uri="{BB962C8B-B14F-4D97-AF65-F5344CB8AC3E}">
        <p14:creationId xmlns:p14="http://schemas.microsoft.com/office/powerpoint/2010/main" val="9600550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 for Hazel Health that says &quot;Here to Help Telehealth, Powered by: Hazel&quot;. ">
            <a:extLst>
              <a:ext uri="{FF2B5EF4-FFF2-40B4-BE49-F238E27FC236}">
                <a16:creationId xmlns:a16="http://schemas.microsoft.com/office/drawing/2014/main" id="{E75BFF5A-98D1-409A-94DB-4FAD2CE4672D}"/>
              </a:ext>
            </a:extLst>
          </p:cNvPr>
          <p:cNvPicPr>
            <a:picLocks noChangeAspect="1"/>
          </p:cNvPicPr>
          <p:nvPr/>
        </p:nvPicPr>
        <p:blipFill>
          <a:blip r:embed="rId2"/>
          <a:stretch>
            <a:fillRect/>
          </a:stretch>
        </p:blipFill>
        <p:spPr>
          <a:xfrm>
            <a:off x="8722547" y="1"/>
            <a:ext cx="3469452" cy="2071185"/>
          </a:xfrm>
          <a:prstGeom prst="rect">
            <a:avLst/>
          </a:prstGeom>
        </p:spPr>
      </p:pic>
      <p:sp>
        <p:nvSpPr>
          <p:cNvPr id="3" name="Google Shape;674;p50" descr="Logo for Hazel that says &quot;Here To Help - Telehealth - Powered by hazel&quot;">
            <a:extLst>
              <a:ext uri="{FF2B5EF4-FFF2-40B4-BE49-F238E27FC236}">
                <a16:creationId xmlns:a16="http://schemas.microsoft.com/office/drawing/2014/main" id="{DD43BDD6-60B4-47FC-B12D-02A18D1F869A}"/>
              </a:ext>
            </a:extLst>
          </p:cNvPr>
          <p:cNvSpPr txBox="1"/>
          <p:nvPr/>
        </p:nvSpPr>
        <p:spPr>
          <a:xfrm>
            <a:off x="2931585" y="155351"/>
            <a:ext cx="7658756" cy="6719620"/>
          </a:xfrm>
          <a:prstGeom prst="rect">
            <a:avLst/>
          </a:prstGeom>
          <a:noFill/>
          <a:ln>
            <a:noFill/>
          </a:ln>
        </p:spPr>
        <p:txBody>
          <a:bodyPr spcFirstLastPara="1" wrap="square" lIns="121900" tIns="121900" rIns="121900" bIns="121900" anchor="t" anchorCtr="0">
            <a:spAutoFit/>
          </a:bodyPr>
          <a:lstStyle/>
          <a:p>
            <a:endParaRPr sz="2400"/>
          </a:p>
          <a:p>
            <a:pPr fontAlgn="base">
              <a:buFont typeface="+mj-lt"/>
              <a:buAutoNum type="arabicPeriod"/>
            </a:pPr>
            <a:r>
              <a:rPr lang="en-US" sz="2400" b="1">
                <a:latin typeface="Arial" panose="020B0604020202020204" pitchFamily="34" charset="0"/>
              </a:rPr>
              <a:t>  Equitable access</a:t>
            </a:r>
          </a:p>
          <a:p>
            <a:pPr marL="609585">
              <a:spcAft>
                <a:spcPts val="2667"/>
              </a:spcAft>
            </a:pPr>
            <a:r>
              <a:rPr lang="en-US" sz="2400" i="1">
                <a:latin typeface="Arial" panose="020B0604020202020204" pitchFamily="34" charset="0"/>
              </a:rPr>
              <a:t>Immediately scalable across entire state</a:t>
            </a:r>
            <a:endParaRPr lang="en-US" sz="2400"/>
          </a:p>
          <a:p>
            <a:pPr fontAlgn="base">
              <a:buFont typeface="+mj-lt"/>
              <a:buAutoNum type="arabicPeriod" startAt="2"/>
            </a:pPr>
            <a:r>
              <a:rPr lang="en-US" sz="2400" b="1">
                <a:latin typeface="Arial" panose="020B0604020202020204" pitchFamily="34" charset="0"/>
              </a:rPr>
              <a:t>  Ability to serve all students</a:t>
            </a:r>
          </a:p>
          <a:p>
            <a:pPr marL="609585">
              <a:spcAft>
                <a:spcPts val="2667"/>
              </a:spcAft>
            </a:pPr>
            <a:r>
              <a:rPr lang="en-US" sz="2400" i="1">
                <a:latin typeface="Arial" panose="020B0604020202020204" pitchFamily="34" charset="0"/>
              </a:rPr>
              <a:t>Care regardless of insurance, immigration, or language</a:t>
            </a:r>
            <a:endParaRPr lang="en-US" sz="2400"/>
          </a:p>
          <a:p>
            <a:pPr fontAlgn="base">
              <a:buFont typeface="+mj-lt"/>
              <a:buAutoNum type="arabicPeriod" startAt="3"/>
            </a:pPr>
            <a:r>
              <a:rPr lang="en-US" sz="2400" b="1">
                <a:latin typeface="Arial" panose="020B0604020202020204" pitchFamily="34" charset="0"/>
              </a:rPr>
              <a:t>  Comprehensive services</a:t>
            </a:r>
          </a:p>
          <a:p>
            <a:pPr marL="609585">
              <a:spcAft>
                <a:spcPts val="2667"/>
              </a:spcAft>
            </a:pPr>
            <a:r>
              <a:rPr lang="en-US" sz="2400" i="1">
                <a:latin typeface="Arial" panose="020B0604020202020204" pitchFamily="34" charset="0"/>
              </a:rPr>
              <a:t>Preventative &amp; acute mental health supports</a:t>
            </a:r>
            <a:endParaRPr lang="en-US" sz="2400"/>
          </a:p>
          <a:p>
            <a:pPr fontAlgn="base">
              <a:buFont typeface="+mj-lt"/>
              <a:buAutoNum type="arabicPeriod" startAt="4"/>
            </a:pPr>
            <a:r>
              <a:rPr lang="en-US" sz="2400" b="1">
                <a:latin typeface="Arial" panose="020B0604020202020204" pitchFamily="34" charset="0"/>
              </a:rPr>
              <a:t>  Alignment with tiered interventions</a:t>
            </a:r>
          </a:p>
          <a:p>
            <a:pPr marL="609585">
              <a:spcAft>
                <a:spcPts val="2667"/>
              </a:spcAft>
            </a:pPr>
            <a:r>
              <a:rPr lang="en-US" sz="2400" i="1">
                <a:latin typeface="Arial" panose="020B0604020202020204" pitchFamily="34" charset="0"/>
              </a:rPr>
              <a:t>Support of the MTSS Process</a:t>
            </a:r>
            <a:endParaRPr lang="en-US" sz="2400"/>
          </a:p>
          <a:p>
            <a:pPr fontAlgn="base">
              <a:buFont typeface="+mj-lt"/>
              <a:buAutoNum type="arabicPeriod" startAt="5"/>
            </a:pPr>
            <a:r>
              <a:rPr lang="en-US" sz="2400" b="1">
                <a:latin typeface="Arial" panose="020B0604020202020204" pitchFamily="34" charset="0"/>
              </a:rPr>
              <a:t>  Support in building a local wellness ecosystem</a:t>
            </a:r>
          </a:p>
          <a:p>
            <a:pPr marL="609585"/>
            <a:r>
              <a:rPr lang="en-US" sz="2400" i="1">
                <a:latin typeface="Arial" panose="020B0604020202020204" pitchFamily="34" charset="0"/>
              </a:rPr>
              <a:t>Network for community-based support</a:t>
            </a:r>
            <a:endParaRPr lang="en-US" sz="2400"/>
          </a:p>
          <a:p>
            <a:br>
              <a:rPr lang="en-US" sz="2133"/>
            </a:br>
            <a:endParaRPr sz="2133"/>
          </a:p>
        </p:txBody>
      </p:sp>
      <p:sp>
        <p:nvSpPr>
          <p:cNvPr id="5" name="Slide Number Placeholder 3">
            <a:extLst>
              <a:ext uri="{FF2B5EF4-FFF2-40B4-BE49-F238E27FC236}">
                <a16:creationId xmlns:a16="http://schemas.microsoft.com/office/drawing/2014/main" id="{EB51782C-4EA7-557B-9CC0-264CDB837B37}"/>
              </a:ext>
            </a:extLst>
          </p:cNvPr>
          <p:cNvSpPr txBox="1">
            <a:spLocks noGrp="1"/>
          </p:cNvSpPr>
          <p:nvPr>
            <p:ph type="title" idx="4294967295"/>
          </p:nvPr>
        </p:nvSpPr>
        <p:spPr>
          <a:xfrm>
            <a:off x="8610600" y="6356350"/>
            <a:ext cx="27432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5065CBE-E15C-4781-BBF0-0DA601C2776C}" type="slidenum">
              <a:rPr kumimoji="0" lang="en-US" sz="1600" b="0" i="0" u="none" strike="noStrike" kern="1200" cap="none" spc="0" normalizeH="0" baseline="0" noProof="0" smtClean="0">
                <a:ln>
                  <a:noFill/>
                </a:ln>
                <a:solidFill>
                  <a:srgbClr val="144C76">
                    <a:tint val="75000"/>
                  </a:srgbClr>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144C76">
                  <a:tint val="75000"/>
                </a:srgbClr>
              </a:solidFill>
              <a:effectLst/>
              <a:uLnTx/>
              <a:uFillTx/>
              <a:latin typeface="Avenir Next LT Pro"/>
              <a:ea typeface="+mn-ea"/>
              <a:cs typeface="+mn-cs"/>
            </a:endParaRPr>
          </a:p>
        </p:txBody>
      </p:sp>
    </p:spTree>
    <p:extLst>
      <p:ext uri="{BB962C8B-B14F-4D97-AF65-F5344CB8AC3E}">
        <p14:creationId xmlns:p14="http://schemas.microsoft.com/office/powerpoint/2010/main" val="1248820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4AE74-875E-44E0-859C-724CA1E22B2C}"/>
              </a:ext>
            </a:extLst>
          </p:cNvPr>
          <p:cNvSpPr txBox="1">
            <a:spLocks noGrp="1"/>
          </p:cNvSpPr>
          <p:nvPr>
            <p:ph type="title" idx="4294967295"/>
          </p:nvPr>
        </p:nvSpPr>
        <p:spPr>
          <a:xfrm>
            <a:off x="2870524" y="123462"/>
            <a:ext cx="7778185" cy="9479518"/>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defTabSz="1219170">
              <a:defRPr/>
            </a:pPr>
            <a:r>
              <a:rPr lang="en-US" sz="3200"/>
              <a:t>References</a:t>
            </a:r>
          </a:p>
          <a:p>
            <a:pPr defTabSz="1219170">
              <a:defRPr/>
            </a:pPr>
            <a:endParaRPr lang="en-US" sz="3200"/>
          </a:p>
          <a:p>
            <a:pPr defTabSz="1219170">
              <a:defRPr/>
            </a:pPr>
            <a:r>
              <a:rPr lang="en-US" sz="2400"/>
              <a:t>Hawaii DOE Strategic Plan </a:t>
            </a:r>
          </a:p>
          <a:p>
            <a:pPr defTabSz="1219170">
              <a:defRPr/>
            </a:pPr>
            <a:r>
              <a:rPr lang="en-US" sz="2400">
                <a:hlinkClick r:id="rId2"/>
              </a:rPr>
              <a:t>https://www.hawaiipublicschools.org/VisionForSuccess/AdvancingEducation/StrategicPlan/Pages/home.aspx</a:t>
            </a:r>
            <a:endParaRPr lang="en-US" sz="2400"/>
          </a:p>
          <a:p>
            <a:pPr defTabSz="1219170">
              <a:defRPr/>
            </a:pPr>
            <a:endParaRPr lang="en-US" sz="2400"/>
          </a:p>
          <a:p>
            <a:pPr defTabSz="1219170">
              <a:defRPr/>
            </a:pPr>
            <a:r>
              <a:rPr lang="en-US" sz="2400"/>
              <a:t>Hawaii DOE Here to HELP </a:t>
            </a:r>
          </a:p>
          <a:p>
            <a:pPr defTabSz="1219170">
              <a:defRPr/>
            </a:pPr>
            <a:r>
              <a:rPr lang="en-US" sz="2400">
                <a:hlinkClick r:id="rId3"/>
              </a:rPr>
              <a:t>https://www.hawaiipublicschools.org/ParentsAndStudents/SupportForStudents/StudentWell-being/Pages/default.aspx</a:t>
            </a:r>
            <a:endParaRPr lang="en-US" sz="2400"/>
          </a:p>
          <a:p>
            <a:pPr defTabSz="1219170">
              <a:defRPr/>
            </a:pPr>
            <a:endParaRPr lang="en-US" sz="2400"/>
          </a:p>
          <a:p>
            <a:pPr defTabSz="1219170">
              <a:defRPr/>
            </a:pPr>
            <a:r>
              <a:rPr lang="en-US" sz="2400"/>
              <a:t>Governor’s Office of Wellness and Resiliency </a:t>
            </a:r>
          </a:p>
          <a:p>
            <a:pPr defTabSz="1219170">
              <a:defRPr/>
            </a:pPr>
            <a:r>
              <a:rPr lang="en-US" sz="2400">
                <a:hlinkClick r:id="rId4"/>
              </a:rPr>
              <a:t>https://governor.hawaii.gov/office-of-wellness-and-resilience/</a:t>
            </a:r>
            <a:endParaRPr lang="en-US" sz="2400"/>
          </a:p>
          <a:p>
            <a:pPr defTabSz="1219170">
              <a:defRPr/>
            </a:pPr>
            <a:endParaRPr lang="en-US" sz="3200"/>
          </a:p>
          <a:p>
            <a:pPr defTabSz="1219170">
              <a:defRPr/>
            </a:pPr>
            <a:endParaRPr lang="en-US" sz="3200"/>
          </a:p>
          <a:p>
            <a:pPr defTabSz="1219170">
              <a:defRPr/>
            </a:pPr>
            <a:endParaRPr lang="en-US" sz="3200"/>
          </a:p>
          <a:p>
            <a:pPr defTabSz="1219170">
              <a:defRPr/>
            </a:pPr>
            <a:endParaRPr lang="en-US" sz="3200"/>
          </a:p>
          <a:p>
            <a:pPr defTabSz="1219170">
              <a:defRPr/>
            </a:pPr>
            <a:endParaRPr lang="en-US" sz="3200"/>
          </a:p>
          <a:p>
            <a:pPr defTabSz="1219170">
              <a:defRPr/>
            </a:pPr>
            <a:endParaRPr lang="en-US" sz="3200"/>
          </a:p>
          <a:p>
            <a:pPr defTabSz="1219170">
              <a:defRPr/>
            </a:pPr>
            <a:endParaRPr lang="en-US" sz="3200"/>
          </a:p>
          <a:p>
            <a:pPr defTabSz="1219170">
              <a:defRPr/>
            </a:pPr>
            <a:endParaRPr lang="en-US" sz="3200"/>
          </a:p>
        </p:txBody>
      </p:sp>
      <p:sp>
        <p:nvSpPr>
          <p:cNvPr id="3" name="Slide Number Placeholder 3">
            <a:extLst>
              <a:ext uri="{FF2B5EF4-FFF2-40B4-BE49-F238E27FC236}">
                <a16:creationId xmlns:a16="http://schemas.microsoft.com/office/drawing/2014/main" id="{799CCDB9-2358-C87E-2C31-73AB17308D1F}"/>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065CBE-E15C-4781-BBF0-0DA601C2776C}" type="slidenum">
              <a:rPr lang="en-US" sz="1600" smtClean="0">
                <a:solidFill>
                  <a:srgbClr val="144C76">
                    <a:tint val="75000"/>
                  </a:srgbClr>
                </a:solidFill>
                <a:latin typeface="Avenir Next LT Pro"/>
              </a:rPr>
              <a:pPr/>
              <a:t>22</a:t>
            </a:fld>
            <a:endParaRPr lang="en-US" sz="1600">
              <a:solidFill>
                <a:srgbClr val="144C76">
                  <a:tint val="75000"/>
                </a:srgbClr>
              </a:solidFill>
              <a:latin typeface="Avenir Next LT Pro"/>
            </a:endParaRPr>
          </a:p>
        </p:txBody>
      </p:sp>
    </p:spTree>
    <p:extLst>
      <p:ext uri="{BB962C8B-B14F-4D97-AF65-F5344CB8AC3E}">
        <p14:creationId xmlns:p14="http://schemas.microsoft.com/office/powerpoint/2010/main" val="2915545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pic>
        <p:nvPicPr>
          <p:cNvPr id="601" name="Google Shape;601;p43" descr="Students in a field pulling plants"/>
          <p:cNvPicPr preferRelativeResize="0"/>
          <p:nvPr/>
        </p:nvPicPr>
        <p:blipFill rotWithShape="1">
          <a:blip r:embed="rId3">
            <a:alphaModFix/>
          </a:blip>
          <a:srcRect b="29012"/>
          <a:stretch/>
        </p:blipFill>
        <p:spPr>
          <a:xfrm>
            <a:off x="6096001" y="3973800"/>
            <a:ext cx="6096001" cy="2884200"/>
          </a:xfrm>
          <a:prstGeom prst="rect">
            <a:avLst/>
          </a:prstGeom>
          <a:noFill/>
          <a:ln>
            <a:noFill/>
          </a:ln>
        </p:spPr>
      </p:pic>
      <p:pic>
        <p:nvPicPr>
          <p:cNvPr id="602" name="Google Shape;602;p43" descr="Group of Hawaiian elementary school students and teachers/staff. "/>
          <p:cNvPicPr preferRelativeResize="0"/>
          <p:nvPr/>
        </p:nvPicPr>
        <p:blipFill rotWithShape="1">
          <a:blip r:embed="rId4">
            <a:alphaModFix/>
          </a:blip>
          <a:srcRect l="4933" t="21324" r="5032" b="16269"/>
          <a:stretch/>
        </p:blipFill>
        <p:spPr>
          <a:xfrm>
            <a:off x="5830229" y="-62502"/>
            <a:ext cx="6565697" cy="3117435"/>
          </a:xfrm>
          <a:prstGeom prst="rect">
            <a:avLst/>
          </a:prstGeom>
          <a:noFill/>
          <a:ln>
            <a:noFill/>
          </a:ln>
        </p:spPr>
      </p:pic>
      <p:pic>
        <p:nvPicPr>
          <p:cNvPr id="603" name="Google Shape;603;p43" descr="Four female students at their high school graduation in cap and gown. "/>
          <p:cNvPicPr preferRelativeResize="0"/>
          <p:nvPr/>
        </p:nvPicPr>
        <p:blipFill rotWithShape="1">
          <a:blip r:embed="rId5">
            <a:alphaModFix/>
          </a:blip>
          <a:srcRect t="4795" r="9877" b="30231"/>
          <a:stretch/>
        </p:blipFill>
        <p:spPr>
          <a:xfrm>
            <a:off x="1" y="3928667"/>
            <a:ext cx="6096001" cy="2929336"/>
          </a:xfrm>
          <a:prstGeom prst="rect">
            <a:avLst/>
          </a:prstGeom>
          <a:noFill/>
          <a:ln>
            <a:noFill/>
          </a:ln>
        </p:spPr>
      </p:pic>
      <p:sp>
        <p:nvSpPr>
          <p:cNvPr id="604" name="Google Shape;604;p43"/>
          <p:cNvSpPr txBox="1"/>
          <p:nvPr/>
        </p:nvSpPr>
        <p:spPr>
          <a:xfrm>
            <a:off x="11409045" y="9217"/>
            <a:ext cx="731600" cy="524800"/>
          </a:xfrm>
          <a:prstGeom prst="rect">
            <a:avLst/>
          </a:prstGeom>
          <a:noFill/>
          <a:ln>
            <a:noFill/>
          </a:ln>
        </p:spPr>
        <p:txBody>
          <a:bodyPr spcFirstLastPara="1" wrap="square" lIns="121900" tIns="121900" rIns="121900" bIns="121900" anchor="t" anchorCtr="0">
            <a:noAutofit/>
          </a:bodyPr>
          <a:lstStyle/>
          <a:p>
            <a:pPr algn="r" defTabSz="1219170">
              <a:buClr>
                <a:srgbClr val="000000"/>
              </a:buClr>
            </a:pPr>
            <a:fld id="{00000000-1234-1234-1234-123412341234}" type="slidenum">
              <a:rPr lang="en" sz="1733" kern="0">
                <a:solidFill>
                  <a:srgbClr val="FFFFFF"/>
                </a:solidFill>
                <a:latin typeface="Arial"/>
                <a:cs typeface="Arial"/>
                <a:sym typeface="Arial"/>
              </a:rPr>
              <a:pPr algn="r" defTabSz="1219170">
                <a:buClr>
                  <a:srgbClr val="000000"/>
                </a:buClr>
              </a:pPr>
              <a:t>23</a:t>
            </a:fld>
            <a:endParaRPr sz="1733" kern="0">
              <a:solidFill>
                <a:srgbClr val="FFFFFF"/>
              </a:solidFill>
              <a:latin typeface="Arial"/>
              <a:cs typeface="Arial"/>
              <a:sym typeface="Arial"/>
            </a:endParaRPr>
          </a:p>
        </p:txBody>
      </p:sp>
      <p:sp>
        <p:nvSpPr>
          <p:cNvPr id="605" name="Google Shape;605;p43"/>
          <p:cNvSpPr txBox="1"/>
          <p:nvPr/>
        </p:nvSpPr>
        <p:spPr>
          <a:xfrm>
            <a:off x="3951804" y="5788700"/>
            <a:ext cx="4288400" cy="231600"/>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lgn="ctr" defTabSz="1219170">
              <a:buClr>
                <a:srgbClr val="000000"/>
              </a:buClr>
            </a:pPr>
            <a:r>
              <a:rPr lang="en" sz="2533" b="1" kern="0">
                <a:solidFill>
                  <a:srgbClr val="FFFFFF"/>
                </a:solidFill>
                <a:latin typeface="Arial"/>
                <a:cs typeface="Arial"/>
                <a:sym typeface="Arial"/>
              </a:rPr>
              <a:t>HawaiiPublicSchools.org</a:t>
            </a:r>
            <a:endParaRPr sz="2533" b="1" kern="0">
              <a:solidFill>
                <a:srgbClr val="FFFFFF"/>
              </a:solidFill>
              <a:latin typeface="Arial"/>
              <a:cs typeface="Arial"/>
              <a:sym typeface="Arial"/>
            </a:endParaRPr>
          </a:p>
        </p:txBody>
      </p:sp>
      <p:sp>
        <p:nvSpPr>
          <p:cNvPr id="606" name="Google Shape;606;p43"/>
          <p:cNvSpPr>
            <a:spLocks noGrp="1"/>
          </p:cNvSpPr>
          <p:nvPr>
            <p:ph type="title" idx="4294967295"/>
          </p:nvPr>
        </p:nvSpPr>
        <p:spPr>
          <a:xfrm>
            <a:off x="0" y="2968871"/>
            <a:ext cx="12192000" cy="1449580"/>
          </a:xfrm>
          <a:prstGeom prst="rect">
            <a:avLst/>
          </a:prstGeom>
          <a:solidFill>
            <a:srgbClr val="FFFFFF"/>
          </a:solid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p>
            <a:pPr algn="ctr" defTabSz="1219170">
              <a:defRPr/>
            </a:pPr>
            <a:r>
              <a:rPr lang="en-US" sz="4000" b="1">
                <a:solidFill>
                  <a:srgbClr val="007284"/>
                </a:solidFill>
              </a:rPr>
              <a:t>Globally Competitive. Locally Committed.</a:t>
            </a:r>
          </a:p>
        </p:txBody>
      </p:sp>
      <p:grpSp>
        <p:nvGrpSpPr>
          <p:cNvPr id="607" name="Google Shape;607;p43" descr="Logos for various social media pages (where you can find Hawaii Public Schools social media pages), including Instagram, Facebook, X, LinkedIn, and Venmo. "/>
          <p:cNvGrpSpPr/>
          <p:nvPr/>
        </p:nvGrpSpPr>
        <p:grpSpPr>
          <a:xfrm>
            <a:off x="5027425" y="6171563"/>
            <a:ext cx="2137156" cy="370501"/>
            <a:chOff x="3218981" y="4635972"/>
            <a:chExt cx="1602867" cy="277876"/>
          </a:xfrm>
        </p:grpSpPr>
        <p:pic>
          <p:nvPicPr>
            <p:cNvPr id="608" name="Google Shape;608;p43"/>
            <p:cNvPicPr preferRelativeResize="0"/>
            <p:nvPr/>
          </p:nvPicPr>
          <p:blipFill>
            <a:blip r:embed="rId6">
              <a:alphaModFix/>
            </a:blip>
            <a:stretch>
              <a:fillRect/>
            </a:stretch>
          </p:blipFill>
          <p:spPr>
            <a:xfrm>
              <a:off x="4247752" y="4650214"/>
              <a:ext cx="249850" cy="249394"/>
            </a:xfrm>
            <a:prstGeom prst="rect">
              <a:avLst/>
            </a:prstGeom>
            <a:noFill/>
            <a:ln>
              <a:noFill/>
            </a:ln>
          </p:spPr>
        </p:pic>
        <p:pic>
          <p:nvPicPr>
            <p:cNvPr id="609" name="Google Shape;609;p43"/>
            <p:cNvPicPr preferRelativeResize="0"/>
            <p:nvPr/>
          </p:nvPicPr>
          <p:blipFill>
            <a:blip r:embed="rId7">
              <a:alphaModFix/>
            </a:blip>
            <a:stretch>
              <a:fillRect/>
            </a:stretch>
          </p:blipFill>
          <p:spPr>
            <a:xfrm>
              <a:off x="3218981" y="4649985"/>
              <a:ext cx="249851" cy="249851"/>
            </a:xfrm>
            <a:prstGeom prst="rect">
              <a:avLst/>
            </a:prstGeom>
            <a:noFill/>
            <a:ln>
              <a:noFill/>
            </a:ln>
          </p:spPr>
        </p:pic>
        <p:pic>
          <p:nvPicPr>
            <p:cNvPr id="610" name="Google Shape;610;p43"/>
            <p:cNvPicPr preferRelativeResize="0"/>
            <p:nvPr/>
          </p:nvPicPr>
          <p:blipFill>
            <a:blip r:embed="rId8">
              <a:alphaModFix/>
            </a:blip>
            <a:stretch>
              <a:fillRect/>
            </a:stretch>
          </p:blipFill>
          <p:spPr>
            <a:xfrm>
              <a:off x="3543228" y="4635983"/>
              <a:ext cx="277856" cy="277856"/>
            </a:xfrm>
            <a:prstGeom prst="rect">
              <a:avLst/>
            </a:prstGeom>
            <a:noFill/>
            <a:ln>
              <a:noFill/>
            </a:ln>
          </p:spPr>
        </p:pic>
        <p:pic>
          <p:nvPicPr>
            <p:cNvPr id="611" name="Google Shape;611;p43"/>
            <p:cNvPicPr preferRelativeResize="0"/>
            <p:nvPr/>
          </p:nvPicPr>
          <p:blipFill rotWithShape="1">
            <a:blip r:embed="rId9">
              <a:alphaModFix/>
            </a:blip>
            <a:srcRect/>
            <a:stretch/>
          </p:blipFill>
          <p:spPr>
            <a:xfrm>
              <a:off x="3895480" y="4635972"/>
              <a:ext cx="277876" cy="277876"/>
            </a:xfrm>
            <a:prstGeom prst="rect">
              <a:avLst/>
            </a:prstGeom>
            <a:noFill/>
            <a:ln>
              <a:noFill/>
            </a:ln>
          </p:spPr>
        </p:pic>
        <p:pic>
          <p:nvPicPr>
            <p:cNvPr id="612" name="Google Shape;612;p43"/>
            <p:cNvPicPr preferRelativeResize="0"/>
            <p:nvPr/>
          </p:nvPicPr>
          <p:blipFill>
            <a:blip r:embed="rId10">
              <a:alphaModFix/>
            </a:blip>
            <a:stretch>
              <a:fillRect/>
            </a:stretch>
          </p:blipFill>
          <p:spPr>
            <a:xfrm>
              <a:off x="4571998" y="4649986"/>
              <a:ext cx="249850" cy="249850"/>
            </a:xfrm>
            <a:prstGeom prst="rect">
              <a:avLst/>
            </a:prstGeom>
            <a:noFill/>
            <a:ln>
              <a:noFill/>
            </a:ln>
          </p:spPr>
        </p:pic>
      </p:grpSp>
      <p:pic>
        <p:nvPicPr>
          <p:cNvPr id="613" name="Google Shape;613;p43" descr="Young student looking through a microscope. "/>
          <p:cNvPicPr preferRelativeResize="0"/>
          <p:nvPr/>
        </p:nvPicPr>
        <p:blipFill rotWithShape="1">
          <a:blip r:embed="rId11">
            <a:alphaModFix/>
          </a:blip>
          <a:srcRect b="45849"/>
          <a:stretch/>
        </p:blipFill>
        <p:spPr>
          <a:xfrm>
            <a:off x="0" y="-86061"/>
            <a:ext cx="6351280" cy="30549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E67A5A0E-545C-47C2-BFCE-DE6F9E6AD6F9}"/>
              </a:ext>
            </a:extLst>
          </p:cNvPr>
          <p:cNvSpPr>
            <a:spLocks noGrp="1"/>
          </p:cNvSpPr>
          <p:nvPr>
            <p:ph sz="half" idx="1"/>
          </p:nvPr>
        </p:nvSpPr>
        <p:spPr>
          <a:xfrm>
            <a:off x="2704722" y="4976903"/>
            <a:ext cx="6782553" cy="1429705"/>
          </a:xfrm>
        </p:spPr>
        <p:txBody>
          <a:bodyPr vert="horz" lIns="91440" tIns="45720" rIns="91440" bIns="45720" rtlCol="0" anchor="t">
            <a:noAutofit/>
          </a:bodyPr>
          <a:lstStyle/>
          <a:p>
            <a:pPr marL="0" indent="0" algn="ctr">
              <a:buNone/>
            </a:pPr>
            <a:br>
              <a:rPr lang="en-US" sz="2000">
                <a:latin typeface="Calibri" panose="020F0502020204030204" pitchFamily="34" charset="0"/>
                <a:cs typeface="Calibri" panose="020F0502020204030204" pitchFamily="34" charset="0"/>
              </a:rPr>
            </a:br>
            <a:endParaRPr lang="en-US" sz="2000">
              <a:latin typeface="Calibri" panose="020F0502020204030204" pitchFamily="34" charset="0"/>
              <a:cs typeface="Calibri" panose="020F0502020204030204" pitchFamily="34" charset="0"/>
            </a:endParaRPr>
          </a:p>
          <a:p>
            <a:pPr marL="0" indent="0" algn="ctr">
              <a:buNone/>
            </a:pPr>
            <a:r>
              <a:rPr lang="en-US" sz="2000" b="1">
                <a:latin typeface="Calibri" panose="020F0502020204030204" pitchFamily="34" charset="0"/>
                <a:cs typeface="Calibri" panose="020F0502020204030204" pitchFamily="34" charset="0"/>
              </a:rPr>
              <a:t>Robert Lettieri</a:t>
            </a:r>
          </a:p>
          <a:p>
            <a:pPr marL="0" indent="0" algn="ctr">
              <a:buNone/>
            </a:pPr>
            <a:r>
              <a:rPr lang="en-US" sz="2000">
                <a:latin typeface="Calibri" panose="020F0502020204030204" pitchFamily="34" charset="0"/>
                <a:cs typeface="Calibri" panose="020F0502020204030204" pitchFamily="34" charset="0"/>
              </a:rPr>
              <a:t>Long Island Regional Youth Advocacy Specialist</a:t>
            </a:r>
          </a:p>
          <a:p>
            <a:pPr marL="0" indent="0" algn="ctr">
              <a:buNone/>
            </a:pPr>
            <a:r>
              <a:rPr lang="en-US" sz="2000">
                <a:latin typeface="Calibri" panose="020F0502020204030204" pitchFamily="34" charset="0"/>
                <a:cs typeface="Calibri" panose="020F0502020204030204" pitchFamily="34" charset="0"/>
              </a:rPr>
              <a:t> New York State Office of Mental Health </a:t>
            </a:r>
          </a:p>
          <a:p>
            <a:pPr marL="0" indent="0" algn="ctr">
              <a:buNone/>
            </a:pPr>
            <a:r>
              <a:rPr lang="en-US" sz="2000">
                <a:solidFill>
                  <a:srgbClr val="0D0D0D"/>
                </a:solidFill>
                <a:latin typeface="Calibri" panose="020F0502020204030204" pitchFamily="34" charset="0"/>
                <a:cs typeface="Calibri" panose="020F0502020204030204" pitchFamily="34" charset="0"/>
              </a:rPr>
              <a:t> </a:t>
            </a:r>
            <a:endParaRPr lang="en-US" sz="2000" u="none" strike="noStrike">
              <a:solidFill>
                <a:srgbClr val="000000"/>
              </a:solidFill>
              <a:latin typeface="Calibri" panose="020F0502020204030204" pitchFamily="34" charset="0"/>
              <a:cs typeface="Calibri" panose="020F0502020204030204" pitchFamily="34" charset="0"/>
            </a:endParaRPr>
          </a:p>
        </p:txBody>
      </p:sp>
      <p:pic>
        <p:nvPicPr>
          <p:cNvPr id="5" name="Picture 4" descr="Headshot of Robert Lettieri">
            <a:extLst>
              <a:ext uri="{FF2B5EF4-FFF2-40B4-BE49-F238E27FC236}">
                <a16:creationId xmlns:a16="http://schemas.microsoft.com/office/drawing/2014/main" id="{B459D53A-2958-F75A-4CA5-D17229804D08}"/>
              </a:ext>
            </a:extLst>
          </p:cNvPr>
          <p:cNvPicPr>
            <a:picLocks noChangeAspect="1"/>
          </p:cNvPicPr>
          <p:nvPr/>
        </p:nvPicPr>
        <p:blipFill>
          <a:blip r:embed="rId3">
            <a:extLst>
              <a:ext uri="{28A0092B-C50C-407E-A947-70E740481C1C}">
                <a14:useLocalDpi xmlns:a14="http://schemas.microsoft.com/office/drawing/2010/main" val="0"/>
              </a:ext>
            </a:extLst>
          </a:blip>
          <a:srcRect l="6300" r="6300"/>
          <a:stretch/>
        </p:blipFill>
        <p:spPr>
          <a:xfrm>
            <a:off x="4832055" y="1960317"/>
            <a:ext cx="2736086" cy="3648115"/>
          </a:xfrm>
          <a:prstGeom prst="flowChartConnector">
            <a:avLst/>
          </a:prstGeom>
          <a:ln>
            <a:solidFill>
              <a:schemeClr val="tx1"/>
            </a:solidFill>
          </a:ln>
        </p:spPr>
      </p:pic>
      <p:sp>
        <p:nvSpPr>
          <p:cNvPr id="4" name="Slide Number Placeholder 3">
            <a:extLst>
              <a:ext uri="{FF2B5EF4-FFF2-40B4-BE49-F238E27FC236}">
                <a16:creationId xmlns:a16="http://schemas.microsoft.com/office/drawing/2014/main" id="{E1DB7F49-74B6-5EEA-20DD-FC7F8B6B7856}"/>
              </a:ext>
            </a:extLst>
          </p:cNvPr>
          <p:cNvSpPr>
            <a:spLocks noGrp="1"/>
          </p:cNvSpPr>
          <p:nvPr>
            <p:ph type="sldNum" sz="quarter" idx="12"/>
          </p:nvPr>
        </p:nvSpPr>
        <p:spPr/>
        <p:txBody>
          <a:bodyPr/>
          <a:lstStyle/>
          <a:p>
            <a:fld id="{C5065CBE-E15C-4781-BBF0-0DA601C2776C}" type="slidenum">
              <a:rPr lang="en-US" sz="1600" smtClean="0"/>
              <a:t>24</a:t>
            </a:fld>
            <a:endParaRPr lang="en-US" sz="1600"/>
          </a:p>
        </p:txBody>
      </p:sp>
      <p:sp>
        <p:nvSpPr>
          <p:cNvPr id="6" name="Title 1">
            <a:extLst>
              <a:ext uri="{FF2B5EF4-FFF2-40B4-BE49-F238E27FC236}">
                <a16:creationId xmlns:a16="http://schemas.microsoft.com/office/drawing/2014/main" id="{4916FB6E-A9AC-62A2-EDC3-345A46EEC7F5}"/>
              </a:ext>
            </a:extLst>
          </p:cNvPr>
          <p:cNvSpPr>
            <a:spLocks noGrp="1"/>
          </p:cNvSpPr>
          <p:nvPr>
            <p:ph type="title"/>
          </p:nvPr>
        </p:nvSpPr>
        <p:spPr>
          <a:xfrm>
            <a:off x="184283" y="365125"/>
            <a:ext cx="10613026" cy="1349986"/>
          </a:xfrm>
        </p:spPr>
        <p:txBody>
          <a:bodyPr>
            <a:noAutofit/>
          </a:bodyPr>
          <a:lstStyle/>
          <a:p>
            <a:r>
              <a:rPr lang="en-US" sz="4000" b="1">
                <a:solidFill>
                  <a:schemeClr val="bg1"/>
                </a:solidFill>
                <a:latin typeface="Calibri" panose="020F0502020204030204" pitchFamily="34" charset="0"/>
                <a:cs typeface="Calibri" panose="020F0502020204030204" pitchFamily="34" charset="0"/>
              </a:rPr>
              <a:t>New York: Workforce Supports for Youth </a:t>
            </a:r>
            <a:br>
              <a:rPr lang="en-US" sz="4000" b="1">
                <a:solidFill>
                  <a:schemeClr val="bg1"/>
                </a:solidFill>
                <a:latin typeface="Calibri" panose="020F0502020204030204" pitchFamily="34" charset="0"/>
                <a:cs typeface="Calibri" panose="020F0502020204030204" pitchFamily="34" charset="0"/>
              </a:rPr>
            </a:br>
            <a:r>
              <a:rPr lang="en-US" sz="4000" b="1">
                <a:solidFill>
                  <a:schemeClr val="bg1"/>
                </a:solidFill>
                <a:latin typeface="Calibri" panose="020F0502020204030204" pitchFamily="34" charset="0"/>
                <a:cs typeface="Calibri" panose="020F0502020204030204" pitchFamily="34" charset="0"/>
              </a:rPr>
              <a:t>Mental Health</a:t>
            </a:r>
          </a:p>
        </p:txBody>
      </p:sp>
    </p:spTree>
    <p:extLst>
      <p:ext uri="{BB962C8B-B14F-4D97-AF65-F5344CB8AC3E}">
        <p14:creationId xmlns:p14="http://schemas.microsoft.com/office/powerpoint/2010/main" val="30496638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BB312B-3693-C554-AF0A-7B5B9F5A1113}"/>
              </a:ext>
            </a:extLst>
          </p:cNvPr>
          <p:cNvSpPr>
            <a:spLocks noGrp="1"/>
          </p:cNvSpPr>
          <p:nvPr>
            <p:ph type="body" sz="quarter" idx="11"/>
          </p:nvPr>
        </p:nvSpPr>
        <p:spPr>
          <a:xfrm>
            <a:off x="304800" y="3632200"/>
            <a:ext cx="9855200" cy="812800"/>
          </a:xfrm>
        </p:spPr>
        <p:txBody>
          <a:bodyPr/>
          <a:lstStyle/>
          <a:p>
            <a:r>
              <a:rPr lang="en-US"/>
              <a:t>Robert Lettieri</a:t>
            </a:r>
          </a:p>
          <a:p>
            <a:r>
              <a:rPr lang="en-US"/>
              <a:t>New York State Office of Mental Health</a:t>
            </a:r>
          </a:p>
        </p:txBody>
      </p:sp>
      <p:sp>
        <p:nvSpPr>
          <p:cNvPr id="3" name="Text Placeholder 2">
            <a:extLst>
              <a:ext uri="{FF2B5EF4-FFF2-40B4-BE49-F238E27FC236}">
                <a16:creationId xmlns:a16="http://schemas.microsoft.com/office/drawing/2014/main" id="{408C6149-BA9C-0E75-DDA9-7D44730F66C2}"/>
              </a:ext>
            </a:extLst>
          </p:cNvPr>
          <p:cNvSpPr>
            <a:spLocks noGrp="1"/>
          </p:cNvSpPr>
          <p:nvPr>
            <p:ph type="title" idx="4294967295"/>
          </p:nvPr>
        </p:nvSpPr>
        <p:spPr>
          <a:xfrm>
            <a:off x="304800" y="1803400"/>
            <a:ext cx="11379200" cy="71120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p>
            <a:pPr algn="l">
              <a:spcBef>
                <a:spcPct val="20000"/>
              </a:spcBef>
              <a:defRPr/>
            </a:pPr>
            <a:r>
              <a:rPr lang="en-US" sz="5000" b="1">
                <a:solidFill>
                  <a:srgbClr val="553278"/>
                </a:solidFill>
                <a:latin typeface="Arial" panose="020B0604020202020204" pitchFamily="34" charset="0"/>
                <a:ea typeface="+mn-ea"/>
                <a:cs typeface="Arial" panose="020B0604020202020204" pitchFamily="34" charset="0"/>
              </a:rPr>
              <a:t>Strategies to Improve Youth Mental Health and Employment </a:t>
            </a:r>
          </a:p>
        </p:txBody>
      </p:sp>
    </p:spTree>
    <p:extLst>
      <p:ext uri="{BB962C8B-B14F-4D97-AF65-F5344CB8AC3E}">
        <p14:creationId xmlns:p14="http://schemas.microsoft.com/office/powerpoint/2010/main" val="64761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C7E6-4498-C9A4-E3A6-259786BFC970}"/>
              </a:ext>
            </a:extLst>
          </p:cNvPr>
          <p:cNvSpPr>
            <a:spLocks noGrp="1"/>
          </p:cNvSpPr>
          <p:nvPr>
            <p:ph type="ctrTitle"/>
          </p:nvPr>
        </p:nvSpPr>
        <p:spPr>
          <a:xfrm>
            <a:off x="914400" y="787401"/>
            <a:ext cx="10363200" cy="1470025"/>
          </a:xfrm>
        </p:spPr>
        <p:txBody>
          <a:bodyPr/>
          <a:lstStyle/>
          <a:p>
            <a:r>
              <a:rPr lang="en-US" sz="4800">
                <a:latin typeface="Arial Black" panose="020B0A04020102020204" pitchFamily="34" charset="0"/>
              </a:rPr>
              <a:t>Agenda</a:t>
            </a:r>
          </a:p>
        </p:txBody>
      </p:sp>
      <p:sp>
        <p:nvSpPr>
          <p:cNvPr id="3" name="Subtitle 2">
            <a:extLst>
              <a:ext uri="{FF2B5EF4-FFF2-40B4-BE49-F238E27FC236}">
                <a16:creationId xmlns:a16="http://schemas.microsoft.com/office/drawing/2014/main" id="{8C713DC7-6CAF-429D-2E99-DFC60D5D85C8}"/>
              </a:ext>
            </a:extLst>
          </p:cNvPr>
          <p:cNvSpPr>
            <a:spLocks noGrp="1"/>
          </p:cNvSpPr>
          <p:nvPr>
            <p:ph type="subTitle" idx="1"/>
          </p:nvPr>
        </p:nvSpPr>
        <p:spPr>
          <a:xfrm>
            <a:off x="914400" y="2257426"/>
            <a:ext cx="8026400" cy="3381375"/>
          </a:xfrm>
        </p:spPr>
        <p:txBody>
          <a:bodyPr/>
          <a:lstStyle/>
          <a:p>
            <a:pPr marL="609585" indent="-609585" algn="l">
              <a:buFont typeface="Arial" panose="020B0604020202020204" pitchFamily="34" charset="0"/>
              <a:buChar char="•"/>
            </a:pPr>
            <a:r>
              <a:rPr lang="en-US" sz="2667">
                <a:solidFill>
                  <a:schemeClr val="tx1"/>
                </a:solidFill>
              </a:rPr>
              <a:t>Personal lived experience.</a:t>
            </a:r>
          </a:p>
          <a:p>
            <a:pPr marL="609585" indent="-609585" algn="l">
              <a:buFont typeface="Arial" panose="020B0604020202020204" pitchFamily="34" charset="0"/>
              <a:buChar char="•"/>
            </a:pPr>
            <a:r>
              <a:rPr lang="en-US" sz="2667">
                <a:solidFill>
                  <a:schemeClr val="tx1"/>
                </a:solidFill>
              </a:rPr>
              <a:t>Social determinants of health.</a:t>
            </a:r>
          </a:p>
          <a:p>
            <a:pPr marL="609585" indent="-609585" algn="l">
              <a:buFont typeface="Arial" panose="020B0604020202020204" pitchFamily="34" charset="0"/>
              <a:buChar char="•"/>
            </a:pPr>
            <a:r>
              <a:rPr lang="en-US" sz="2667">
                <a:solidFill>
                  <a:schemeClr val="tx1"/>
                </a:solidFill>
              </a:rPr>
              <a:t>Youth peer support.</a:t>
            </a:r>
          </a:p>
          <a:p>
            <a:pPr marL="609585" indent="-609585" algn="l">
              <a:buFont typeface="Arial" panose="020B0604020202020204" pitchFamily="34" charset="0"/>
              <a:buChar char="•"/>
            </a:pPr>
            <a:r>
              <a:rPr lang="en-US" sz="2667">
                <a:solidFill>
                  <a:schemeClr val="tx1"/>
                </a:solidFill>
              </a:rPr>
              <a:t>What can be done?</a:t>
            </a:r>
          </a:p>
          <a:p>
            <a:pPr marL="609585" indent="-609585" algn="l">
              <a:buFont typeface="Arial" panose="020B0604020202020204" pitchFamily="34" charset="0"/>
              <a:buChar char="•"/>
            </a:pPr>
            <a:r>
              <a:rPr lang="en-US" sz="2667">
                <a:solidFill>
                  <a:schemeClr val="tx1"/>
                </a:solidFill>
              </a:rPr>
              <a:t>New York State (NYS) initiatives.</a:t>
            </a:r>
          </a:p>
          <a:p>
            <a:pPr marL="609585" indent="-609585" algn="l">
              <a:buFont typeface="Arial" panose="020B0604020202020204" pitchFamily="34" charset="0"/>
              <a:buChar char="•"/>
            </a:pPr>
            <a:r>
              <a:rPr lang="en-US" sz="2667">
                <a:solidFill>
                  <a:schemeClr val="tx1"/>
                </a:solidFill>
              </a:rPr>
              <a:t>Peer certifications/credentials in NYS.</a:t>
            </a:r>
          </a:p>
        </p:txBody>
      </p:sp>
    </p:spTree>
    <p:extLst>
      <p:ext uri="{BB962C8B-B14F-4D97-AF65-F5344CB8AC3E}">
        <p14:creationId xmlns:p14="http://schemas.microsoft.com/office/powerpoint/2010/main" val="26547757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1C7E6-4498-C9A4-E3A6-259786BFC970}"/>
              </a:ext>
            </a:extLst>
          </p:cNvPr>
          <p:cNvSpPr>
            <a:spLocks noGrp="1"/>
          </p:cNvSpPr>
          <p:nvPr>
            <p:ph type="ctrTitle"/>
          </p:nvPr>
        </p:nvSpPr>
        <p:spPr>
          <a:xfrm>
            <a:off x="914400" y="787401"/>
            <a:ext cx="10363200" cy="1470025"/>
          </a:xfrm>
        </p:spPr>
        <p:txBody>
          <a:bodyPr/>
          <a:lstStyle/>
          <a:p>
            <a:r>
              <a:rPr lang="en-US" sz="4800">
                <a:latin typeface="Arial Black" panose="020B0A04020102020204" pitchFamily="34" charset="0"/>
              </a:rPr>
              <a:t>Lived Experience</a:t>
            </a:r>
          </a:p>
        </p:txBody>
      </p:sp>
      <p:sp>
        <p:nvSpPr>
          <p:cNvPr id="3" name="Subtitle 2">
            <a:extLst>
              <a:ext uri="{FF2B5EF4-FFF2-40B4-BE49-F238E27FC236}">
                <a16:creationId xmlns:a16="http://schemas.microsoft.com/office/drawing/2014/main" id="{8C713DC7-6CAF-429D-2E99-DFC60D5D85C8}"/>
              </a:ext>
            </a:extLst>
          </p:cNvPr>
          <p:cNvSpPr>
            <a:spLocks noGrp="1"/>
          </p:cNvSpPr>
          <p:nvPr>
            <p:ph type="subTitle" idx="1"/>
          </p:nvPr>
        </p:nvSpPr>
        <p:spPr>
          <a:xfrm>
            <a:off x="914400" y="2257426"/>
            <a:ext cx="4165600" cy="3381375"/>
          </a:xfrm>
        </p:spPr>
        <p:txBody>
          <a:bodyPr/>
          <a:lstStyle/>
          <a:p>
            <a:pPr marL="609585" indent="-609585" algn="l">
              <a:buFont typeface="Arial" panose="020B0604020202020204" pitchFamily="34" charset="0"/>
              <a:buChar char="•"/>
            </a:pPr>
            <a:r>
              <a:rPr lang="en-US" sz="2667">
                <a:solidFill>
                  <a:schemeClr val="tx1"/>
                </a:solidFill>
              </a:rPr>
              <a:t>Tourette’s Syndrome.</a:t>
            </a:r>
          </a:p>
          <a:p>
            <a:pPr marL="609585" indent="-609585" algn="l">
              <a:buFont typeface="Arial" panose="020B0604020202020204" pitchFamily="34" charset="0"/>
              <a:buChar char="•"/>
            </a:pPr>
            <a:r>
              <a:rPr lang="en-US" sz="2667">
                <a:solidFill>
                  <a:schemeClr val="tx1"/>
                </a:solidFill>
              </a:rPr>
              <a:t>Seizure Disorder.</a:t>
            </a:r>
          </a:p>
          <a:p>
            <a:pPr marL="609585" indent="-609585" algn="l">
              <a:buFont typeface="Arial" panose="020B0604020202020204" pitchFamily="34" charset="0"/>
              <a:buChar char="•"/>
            </a:pPr>
            <a:r>
              <a:rPr lang="en-US" sz="2667">
                <a:solidFill>
                  <a:schemeClr val="tx1"/>
                </a:solidFill>
              </a:rPr>
              <a:t>Medically induced comas.</a:t>
            </a:r>
          </a:p>
          <a:p>
            <a:pPr marL="609585" indent="-609585" algn="l">
              <a:buFont typeface="Arial" panose="020B0604020202020204" pitchFamily="34" charset="0"/>
              <a:buChar char="•"/>
            </a:pPr>
            <a:r>
              <a:rPr lang="en-US" sz="2667">
                <a:solidFill>
                  <a:schemeClr val="tx1"/>
                </a:solidFill>
              </a:rPr>
              <a:t>Failing treatments.</a:t>
            </a:r>
          </a:p>
        </p:txBody>
      </p:sp>
      <p:sp>
        <p:nvSpPr>
          <p:cNvPr id="6" name="Subtitle 2">
            <a:extLst>
              <a:ext uri="{FF2B5EF4-FFF2-40B4-BE49-F238E27FC236}">
                <a16:creationId xmlns:a16="http://schemas.microsoft.com/office/drawing/2014/main" id="{ABCEE118-48AF-A9C1-CBC3-843D0F461EE2}"/>
              </a:ext>
            </a:extLst>
          </p:cNvPr>
          <p:cNvSpPr txBox="1">
            <a:spLocks/>
          </p:cNvSpPr>
          <p:nvPr/>
        </p:nvSpPr>
        <p:spPr>
          <a:xfrm>
            <a:off x="6096000" y="2257426"/>
            <a:ext cx="5588000" cy="3381375"/>
          </a:xfrm>
        </p:spPr>
        <p:txBody>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Arial" panose="020B0604020202020204" pitchFamily="34" charset="0"/>
                <a:ea typeface="+mn-ea"/>
                <a:cs typeface="Arial" panose="020B0604020202020204" pitchFamily="34" charset="0"/>
              </a:defRPr>
            </a:lvl1pPr>
            <a:lvl2pPr marL="3429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Arial" panose="020B0604020202020204" pitchFamily="34" charset="0"/>
                <a:ea typeface="+mn-ea"/>
                <a:cs typeface="Arial" panose="020B0604020202020204" pitchFamily="34" charset="0"/>
              </a:defRPr>
            </a:lvl2pPr>
            <a:lvl3pPr marL="6858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Arial" panose="020B0604020202020204" pitchFamily="34" charset="0"/>
                <a:ea typeface="+mn-ea"/>
                <a:cs typeface="Arial" panose="020B0604020202020204" pitchFamily="34" charset="0"/>
              </a:defRPr>
            </a:lvl3pPr>
            <a:lvl4pPr marL="10287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4pPr>
            <a:lvl5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5pPr>
            <a:lvl6pPr marL="17145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057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24003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609585" indent="-609585" algn="l" defTabSz="1219170">
              <a:buFont typeface="Arial" panose="020B0604020202020204" pitchFamily="34" charset="0"/>
              <a:buChar char="•"/>
            </a:pPr>
            <a:r>
              <a:rPr lang="en-US" sz="2667">
                <a:solidFill>
                  <a:prstClr val="black"/>
                </a:solidFill>
              </a:rPr>
              <a:t>Deep brain stimulation.</a:t>
            </a:r>
          </a:p>
          <a:p>
            <a:pPr marL="609585" indent="-609585" algn="l" defTabSz="1219170">
              <a:buFont typeface="Arial" panose="020B0604020202020204" pitchFamily="34" charset="0"/>
              <a:buChar char="•"/>
            </a:pPr>
            <a:r>
              <a:rPr lang="en-US" sz="2667">
                <a:solidFill>
                  <a:prstClr val="black"/>
                </a:solidFill>
              </a:rPr>
              <a:t>Emotional distress.</a:t>
            </a:r>
          </a:p>
          <a:p>
            <a:pPr marL="609585" indent="-609585" algn="l" defTabSz="1219170">
              <a:buFont typeface="Arial" panose="020B0604020202020204" pitchFamily="34" charset="0"/>
              <a:buChar char="•"/>
            </a:pPr>
            <a:r>
              <a:rPr lang="en-US" sz="2667">
                <a:solidFill>
                  <a:prstClr val="black"/>
                </a:solidFill>
              </a:rPr>
              <a:t>Systems navigation.</a:t>
            </a:r>
          </a:p>
          <a:p>
            <a:pPr marL="609585" indent="-609585" algn="l" defTabSz="1219170">
              <a:buFont typeface="Arial" panose="020B0604020202020204" pitchFamily="34" charset="0"/>
              <a:buChar char="•"/>
            </a:pPr>
            <a:r>
              <a:rPr lang="en-US" sz="2667">
                <a:solidFill>
                  <a:prstClr val="black"/>
                </a:solidFill>
              </a:rPr>
              <a:t>Systemic barriers.</a:t>
            </a:r>
          </a:p>
          <a:p>
            <a:pPr marL="609585" indent="-609585" algn="l" defTabSz="1219170">
              <a:buFont typeface="Arial" panose="020B0604020202020204" pitchFamily="34" charset="0"/>
              <a:buChar char="•"/>
            </a:pPr>
            <a:r>
              <a:rPr lang="en-US" sz="2667">
                <a:solidFill>
                  <a:prstClr val="black"/>
                </a:solidFill>
              </a:rPr>
              <a:t>Advocacy, training, and college.</a:t>
            </a:r>
          </a:p>
          <a:p>
            <a:pPr algn="l" defTabSz="1219170"/>
            <a:endParaRPr lang="en-US" sz="2400">
              <a:solidFill>
                <a:prstClr val="black">
                  <a:tint val="75000"/>
                </a:prstClr>
              </a:solidFill>
            </a:endParaRPr>
          </a:p>
        </p:txBody>
      </p:sp>
    </p:spTree>
    <p:extLst>
      <p:ext uri="{BB962C8B-B14F-4D97-AF65-F5344CB8AC3E}">
        <p14:creationId xmlns:p14="http://schemas.microsoft.com/office/powerpoint/2010/main" val="3069379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5883501-716B-C540-5E40-77F5A9D6179F}"/>
              </a:ext>
            </a:extLst>
          </p:cNvPr>
          <p:cNvSpPr>
            <a:spLocks noGrp="1"/>
          </p:cNvSpPr>
          <p:nvPr>
            <p:ph type="ctrTitle"/>
          </p:nvPr>
        </p:nvSpPr>
        <p:spPr>
          <a:xfrm>
            <a:off x="914400" y="787401"/>
            <a:ext cx="10363200" cy="1470025"/>
          </a:xfrm>
        </p:spPr>
        <p:txBody>
          <a:bodyPr/>
          <a:lstStyle/>
          <a:p>
            <a:r>
              <a:rPr lang="en-US" sz="4800">
                <a:latin typeface="Arial Black" panose="020B0A04020102020204" pitchFamily="34" charset="0"/>
              </a:rPr>
              <a:t>Addressing the </a:t>
            </a:r>
            <a:br>
              <a:rPr lang="en-US" sz="4800">
                <a:latin typeface="Arial Black" panose="020B0A04020102020204" pitchFamily="34" charset="0"/>
              </a:rPr>
            </a:br>
            <a:r>
              <a:rPr lang="en-US" sz="4800">
                <a:latin typeface="Arial Black" panose="020B0A04020102020204" pitchFamily="34" charset="0"/>
              </a:rPr>
              <a:t>Social Determinants of Health</a:t>
            </a:r>
          </a:p>
        </p:txBody>
      </p:sp>
      <p:sp>
        <p:nvSpPr>
          <p:cNvPr id="5" name="Subtitle 2">
            <a:extLst>
              <a:ext uri="{FF2B5EF4-FFF2-40B4-BE49-F238E27FC236}">
                <a16:creationId xmlns:a16="http://schemas.microsoft.com/office/drawing/2014/main" id="{C24E909D-1773-0369-32A3-B0D67F22404D}"/>
              </a:ext>
            </a:extLst>
          </p:cNvPr>
          <p:cNvSpPr>
            <a:spLocks noGrp="1"/>
          </p:cNvSpPr>
          <p:nvPr>
            <p:ph type="subTitle" idx="1"/>
          </p:nvPr>
        </p:nvSpPr>
        <p:spPr>
          <a:xfrm>
            <a:off x="254000" y="2412999"/>
            <a:ext cx="9448800" cy="3381375"/>
          </a:xfrm>
        </p:spPr>
        <p:txBody>
          <a:bodyPr/>
          <a:lstStyle/>
          <a:p>
            <a:pPr marL="457189" indent="-457189" algn="l">
              <a:lnSpc>
                <a:spcPct val="200000"/>
              </a:lnSpc>
              <a:buFont typeface="+mj-lt"/>
              <a:buAutoNum type="arabicPeriod"/>
            </a:pPr>
            <a:r>
              <a:rPr lang="en-US" sz="2133">
                <a:solidFill>
                  <a:schemeClr val="tx1"/>
                </a:solidFill>
              </a:rPr>
              <a:t>Economic Stability.</a:t>
            </a:r>
            <a:endParaRPr lang="en-US" sz="1600">
              <a:solidFill>
                <a:schemeClr val="tx1"/>
              </a:solidFill>
            </a:endParaRPr>
          </a:p>
          <a:p>
            <a:pPr marL="457189" indent="-457189" algn="l">
              <a:lnSpc>
                <a:spcPct val="200000"/>
              </a:lnSpc>
              <a:buFont typeface="+mj-lt"/>
              <a:buAutoNum type="arabicPeriod"/>
            </a:pPr>
            <a:r>
              <a:rPr lang="en-US" sz="2133">
                <a:solidFill>
                  <a:schemeClr val="tx1"/>
                </a:solidFill>
              </a:rPr>
              <a:t>Education Access and Quality.</a:t>
            </a:r>
          </a:p>
          <a:p>
            <a:pPr marL="457189" indent="-457189" algn="l">
              <a:lnSpc>
                <a:spcPct val="200000"/>
              </a:lnSpc>
              <a:buFont typeface="+mj-lt"/>
              <a:buAutoNum type="arabicPeriod"/>
            </a:pPr>
            <a:r>
              <a:rPr lang="en-US" sz="2133">
                <a:solidFill>
                  <a:schemeClr val="tx1"/>
                </a:solidFill>
              </a:rPr>
              <a:t>Health Care Access and Quality.</a:t>
            </a:r>
          </a:p>
          <a:p>
            <a:pPr marL="457189" indent="-457189" algn="l">
              <a:lnSpc>
                <a:spcPct val="200000"/>
              </a:lnSpc>
              <a:buFont typeface="+mj-lt"/>
              <a:buAutoNum type="arabicPeriod"/>
            </a:pPr>
            <a:r>
              <a:rPr lang="en-US" sz="2133">
                <a:solidFill>
                  <a:schemeClr val="tx1"/>
                </a:solidFill>
              </a:rPr>
              <a:t>Neighborhood and Built Environment. </a:t>
            </a:r>
          </a:p>
          <a:p>
            <a:pPr marL="457189" indent="-457189" algn="l">
              <a:lnSpc>
                <a:spcPct val="200000"/>
              </a:lnSpc>
              <a:buFont typeface="+mj-lt"/>
              <a:buAutoNum type="arabicPeriod"/>
            </a:pPr>
            <a:r>
              <a:rPr lang="en-US" sz="2133">
                <a:solidFill>
                  <a:schemeClr val="tx1"/>
                </a:solidFill>
              </a:rPr>
              <a:t>Social and Community Context.</a:t>
            </a:r>
          </a:p>
          <a:p>
            <a:pPr marL="609585" indent="-609585" algn="l">
              <a:buFont typeface="Arial" panose="020B0604020202020204" pitchFamily="34" charset="0"/>
              <a:buChar char="•"/>
            </a:pPr>
            <a:endParaRPr lang="en-US" sz="2133">
              <a:solidFill>
                <a:schemeClr val="tx1"/>
              </a:solidFill>
            </a:endParaRPr>
          </a:p>
          <a:p>
            <a:pPr marL="609585" indent="-609585" algn="l">
              <a:buFont typeface="Arial" panose="020B0604020202020204" pitchFamily="34" charset="0"/>
              <a:buChar char="•"/>
            </a:pPr>
            <a:endParaRPr lang="en-US" sz="2133">
              <a:solidFill>
                <a:schemeClr val="tx1"/>
              </a:solidFill>
            </a:endParaRPr>
          </a:p>
          <a:p>
            <a:pPr marL="380990" indent="-380990" algn="l">
              <a:buFont typeface="Arial" panose="020B0604020202020204" pitchFamily="34" charset="0"/>
              <a:buChar char="•"/>
            </a:pPr>
            <a:endParaRPr lang="en-US" sz="2400"/>
          </a:p>
        </p:txBody>
      </p:sp>
      <p:pic>
        <p:nvPicPr>
          <p:cNvPr id="7" name="Picture 6" descr="Diagram titled &quot;Social Determinants of Health&quot; with subtitle &quot;What Goes Into Your Health?&quot;&#10;&#10;The diagram is broken down into 4 categories with (pictures) examples for each: &#10;&#10;Health behaviors - tobacco use, diet and exercise, alcohol use, and sexual activity. &#10;&#10;Physical environment - physical environmental/genetics&#10;&#10;Health care - health care and access&#10;&#10;Socioeconomic factors - education, job status, family/social support, income, and community safety. ">
            <a:extLst>
              <a:ext uri="{FF2B5EF4-FFF2-40B4-BE49-F238E27FC236}">
                <a16:creationId xmlns:a16="http://schemas.microsoft.com/office/drawing/2014/main" id="{7EF5A531-87C0-55A0-642A-766C6C6C89CF}"/>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83201" y="2514601"/>
            <a:ext cx="6496300" cy="3381375"/>
          </a:xfrm>
          <a:prstGeom prst="rect">
            <a:avLst/>
          </a:prstGeom>
        </p:spPr>
      </p:pic>
    </p:spTree>
    <p:extLst>
      <p:ext uri="{BB962C8B-B14F-4D97-AF65-F5344CB8AC3E}">
        <p14:creationId xmlns:p14="http://schemas.microsoft.com/office/powerpoint/2010/main" val="3350303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D18B01-F17E-88F4-13B6-DCAC33E13EBB}"/>
              </a:ext>
            </a:extLst>
          </p:cNvPr>
          <p:cNvSpPr txBox="1">
            <a:spLocks noGrp="1"/>
          </p:cNvSpPr>
          <p:nvPr>
            <p:ph type="title" idx="4294967295"/>
          </p:nvPr>
        </p:nvSpPr>
        <p:spPr>
          <a:xfrm>
            <a:off x="1727200" y="496921"/>
            <a:ext cx="9042304" cy="19160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a:latin typeface="Arial Black" panose="020B0A04020102020204" pitchFamily="34" charset="0"/>
              </a:rPr>
              <a:t>Introduction To the </a:t>
            </a:r>
            <a:br>
              <a:rPr lang="en-US" sz="4800">
                <a:latin typeface="Arial Black" panose="020B0A04020102020204" pitchFamily="34" charset="0"/>
              </a:rPr>
            </a:br>
            <a:r>
              <a:rPr lang="en-US" sz="4800">
                <a:latin typeface="Arial Black" panose="020B0A04020102020204" pitchFamily="34" charset="0"/>
              </a:rPr>
              <a:t>Peer Community</a:t>
            </a:r>
            <a:br>
              <a:rPr lang="en-US" sz="4800">
                <a:latin typeface="Arial Black" panose="020B0A04020102020204" pitchFamily="34" charset="0"/>
              </a:rPr>
            </a:br>
            <a:br>
              <a:rPr lang="en-US" sz="4800">
                <a:latin typeface="Arial Black" panose="020B0A04020102020204" pitchFamily="34" charset="0"/>
              </a:rPr>
            </a:br>
            <a:br>
              <a:rPr lang="en-US" sz="4800">
                <a:latin typeface="Arial Black" panose="020B0A04020102020204" pitchFamily="34" charset="0"/>
              </a:rPr>
            </a:br>
            <a:endParaRPr lang="en-ZA" sz="4800">
              <a:latin typeface="Arial Black" panose="020B0A04020102020204" pitchFamily="34" charset="0"/>
            </a:endParaRPr>
          </a:p>
        </p:txBody>
      </p:sp>
      <p:sp>
        <p:nvSpPr>
          <p:cNvPr id="5" name="Text Placeholder 6">
            <a:extLst>
              <a:ext uri="{FF2B5EF4-FFF2-40B4-BE49-F238E27FC236}">
                <a16:creationId xmlns:a16="http://schemas.microsoft.com/office/drawing/2014/main" id="{25E1727D-20D5-9D9B-0C5A-884CD656930D}"/>
              </a:ext>
            </a:extLst>
          </p:cNvPr>
          <p:cNvSpPr txBox="1">
            <a:spLocks/>
          </p:cNvSpPr>
          <p:nvPr/>
        </p:nvSpPr>
        <p:spPr>
          <a:xfrm>
            <a:off x="316780" y="2413000"/>
            <a:ext cx="11558441" cy="465734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219170">
              <a:buNone/>
            </a:pPr>
            <a:r>
              <a:rPr lang="en-US" sz="2933" i="1">
                <a:solidFill>
                  <a:prstClr val="black"/>
                </a:solidFill>
              </a:rPr>
              <a:t>Feeling of </a:t>
            </a:r>
            <a:r>
              <a:rPr lang="en-US" sz="2933" b="1" i="1">
                <a:solidFill>
                  <a:prstClr val="black"/>
                </a:solidFill>
              </a:rPr>
              <a:t>liberation</a:t>
            </a:r>
            <a:r>
              <a:rPr lang="en-US" sz="2933" i="1">
                <a:solidFill>
                  <a:prstClr val="black"/>
                </a:solidFill>
              </a:rPr>
              <a:t> meeting individuals who experienced adverse life experiences and were offering support to others while advocating for positive social change.</a:t>
            </a:r>
          </a:p>
          <a:p>
            <a:pPr marL="609585" indent="-609585" defTabSz="1219170"/>
            <a:endParaRPr lang="en-US" sz="2933">
              <a:solidFill>
                <a:prstClr val="black"/>
              </a:solidFill>
            </a:endParaRPr>
          </a:p>
          <a:p>
            <a:pPr marL="609585" indent="-609585" defTabSz="1219170"/>
            <a:r>
              <a:rPr lang="en-US" sz="2933">
                <a:solidFill>
                  <a:prstClr val="black"/>
                </a:solidFill>
              </a:rPr>
              <a:t>Healing Connections Peer Support Group.</a:t>
            </a:r>
          </a:p>
          <a:p>
            <a:pPr marL="609585" indent="-609585" defTabSz="1219170"/>
            <a:r>
              <a:rPr lang="en-US" sz="2933">
                <a:solidFill>
                  <a:prstClr val="black"/>
                </a:solidFill>
              </a:rPr>
              <a:t>Careers in Recovery and Wellness Training.</a:t>
            </a:r>
          </a:p>
          <a:p>
            <a:pPr marL="609585" indent="-609585" defTabSz="1219170"/>
            <a:r>
              <a:rPr lang="en-US" sz="2933">
                <a:solidFill>
                  <a:prstClr val="black"/>
                </a:solidFill>
              </a:rPr>
              <a:t>University Youth Power (UYP).</a:t>
            </a:r>
          </a:p>
          <a:p>
            <a:pPr marL="457189" indent="-457189" defTabSz="1219170"/>
            <a:endParaRPr lang="en-US" sz="4267">
              <a:solidFill>
                <a:prstClr val="black"/>
              </a:solidFill>
            </a:endParaRPr>
          </a:p>
          <a:p>
            <a:pPr marL="609585" indent="-609585" defTabSz="1219170"/>
            <a:endParaRPr lang="en-US" sz="4267">
              <a:solidFill>
                <a:prstClr val="black"/>
              </a:solidFill>
            </a:endParaRPr>
          </a:p>
        </p:txBody>
      </p:sp>
    </p:spTree>
    <p:extLst>
      <p:ext uri="{BB962C8B-B14F-4D97-AF65-F5344CB8AC3E}">
        <p14:creationId xmlns:p14="http://schemas.microsoft.com/office/powerpoint/2010/main" val="3189465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A18B89E-3F33-8A30-5CF3-6141EC4C9A9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065CBE-E15C-4781-BBF0-0DA601C2776C}" type="slidenum">
              <a:rPr kumimoji="0" lang="en-US" sz="1600" b="0" i="0" u="none" strike="noStrike" kern="1200" cap="none" spc="0" normalizeH="0" baseline="0" noProof="0" smtClean="0">
                <a:ln>
                  <a:noFill/>
                </a:ln>
                <a:solidFill>
                  <a:srgbClr val="144C76">
                    <a:tint val="75000"/>
                  </a:srgbClr>
                </a:solidFill>
                <a:effectLst/>
                <a:uLnTx/>
                <a:uFillTx/>
                <a:latin typeface="Avenir Next LT Pro (Bod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600" b="0" i="0" u="none" strike="noStrike" kern="1200" cap="none" spc="0" normalizeH="0" baseline="0" noProof="0">
              <a:ln>
                <a:noFill/>
              </a:ln>
              <a:solidFill>
                <a:srgbClr val="144C76">
                  <a:tint val="75000"/>
                </a:srgbClr>
              </a:solidFill>
              <a:effectLst/>
              <a:uLnTx/>
              <a:uFillTx/>
              <a:latin typeface="Avenir Next LT Pro (Body)"/>
              <a:ea typeface="+mn-ea"/>
              <a:cs typeface="+mn-cs"/>
            </a:endParaRPr>
          </a:p>
        </p:txBody>
      </p:sp>
      <p:sp>
        <p:nvSpPr>
          <p:cNvPr id="7" name="Title 1">
            <a:extLst>
              <a:ext uri="{FF2B5EF4-FFF2-40B4-BE49-F238E27FC236}">
                <a16:creationId xmlns:a16="http://schemas.microsoft.com/office/drawing/2014/main" id="{895B1432-1DAC-7C19-6DBD-396DD6D8700C}"/>
              </a:ext>
            </a:extLst>
          </p:cNvPr>
          <p:cNvSpPr txBox="1">
            <a:spLocks noGrp="1"/>
          </p:cNvSpPr>
          <p:nvPr>
            <p:ph type="title" idx="4294967295"/>
          </p:nvPr>
        </p:nvSpPr>
        <p:spPr>
          <a:xfrm>
            <a:off x="158541" y="541338"/>
            <a:ext cx="10251551"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570" rtl="0" eaLnBrk="1" latinLnBrk="0" hangingPunct="1">
              <a:spcBef>
                <a:spcPct val="0"/>
              </a:spcBef>
              <a:buNone/>
              <a:defRPr sz="4400" kern="1200">
                <a:solidFill>
                  <a:schemeClr val="bg1"/>
                </a:solidFill>
                <a:latin typeface="AvenirNext LT Pro Regular" panose="020B0504020202020204" pitchFamily="34" charset="77"/>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panose="020F0502020204030204" pitchFamily="34" charset="0"/>
                <a:ea typeface="+mj-ea"/>
                <a:cs typeface="+mj-cs"/>
              </a:rPr>
              <a:t>The Center for Advancing Policy on Employment </a:t>
            </a:r>
          </a:p>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FF"/>
                </a:solidFill>
                <a:effectLst/>
                <a:uLnTx/>
                <a:uFillTx/>
                <a:latin typeface="Calibri" panose="020F0502020204030204" pitchFamily="34" charset="0"/>
                <a:ea typeface="+mj-ea"/>
                <a:cs typeface="+mj-cs"/>
              </a:rPr>
              <a:t>for Youth</a:t>
            </a: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mj-ea"/>
                <a:cs typeface="+mj-cs"/>
              </a:rPr>
              <a:t>​</a:t>
            </a:r>
            <a:endParaRPr kumimoji="0" lang="en-US" sz="4000" b="0"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endParaRPr>
          </a:p>
        </p:txBody>
      </p:sp>
      <p:sp>
        <p:nvSpPr>
          <p:cNvPr id="14" name="Content Placeholder 2">
            <a:extLst>
              <a:ext uri="{FF2B5EF4-FFF2-40B4-BE49-F238E27FC236}">
                <a16:creationId xmlns:a16="http://schemas.microsoft.com/office/drawing/2014/main" id="{2344A700-D97A-DB41-AAEF-37E907C92FD6}"/>
              </a:ext>
            </a:extLst>
          </p:cNvPr>
          <p:cNvSpPr>
            <a:spLocks noGrp="1"/>
          </p:cNvSpPr>
          <p:nvPr>
            <p:ph idx="1"/>
          </p:nvPr>
        </p:nvSpPr>
        <p:spPr>
          <a:xfrm>
            <a:off x="325149" y="2074126"/>
            <a:ext cx="10407931" cy="4647349"/>
          </a:xfrm>
          <a:solidFill>
            <a:schemeClr val="bg2"/>
          </a:solidFill>
        </p:spPr>
        <p:txBody>
          <a:bodyPr vert="horz" lIns="91440" tIns="45720" rIns="91440" bIns="45720" rtlCol="0" anchor="t">
            <a:noAutofit/>
          </a:bodyPr>
          <a:lstStyle/>
          <a:p>
            <a:pPr marL="0" marR="0" lvl="0" indent="0" algn="l" defTabSz="914400" rtl="0" eaLnBrk="1" fontAlgn="auto" latinLnBrk="0" hangingPunct="1">
              <a:lnSpc>
                <a:spcPct val="107000"/>
              </a:lnSpc>
              <a:spcBef>
                <a:spcPts val="0"/>
              </a:spcBef>
              <a:spcAft>
                <a:spcPts val="0"/>
              </a:spcAft>
              <a:buClrTx/>
              <a:buSzTx/>
              <a:buNone/>
              <a:tabLst/>
              <a:defRPr/>
            </a:pPr>
            <a:r>
              <a:rPr lang="en-US" sz="3200">
                <a:latin typeface="Calibri" panose="020F0502020204030204" pitchFamily="34" charset="0"/>
                <a:cs typeface="Calibri" panose="020F0502020204030204" pitchFamily="34" charset="0"/>
              </a:rPr>
              <a:t>The Center for Advancing Policy on Employment for Youth (CAPE-Youth) seeks to improve employment outcomes for youth and young adults with disabilities (Y&amp;YADs) by helping states build capacity in their youth service delivery and workforce systems. </a:t>
            </a:r>
          </a:p>
          <a:p>
            <a:pPr marL="342900" marR="0" lvl="0" indent="-342900">
              <a:lnSpc>
                <a:spcPct val="107000"/>
              </a:lnSpc>
              <a:spcBef>
                <a:spcPts val="0"/>
              </a:spcBef>
              <a:spcAft>
                <a:spcPts val="0"/>
              </a:spcAft>
              <a:buFont typeface="Symbol" panose="05050102010706020507" pitchFamily="18" charset="2"/>
              <a:buChar char=""/>
            </a:pPr>
            <a:endParaRPr lang="en-US" sz="1400"/>
          </a:p>
          <a:p>
            <a:pPr>
              <a:lnSpc>
                <a:spcPct val="100000"/>
              </a:lnSpc>
            </a:pPr>
            <a:endParaRPr lang="en-US" sz="320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825694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EB5B457-250F-206C-5992-321990C0EAD9}"/>
              </a:ext>
            </a:extLst>
          </p:cNvPr>
          <p:cNvSpPr txBox="1">
            <a:spLocks noGrp="1"/>
          </p:cNvSpPr>
          <p:nvPr>
            <p:ph type="title" idx="4294967295"/>
          </p:nvPr>
        </p:nvSpPr>
        <p:spPr>
          <a:xfrm>
            <a:off x="1727200" y="496921"/>
            <a:ext cx="9042304" cy="10016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a:latin typeface="Arial Black" panose="020B0A04020102020204" pitchFamily="34" charset="0"/>
              </a:rPr>
              <a:t>Youth Peer Support</a:t>
            </a:r>
            <a:br>
              <a:rPr lang="en-US" sz="4800">
                <a:latin typeface="Arial Black" panose="020B0A04020102020204" pitchFamily="34" charset="0"/>
              </a:rPr>
            </a:br>
            <a:br>
              <a:rPr lang="en-US" sz="4800">
                <a:latin typeface="Arial Black" panose="020B0A04020102020204" pitchFamily="34" charset="0"/>
              </a:rPr>
            </a:br>
            <a:endParaRPr lang="en-US" sz="4800">
              <a:latin typeface="Arial Black" panose="020B0A04020102020204" pitchFamily="34" charset="0"/>
            </a:endParaRPr>
          </a:p>
        </p:txBody>
      </p:sp>
      <p:sp>
        <p:nvSpPr>
          <p:cNvPr id="2" name="Subtitle 2">
            <a:extLst>
              <a:ext uri="{FF2B5EF4-FFF2-40B4-BE49-F238E27FC236}">
                <a16:creationId xmlns:a16="http://schemas.microsoft.com/office/drawing/2014/main" id="{6CE64D7C-137A-09CD-D4D1-E2D59CB4C2E3}"/>
              </a:ext>
            </a:extLst>
          </p:cNvPr>
          <p:cNvSpPr>
            <a:spLocks noGrp="1"/>
          </p:cNvSpPr>
          <p:nvPr>
            <p:ph type="subTitle" idx="1"/>
          </p:nvPr>
        </p:nvSpPr>
        <p:spPr>
          <a:xfrm>
            <a:off x="5080000" y="2108200"/>
            <a:ext cx="5994400" cy="3759200"/>
          </a:xfrm>
        </p:spPr>
        <p:txBody>
          <a:bodyPr lIns="91440" tIns="45720" rIns="91440" bIns="45720" anchor="t"/>
          <a:lstStyle/>
          <a:p>
            <a:pPr algn="l">
              <a:lnSpc>
                <a:spcPct val="90000"/>
              </a:lnSpc>
              <a:spcBef>
                <a:spcPts val="1333"/>
              </a:spcBef>
              <a:defRPr/>
            </a:pPr>
            <a:r>
              <a:rPr lang="en-US" sz="2650">
                <a:solidFill>
                  <a:prstClr val="black"/>
                </a:solidFill>
                <a:latin typeface="Calibri" panose="020F0502020204030204"/>
                <a:cs typeface="+mn-cs"/>
              </a:rPr>
              <a:t>Youth Peer Support aims to provide youth and young adults opportunities to gain emotional support, information, skills, and connection to resources, and foster trusting and supportive relationships with people of their own generation who recently experienced similar challenges. </a:t>
            </a:r>
            <a:endParaRPr lang="en-US">
              <a:solidFill>
                <a:prstClr val="black"/>
              </a:solidFill>
            </a:endParaRPr>
          </a:p>
        </p:txBody>
      </p:sp>
      <p:pic>
        <p:nvPicPr>
          <p:cNvPr id="5" name="Picture 4" descr="A person with different colored icons representing the various relationships and occurrences in their personal and professional lives. &#10;&#10;">
            <a:extLst>
              <a:ext uri="{FF2B5EF4-FFF2-40B4-BE49-F238E27FC236}">
                <a16:creationId xmlns:a16="http://schemas.microsoft.com/office/drawing/2014/main" id="{EB45350A-C8A2-AF1C-9379-DBDBFF603227}"/>
              </a:ext>
            </a:extLst>
          </p:cNvPr>
          <p:cNvPicPr>
            <a:picLocks noChangeAspect="1"/>
          </p:cNvPicPr>
          <p:nvPr/>
        </p:nvPicPr>
        <p:blipFill>
          <a:blip r:embed="rId3"/>
          <a:stretch>
            <a:fillRect/>
          </a:stretch>
        </p:blipFill>
        <p:spPr>
          <a:xfrm>
            <a:off x="812800" y="1734480"/>
            <a:ext cx="3388995" cy="4132921"/>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Tree>
    <p:extLst>
      <p:ext uri="{BB962C8B-B14F-4D97-AF65-F5344CB8AC3E}">
        <p14:creationId xmlns:p14="http://schemas.microsoft.com/office/powerpoint/2010/main" val="898584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47C53E-990D-C890-9E03-C8844C629434}"/>
              </a:ext>
            </a:extLst>
          </p:cNvPr>
          <p:cNvSpPr txBox="1">
            <a:spLocks noGrp="1"/>
          </p:cNvSpPr>
          <p:nvPr>
            <p:ph type="title" idx="4294967295"/>
          </p:nvPr>
        </p:nvSpPr>
        <p:spPr>
          <a:xfrm>
            <a:off x="1727200" y="496921"/>
            <a:ext cx="9042304" cy="10016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a:latin typeface="Arial Black" panose="020B0A04020102020204" pitchFamily="34" charset="0"/>
              </a:rPr>
              <a:t>What is a Youth Peer Advocate?</a:t>
            </a:r>
            <a:br>
              <a:rPr lang="en-US" sz="4800">
                <a:latin typeface="Arial Black" panose="020B0A04020102020204" pitchFamily="34" charset="0"/>
              </a:rPr>
            </a:br>
            <a:br>
              <a:rPr lang="en-US" sz="4800">
                <a:latin typeface="Arial Black" panose="020B0A04020102020204" pitchFamily="34" charset="0"/>
              </a:rPr>
            </a:br>
            <a:endParaRPr lang="en-US" sz="4800">
              <a:latin typeface="Arial Black" panose="020B0A04020102020204" pitchFamily="34" charset="0"/>
            </a:endParaRPr>
          </a:p>
        </p:txBody>
      </p:sp>
      <p:sp>
        <p:nvSpPr>
          <p:cNvPr id="2" name="Subtitle 2">
            <a:extLst>
              <a:ext uri="{FF2B5EF4-FFF2-40B4-BE49-F238E27FC236}">
                <a16:creationId xmlns:a16="http://schemas.microsoft.com/office/drawing/2014/main" id="{EE671E2C-E3D8-04C1-DEA2-3C83CA07DD8B}"/>
              </a:ext>
            </a:extLst>
          </p:cNvPr>
          <p:cNvSpPr>
            <a:spLocks noGrp="1"/>
          </p:cNvSpPr>
          <p:nvPr>
            <p:ph type="subTitle" idx="1"/>
          </p:nvPr>
        </p:nvSpPr>
        <p:spPr>
          <a:xfrm>
            <a:off x="406400" y="2209800"/>
            <a:ext cx="11379200" cy="1752600"/>
          </a:xfrm>
        </p:spPr>
        <p:txBody>
          <a:bodyPr lIns="91440" tIns="45720" rIns="91440" bIns="45720" anchor="t"/>
          <a:lstStyle/>
          <a:p>
            <a:pPr algn="l">
              <a:lnSpc>
                <a:spcPct val="90000"/>
              </a:lnSpc>
              <a:spcBef>
                <a:spcPts val="1333"/>
              </a:spcBef>
              <a:defRPr/>
            </a:pPr>
            <a:r>
              <a:rPr lang="en-US" sz="2650" b="1" i="1">
                <a:solidFill>
                  <a:prstClr val="black"/>
                </a:solidFill>
                <a:latin typeface="Calibri" panose="020F0502020204030204"/>
                <a:cs typeface="+mn-cs"/>
              </a:rPr>
              <a:t>Youth Peer Advocates (YPAs) are individuals:</a:t>
            </a:r>
          </a:p>
          <a:p>
            <a:pPr marL="913765" lvl="2" indent="-304165" algn="l">
              <a:lnSpc>
                <a:spcPct val="90000"/>
              </a:lnSpc>
              <a:spcBef>
                <a:spcPts val="1333"/>
              </a:spcBef>
              <a:buFont typeface="Arial" panose="020B0604020202020204" pitchFamily="34" charset="0"/>
              <a:buChar char="•"/>
              <a:defRPr/>
            </a:pPr>
            <a:r>
              <a:rPr lang="en-US" sz="2400">
                <a:solidFill>
                  <a:prstClr val="black"/>
                </a:solidFill>
                <a:latin typeface="Calibri" panose="020F0502020204030204"/>
                <a:cs typeface="+mn-cs"/>
              </a:rPr>
              <a:t>between </a:t>
            </a:r>
            <a:r>
              <a:rPr lang="en-US" sz="2400" b="1">
                <a:solidFill>
                  <a:prstClr val="black"/>
                </a:solidFill>
                <a:latin typeface="Calibri" panose="020F0502020204030204"/>
                <a:cs typeface="+mn-cs"/>
              </a:rPr>
              <a:t>18-30</a:t>
            </a:r>
            <a:r>
              <a:rPr lang="en-US" sz="2400">
                <a:solidFill>
                  <a:prstClr val="black"/>
                </a:solidFill>
                <a:latin typeface="Calibri" panose="020F0502020204030204"/>
                <a:cs typeface="+mn-cs"/>
              </a:rPr>
              <a:t> years old.</a:t>
            </a:r>
            <a:endParaRPr lang="en-US" sz="2400">
              <a:solidFill>
                <a:prstClr val="black"/>
              </a:solidFill>
              <a:latin typeface="Calibri" panose="020F0502020204030204"/>
              <a:ea typeface="Calibri"/>
              <a:cs typeface="Calibri"/>
            </a:endParaRPr>
          </a:p>
          <a:p>
            <a:pPr marL="913765" lvl="2" indent="-304165" algn="l">
              <a:lnSpc>
                <a:spcPct val="90000"/>
              </a:lnSpc>
              <a:spcBef>
                <a:spcPts val="1333"/>
              </a:spcBef>
              <a:buFont typeface="Arial" panose="020B0604020202020204" pitchFamily="34" charset="0"/>
              <a:buChar char="•"/>
              <a:defRPr/>
            </a:pPr>
            <a:r>
              <a:rPr lang="en-US" sz="2400">
                <a:solidFill>
                  <a:prstClr val="black"/>
                </a:solidFill>
                <a:latin typeface="Calibri" panose="020F0502020204030204"/>
                <a:cs typeface="+mn-cs"/>
              </a:rPr>
              <a:t>who </a:t>
            </a:r>
            <a:r>
              <a:rPr lang="en-US" sz="2400" b="1">
                <a:solidFill>
                  <a:prstClr val="black"/>
                </a:solidFill>
                <a:latin typeface="Calibri" panose="020F0502020204030204"/>
                <a:cs typeface="+mn-cs"/>
              </a:rPr>
              <a:t>self-identify as a person with lived experience </a:t>
            </a:r>
            <a:r>
              <a:rPr lang="en-US" sz="2400">
                <a:solidFill>
                  <a:prstClr val="black"/>
                </a:solidFill>
                <a:latin typeface="Calibri" panose="020F0502020204030204"/>
                <a:cs typeface="+mn-cs"/>
              </a:rPr>
              <a:t>with a social, emotional, medical, developmental, substance use, and/or behavioral challenges as a young person or has </a:t>
            </a:r>
            <a:r>
              <a:rPr lang="en-US" sz="2400" b="1">
                <a:solidFill>
                  <a:prstClr val="black"/>
                </a:solidFill>
                <a:latin typeface="Calibri" panose="020F0502020204030204"/>
                <a:cs typeface="+mn-cs"/>
              </a:rPr>
              <a:t>received services in any one of the child-serving systems </a:t>
            </a:r>
            <a:r>
              <a:rPr lang="en-US" sz="2400">
                <a:solidFill>
                  <a:prstClr val="black"/>
                </a:solidFill>
                <a:latin typeface="Calibri" panose="020F0502020204030204"/>
                <a:cs typeface="+mn-cs"/>
              </a:rPr>
              <a:t>(juvenile justice, foster care, special education or addiction recovery). </a:t>
            </a:r>
            <a:endParaRPr lang="en-US" sz="2400">
              <a:solidFill>
                <a:prstClr val="black"/>
              </a:solidFill>
              <a:latin typeface="Calibri" panose="020F0502020204030204"/>
              <a:ea typeface="Calibri"/>
              <a:cs typeface="Calibri"/>
            </a:endParaRPr>
          </a:p>
          <a:p>
            <a:pPr indent="-304165" algn="l">
              <a:lnSpc>
                <a:spcPct val="90000"/>
              </a:lnSpc>
              <a:spcBef>
                <a:spcPts val="1333"/>
              </a:spcBef>
              <a:buFont typeface="Arial" panose="020B0604020202020204" pitchFamily="34" charset="0"/>
              <a:buChar char="•"/>
              <a:defRPr/>
            </a:pPr>
            <a:r>
              <a:rPr lang="en-US" sz="2650">
                <a:solidFill>
                  <a:prstClr val="black"/>
                </a:solidFill>
                <a:latin typeface="Calibri" panose="020F0502020204030204"/>
                <a:cs typeface="+mn-cs"/>
              </a:rPr>
              <a:t>YPAs use their lived experience to </a:t>
            </a:r>
            <a:r>
              <a:rPr lang="en-US" sz="2650" b="1">
                <a:solidFill>
                  <a:prstClr val="black"/>
                </a:solidFill>
                <a:latin typeface="Calibri" panose="020F0502020204030204"/>
                <a:cs typeface="+mn-cs"/>
              </a:rPr>
              <a:t>promote resiliency, recovery, wellness, and self-efficacy</a:t>
            </a:r>
            <a:r>
              <a:rPr lang="en-US" sz="2650">
                <a:solidFill>
                  <a:prstClr val="black"/>
                </a:solidFill>
                <a:latin typeface="Calibri" panose="020F0502020204030204"/>
                <a:cs typeface="+mn-cs"/>
              </a:rPr>
              <a:t> in young people and promote the practice of youth-guided and family-driven approaches.</a:t>
            </a:r>
            <a:endParaRPr lang="en-US" sz="2650">
              <a:solidFill>
                <a:prstClr val="black"/>
              </a:solidFill>
              <a:latin typeface="Calibri" panose="020F0502020204030204"/>
              <a:ea typeface="Calibri"/>
              <a:cs typeface="Calibri"/>
            </a:endParaRPr>
          </a:p>
          <a:p>
            <a:endParaRPr lang="en-US"/>
          </a:p>
        </p:txBody>
      </p:sp>
    </p:spTree>
    <p:extLst>
      <p:ext uri="{BB962C8B-B14F-4D97-AF65-F5344CB8AC3E}">
        <p14:creationId xmlns:p14="http://schemas.microsoft.com/office/powerpoint/2010/main" val="39997422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p:nvPr/>
        </p:nvSpPr>
        <p:spPr>
          <a:xfrm>
            <a:off x="304800" y="1825580"/>
            <a:ext cx="11582400" cy="5180443"/>
          </a:xfrm>
          <a:prstGeom prst="rect">
            <a:avLst/>
          </a:prstGeom>
          <a:noFill/>
          <a:ln>
            <a:noFill/>
          </a:ln>
        </p:spPr>
        <p:txBody>
          <a:bodyPr spcFirstLastPara="1" wrap="square" lIns="121900" tIns="60933" rIns="121900" bIns="60933" anchor="t" anchorCtr="0">
            <a:normAutofit/>
          </a:bodyPr>
          <a:lstStyle/>
          <a:p>
            <a:pPr marL="457189" indent="-457189" defTabSz="1219170">
              <a:buClr>
                <a:prstClr val="black"/>
              </a:buClr>
              <a:buSzPct val="100000"/>
              <a:buFont typeface="Arial"/>
              <a:buChar char="•"/>
            </a:pPr>
            <a:r>
              <a:rPr lang="en-US" sz="2400" b="1">
                <a:solidFill>
                  <a:prstClr val="black"/>
                </a:solidFill>
                <a:latin typeface="Arial"/>
                <a:ea typeface="Arial"/>
                <a:cs typeface="Arial"/>
                <a:sym typeface="Arial"/>
              </a:rPr>
              <a:t>Improved quality of life </a:t>
            </a:r>
            <a:r>
              <a:rPr lang="en-US" sz="2400">
                <a:solidFill>
                  <a:prstClr val="black"/>
                </a:solidFill>
                <a:latin typeface="Arial"/>
                <a:ea typeface="Arial"/>
                <a:cs typeface="Arial"/>
                <a:sym typeface="Arial"/>
              </a:rPr>
              <a:t>for service recipients.</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b="1">
                <a:solidFill>
                  <a:prstClr val="black"/>
                </a:solidFill>
                <a:latin typeface="Arial"/>
                <a:ea typeface="Arial"/>
                <a:cs typeface="Arial"/>
                <a:sym typeface="Arial"/>
              </a:rPr>
              <a:t>Increased service engagement</a:t>
            </a:r>
            <a:r>
              <a:rPr lang="en-US" sz="2400">
                <a:solidFill>
                  <a:prstClr val="black"/>
                </a:solidFill>
                <a:latin typeface="Arial"/>
                <a:ea typeface="Arial"/>
                <a:cs typeface="Arial"/>
                <a:sym typeface="Arial"/>
              </a:rPr>
              <a:t> and satisfaction with services and supports.</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b="1">
                <a:solidFill>
                  <a:prstClr val="black"/>
                </a:solidFill>
                <a:latin typeface="Arial"/>
                <a:ea typeface="Arial"/>
                <a:cs typeface="Arial"/>
                <a:sym typeface="Arial"/>
              </a:rPr>
              <a:t>Improved</a:t>
            </a:r>
            <a:r>
              <a:rPr lang="en-US" sz="2400">
                <a:solidFill>
                  <a:prstClr val="black"/>
                </a:solidFill>
                <a:latin typeface="Arial"/>
                <a:ea typeface="Arial"/>
                <a:cs typeface="Arial"/>
                <a:sym typeface="Arial"/>
              </a:rPr>
              <a:t> well being.</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a:solidFill>
                  <a:prstClr val="black"/>
                </a:solidFill>
                <a:latin typeface="Arial"/>
                <a:ea typeface="Arial"/>
                <a:cs typeface="Arial"/>
                <a:sym typeface="Arial"/>
              </a:rPr>
              <a:t>Individuals realize they </a:t>
            </a:r>
            <a:r>
              <a:rPr lang="en-US" sz="2400" b="1">
                <a:solidFill>
                  <a:prstClr val="black"/>
                </a:solidFill>
                <a:latin typeface="Arial"/>
                <a:ea typeface="Arial"/>
                <a:cs typeface="Arial"/>
                <a:sym typeface="Arial"/>
              </a:rPr>
              <a:t>are not alone</a:t>
            </a:r>
            <a:r>
              <a:rPr lang="en-US" sz="2400">
                <a:solidFill>
                  <a:prstClr val="black"/>
                </a:solidFill>
                <a:latin typeface="Arial"/>
                <a:ea typeface="Arial"/>
                <a:cs typeface="Arial"/>
                <a:sym typeface="Arial"/>
              </a:rPr>
              <a:t>.</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a:solidFill>
                  <a:prstClr val="black"/>
                </a:solidFill>
                <a:latin typeface="Arial"/>
                <a:ea typeface="Arial"/>
                <a:cs typeface="Arial"/>
                <a:sym typeface="Arial"/>
              </a:rPr>
              <a:t>Individuals can express themselves </a:t>
            </a:r>
            <a:r>
              <a:rPr lang="en-US" sz="2400" u="sng">
                <a:solidFill>
                  <a:prstClr val="black"/>
                </a:solidFill>
                <a:latin typeface="Arial"/>
                <a:ea typeface="Arial"/>
                <a:cs typeface="Arial"/>
                <a:sym typeface="Arial"/>
              </a:rPr>
              <a:t>without</a:t>
            </a:r>
            <a:r>
              <a:rPr lang="en-US" sz="2400">
                <a:solidFill>
                  <a:prstClr val="black"/>
                </a:solidFill>
                <a:latin typeface="Arial"/>
                <a:ea typeface="Arial"/>
                <a:cs typeface="Arial"/>
                <a:sym typeface="Arial"/>
              </a:rPr>
              <a:t> fearing </a:t>
            </a:r>
            <a:r>
              <a:rPr lang="en-US" sz="2400" b="1" i="1">
                <a:solidFill>
                  <a:prstClr val="black"/>
                </a:solidFill>
                <a:latin typeface="Arial"/>
                <a:ea typeface="Arial"/>
                <a:cs typeface="Arial"/>
                <a:sym typeface="Arial"/>
              </a:rPr>
              <a:t>judgement</a:t>
            </a:r>
            <a:r>
              <a:rPr lang="en-US" sz="2400">
                <a:solidFill>
                  <a:prstClr val="black"/>
                </a:solidFill>
                <a:latin typeface="Arial"/>
                <a:ea typeface="Arial"/>
                <a:cs typeface="Arial"/>
                <a:sym typeface="Arial"/>
              </a:rPr>
              <a:t> or </a:t>
            </a:r>
            <a:r>
              <a:rPr lang="en-US" sz="2400" b="1" i="1">
                <a:solidFill>
                  <a:prstClr val="black"/>
                </a:solidFill>
                <a:latin typeface="Arial"/>
                <a:ea typeface="Arial"/>
                <a:cs typeface="Arial"/>
                <a:sym typeface="Arial"/>
              </a:rPr>
              <a:t>retaliation</a:t>
            </a:r>
            <a:r>
              <a:rPr lang="en-US" sz="2400">
                <a:solidFill>
                  <a:prstClr val="black"/>
                </a:solidFill>
                <a:latin typeface="Arial"/>
                <a:ea typeface="Arial"/>
                <a:cs typeface="Arial"/>
                <a:sym typeface="Arial"/>
              </a:rPr>
              <a:t>.</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a:solidFill>
                  <a:prstClr val="black"/>
                </a:solidFill>
                <a:latin typeface="Arial"/>
                <a:ea typeface="Arial"/>
                <a:cs typeface="Arial"/>
                <a:sym typeface="Arial"/>
              </a:rPr>
              <a:t>Individuals gain </a:t>
            </a:r>
            <a:r>
              <a:rPr lang="en-US" sz="2400" b="1">
                <a:solidFill>
                  <a:prstClr val="black"/>
                </a:solidFill>
                <a:latin typeface="Arial"/>
                <a:ea typeface="Arial"/>
                <a:cs typeface="Arial"/>
                <a:sym typeface="Arial"/>
              </a:rPr>
              <a:t>hope</a:t>
            </a:r>
            <a:r>
              <a:rPr lang="en-US" sz="2400">
                <a:solidFill>
                  <a:prstClr val="black"/>
                </a:solidFill>
                <a:latin typeface="Arial"/>
                <a:ea typeface="Arial"/>
                <a:cs typeface="Arial"/>
                <a:sym typeface="Arial"/>
              </a:rPr>
              <a:t>.</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a:solidFill>
                  <a:prstClr val="black"/>
                </a:solidFill>
                <a:latin typeface="Arial"/>
                <a:ea typeface="Arial"/>
                <a:cs typeface="Arial"/>
                <a:sym typeface="Arial"/>
              </a:rPr>
              <a:t>Peer supporters find a </a:t>
            </a:r>
            <a:r>
              <a:rPr lang="en-US" sz="2400" b="1">
                <a:solidFill>
                  <a:prstClr val="black"/>
                </a:solidFill>
                <a:latin typeface="Arial"/>
                <a:ea typeface="Arial"/>
                <a:cs typeface="Arial"/>
                <a:sym typeface="Arial"/>
              </a:rPr>
              <a:t>purpose</a:t>
            </a:r>
            <a:r>
              <a:rPr lang="en-US" sz="2400">
                <a:solidFill>
                  <a:prstClr val="black"/>
                </a:solidFill>
                <a:latin typeface="Arial"/>
                <a:ea typeface="Arial"/>
                <a:cs typeface="Arial"/>
                <a:sym typeface="Arial"/>
              </a:rPr>
              <a:t>.</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a:solidFill>
                  <a:prstClr val="black"/>
                </a:solidFill>
                <a:latin typeface="Arial"/>
                <a:ea typeface="Arial"/>
                <a:cs typeface="Arial"/>
                <a:sym typeface="Arial"/>
              </a:rPr>
              <a:t>Peers are </a:t>
            </a:r>
            <a:r>
              <a:rPr lang="en-US" sz="2400" b="1">
                <a:solidFill>
                  <a:prstClr val="black"/>
                </a:solidFill>
                <a:latin typeface="Arial"/>
                <a:ea typeface="Arial"/>
                <a:cs typeface="Arial"/>
                <a:sym typeface="Arial"/>
              </a:rPr>
              <a:t>approachable</a:t>
            </a:r>
            <a:r>
              <a:rPr lang="en-US" sz="2400">
                <a:solidFill>
                  <a:prstClr val="black"/>
                </a:solidFill>
                <a:latin typeface="Arial"/>
                <a:ea typeface="Arial"/>
                <a:cs typeface="Arial"/>
                <a:sym typeface="Arial"/>
              </a:rPr>
              <a:t>.</a:t>
            </a:r>
            <a:r>
              <a:rPr lang="en-US" sz="2400" b="1">
                <a:solidFill>
                  <a:prstClr val="black"/>
                </a:solidFill>
                <a:latin typeface="Arial"/>
                <a:ea typeface="Arial"/>
                <a:cs typeface="Arial"/>
                <a:sym typeface="Arial"/>
              </a:rPr>
              <a:t> </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b="1">
                <a:solidFill>
                  <a:prstClr val="black"/>
                </a:solidFill>
                <a:latin typeface="Arial"/>
                <a:ea typeface="Arial"/>
                <a:cs typeface="Arial"/>
                <a:sym typeface="Arial"/>
              </a:rPr>
              <a:t>Decreased</a:t>
            </a:r>
            <a:r>
              <a:rPr lang="en-US" sz="2400">
                <a:solidFill>
                  <a:prstClr val="black"/>
                </a:solidFill>
                <a:latin typeface="Arial"/>
                <a:ea typeface="Arial"/>
                <a:cs typeface="Arial"/>
                <a:sym typeface="Arial"/>
              </a:rPr>
              <a:t> hospitalization rates.</a:t>
            </a:r>
            <a:endParaRPr sz="1467">
              <a:solidFill>
                <a:prstClr val="black"/>
              </a:solidFill>
              <a:latin typeface="Calibri"/>
            </a:endParaRPr>
          </a:p>
          <a:p>
            <a:pPr marL="457189" indent="-457189" defTabSz="1219170">
              <a:spcBef>
                <a:spcPts val="533"/>
              </a:spcBef>
              <a:buClr>
                <a:prstClr val="black"/>
              </a:buClr>
              <a:buSzPct val="100000"/>
              <a:buFont typeface="Arial"/>
              <a:buChar char="•"/>
            </a:pPr>
            <a:r>
              <a:rPr lang="en-US" sz="2400" b="1">
                <a:solidFill>
                  <a:prstClr val="black"/>
                </a:solidFill>
                <a:latin typeface="Arial"/>
                <a:ea typeface="Arial"/>
                <a:cs typeface="Arial"/>
                <a:sym typeface="Arial"/>
              </a:rPr>
              <a:t>Reduction in overall cost</a:t>
            </a:r>
            <a:r>
              <a:rPr lang="en-US" sz="2400">
                <a:solidFill>
                  <a:prstClr val="black"/>
                </a:solidFill>
                <a:latin typeface="Arial"/>
                <a:ea typeface="Arial"/>
                <a:cs typeface="Arial"/>
                <a:sym typeface="Arial"/>
              </a:rPr>
              <a:t> of services.</a:t>
            </a:r>
            <a:endParaRPr sz="1467">
              <a:solidFill>
                <a:prstClr val="black"/>
              </a:solidFill>
              <a:latin typeface="Calibri"/>
            </a:endParaRPr>
          </a:p>
          <a:p>
            <a:pPr marL="457189" indent="-287859" defTabSz="1219170">
              <a:spcBef>
                <a:spcPts val="533"/>
              </a:spcBef>
              <a:buClr>
                <a:prstClr val="black"/>
              </a:buClr>
              <a:buSzPct val="100000"/>
            </a:pPr>
            <a:endParaRPr sz="4267" b="1">
              <a:solidFill>
                <a:prstClr val="black"/>
              </a:solidFill>
              <a:latin typeface="Arial"/>
              <a:ea typeface="Arial"/>
              <a:cs typeface="Arial"/>
              <a:sym typeface="Arial"/>
            </a:endParaRPr>
          </a:p>
          <a:p>
            <a:pPr marL="457189" indent="-287859" defTabSz="1219170">
              <a:spcBef>
                <a:spcPts val="533"/>
              </a:spcBef>
              <a:buClr>
                <a:prstClr val="black"/>
              </a:buClr>
              <a:buSzPct val="100000"/>
            </a:pPr>
            <a:endParaRPr sz="4267" i="1">
              <a:solidFill>
                <a:prstClr val="black"/>
              </a:solidFill>
              <a:latin typeface="Arial"/>
              <a:ea typeface="Arial"/>
              <a:cs typeface="Arial"/>
              <a:sym typeface="Arial"/>
            </a:endParaRPr>
          </a:p>
        </p:txBody>
      </p:sp>
      <p:sp>
        <p:nvSpPr>
          <p:cNvPr id="165" name="Google Shape;165;p29"/>
          <p:cNvSpPr txBox="1">
            <a:spLocks noGrp="1"/>
          </p:cNvSpPr>
          <p:nvPr>
            <p:ph type="title" idx="4294967295"/>
          </p:nvPr>
        </p:nvSpPr>
        <p:spPr>
          <a:xfrm>
            <a:off x="1204500" y="563400"/>
            <a:ext cx="10413600" cy="199217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spAutoFit/>
          </a:bodyPr>
          <a:lstStyle/>
          <a:p>
            <a:pPr marL="0" marR="0" lvl="0" indent="0" algn="ctr" defTabSz="1219170" rtl="0" eaLnBrk="1" fontAlgn="auto" latinLnBrk="0" hangingPunct="1">
              <a:lnSpc>
                <a:spcPct val="115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Arial Black"/>
                <a:ea typeface="Arial Black"/>
                <a:cs typeface="Arial Black"/>
                <a:sym typeface="Arial Black"/>
              </a:rPr>
              <a:t>Benefits of Peer Support</a:t>
            </a:r>
            <a:br>
              <a:rPr kumimoji="0" lang="en-US" sz="4800" b="0" i="0" u="none" strike="noStrike" kern="1200" cap="none" spc="0" normalizeH="0" baseline="0" noProof="0">
                <a:ln>
                  <a:noFill/>
                </a:ln>
                <a:solidFill>
                  <a:prstClr val="black"/>
                </a:solidFill>
                <a:effectLst/>
                <a:uLnTx/>
                <a:uFillTx/>
                <a:latin typeface="Arial Black"/>
                <a:ea typeface="Arial Black"/>
                <a:cs typeface="Arial Black"/>
                <a:sym typeface="Arial Black"/>
              </a:rPr>
            </a:br>
            <a:endParaRPr kumimoji="0" lang="en-US" sz="4800" b="0" i="0" u="none" strike="noStrike" kern="1200" cap="none" spc="0" normalizeH="0" baseline="0" noProof="0">
              <a:ln>
                <a:noFill/>
              </a:ln>
              <a:solidFill>
                <a:prstClr val="black"/>
              </a:solidFill>
              <a:effectLst/>
              <a:uLnTx/>
              <a:uFillTx/>
              <a:latin typeface="Arial Black"/>
              <a:ea typeface="Arial Black"/>
              <a:cs typeface="Arial Black"/>
              <a:sym typeface="Arial Black"/>
            </a:endParaRPr>
          </a:p>
        </p:txBody>
      </p:sp>
    </p:spTree>
    <p:extLst>
      <p:ext uri="{BB962C8B-B14F-4D97-AF65-F5344CB8AC3E}">
        <p14:creationId xmlns:p14="http://schemas.microsoft.com/office/powerpoint/2010/main" val="3169158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4EEEE90-DED3-F3D5-61FA-5D14CC957600}"/>
              </a:ext>
            </a:extLst>
          </p:cNvPr>
          <p:cNvSpPr txBox="1">
            <a:spLocks noGrp="1"/>
          </p:cNvSpPr>
          <p:nvPr>
            <p:ph type="title" idx="4294967295"/>
          </p:nvPr>
        </p:nvSpPr>
        <p:spPr>
          <a:xfrm>
            <a:off x="1727200" y="496921"/>
            <a:ext cx="9042304" cy="11032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a:latin typeface="Arial Black" panose="020B0A04020102020204" pitchFamily="34" charset="0"/>
              </a:rPr>
              <a:t>What can be done?</a:t>
            </a:r>
            <a:br>
              <a:rPr lang="en-US" sz="4800">
                <a:latin typeface="Arial Black" panose="020B0A04020102020204" pitchFamily="34" charset="0"/>
              </a:rPr>
            </a:br>
            <a:br>
              <a:rPr lang="en-US" sz="4800">
                <a:latin typeface="Arial Black" panose="020B0A04020102020204" pitchFamily="34" charset="0"/>
              </a:rPr>
            </a:br>
            <a:br>
              <a:rPr lang="en-US" sz="4800">
                <a:latin typeface="Arial Black" panose="020B0A04020102020204" pitchFamily="34" charset="0"/>
              </a:rPr>
            </a:br>
            <a:endParaRPr lang="en-ZA" sz="4800">
              <a:latin typeface="Arial Black" panose="020B0A04020102020204" pitchFamily="34" charset="0"/>
            </a:endParaRPr>
          </a:p>
        </p:txBody>
      </p:sp>
      <p:sp>
        <p:nvSpPr>
          <p:cNvPr id="5" name="Text Placeholder 6">
            <a:extLst>
              <a:ext uri="{FF2B5EF4-FFF2-40B4-BE49-F238E27FC236}">
                <a16:creationId xmlns:a16="http://schemas.microsoft.com/office/drawing/2014/main" id="{A7E1B6E0-38FD-DD0A-F57E-ECBA6989BE8F}"/>
              </a:ext>
            </a:extLst>
          </p:cNvPr>
          <p:cNvSpPr txBox="1">
            <a:spLocks/>
          </p:cNvSpPr>
          <p:nvPr/>
        </p:nvSpPr>
        <p:spPr>
          <a:xfrm>
            <a:off x="590017" y="1600200"/>
            <a:ext cx="11093984" cy="465734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585" indent="-609585" defTabSz="1219170"/>
            <a:r>
              <a:rPr lang="en-US" sz="2933">
                <a:solidFill>
                  <a:prstClr val="black"/>
                </a:solidFill>
              </a:rPr>
              <a:t>Increase mental health </a:t>
            </a:r>
            <a:r>
              <a:rPr lang="en-US">
                <a:solidFill>
                  <a:prstClr val="black"/>
                </a:solidFill>
              </a:rPr>
              <a:t>education </a:t>
            </a:r>
            <a:r>
              <a:rPr lang="en-US" sz="2933">
                <a:solidFill>
                  <a:prstClr val="black"/>
                </a:solidFill>
              </a:rPr>
              <a:t>in schools.</a:t>
            </a:r>
          </a:p>
          <a:p>
            <a:pPr marL="609585" indent="-609585" defTabSz="1219170"/>
            <a:r>
              <a:rPr lang="en-US" sz="2933">
                <a:solidFill>
                  <a:prstClr val="black"/>
                </a:solidFill>
              </a:rPr>
              <a:t>Expand access to youth peer support services.</a:t>
            </a:r>
          </a:p>
          <a:p>
            <a:pPr marL="609585" indent="-609585" defTabSz="1219170"/>
            <a:r>
              <a:rPr lang="en-US" sz="2933">
                <a:solidFill>
                  <a:prstClr val="black"/>
                </a:solidFill>
              </a:rPr>
              <a:t>Community integrated mental health supports.</a:t>
            </a:r>
          </a:p>
          <a:p>
            <a:pPr marL="609585" indent="-609585" defTabSz="1219170"/>
            <a:r>
              <a:rPr lang="en-US" sz="2933">
                <a:solidFill>
                  <a:prstClr val="black"/>
                </a:solidFill>
              </a:rPr>
              <a:t>Expand access to support services that do not require insurance.</a:t>
            </a:r>
          </a:p>
          <a:p>
            <a:pPr marL="609585" indent="-609585" defTabSz="1219170"/>
            <a:r>
              <a:rPr lang="en-US" sz="2933">
                <a:solidFill>
                  <a:prstClr val="black"/>
                </a:solidFill>
              </a:rPr>
              <a:t>Incentivize mental health and peer workforce.</a:t>
            </a:r>
          </a:p>
          <a:p>
            <a:pPr marL="609585" indent="-609585" defTabSz="1219170"/>
            <a:r>
              <a:rPr lang="en-US" sz="2933">
                <a:solidFill>
                  <a:prstClr val="black"/>
                </a:solidFill>
              </a:rPr>
              <a:t>Promote youth inclusion and leadership.</a:t>
            </a:r>
          </a:p>
          <a:p>
            <a:pPr marL="609585" indent="-609585" defTabSz="1219170"/>
            <a:endParaRPr lang="en-US" sz="2933">
              <a:solidFill>
                <a:prstClr val="black"/>
              </a:solidFill>
            </a:endParaRPr>
          </a:p>
          <a:p>
            <a:pPr marL="457189" indent="-457189" defTabSz="1219170"/>
            <a:endParaRPr lang="en-US" sz="4267">
              <a:solidFill>
                <a:prstClr val="black"/>
              </a:solidFill>
            </a:endParaRPr>
          </a:p>
          <a:p>
            <a:pPr marL="609585" indent="-609585" defTabSz="1219170"/>
            <a:endParaRPr lang="en-US" sz="4267">
              <a:solidFill>
                <a:prstClr val="black"/>
              </a:solidFill>
            </a:endParaRPr>
          </a:p>
        </p:txBody>
      </p:sp>
    </p:spTree>
    <p:extLst>
      <p:ext uri="{BB962C8B-B14F-4D97-AF65-F5344CB8AC3E}">
        <p14:creationId xmlns:p14="http://schemas.microsoft.com/office/powerpoint/2010/main" val="2064145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7EEF61-B555-09C2-057E-E76F1FDC15C8}"/>
              </a:ext>
            </a:extLst>
          </p:cNvPr>
          <p:cNvSpPr txBox="1">
            <a:spLocks noGrp="1"/>
          </p:cNvSpPr>
          <p:nvPr>
            <p:ph type="title" idx="4294967295"/>
          </p:nvPr>
        </p:nvSpPr>
        <p:spPr>
          <a:xfrm>
            <a:off x="1727200" y="496921"/>
            <a:ext cx="9042304" cy="10016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a:latin typeface="Arial Black" panose="020B0A04020102020204" pitchFamily="34" charset="0"/>
              </a:rPr>
              <a:t>New York State Initiatives</a:t>
            </a:r>
            <a:br>
              <a:rPr lang="en-US" sz="4800">
                <a:latin typeface="Arial Black" panose="020B0A04020102020204" pitchFamily="34" charset="0"/>
              </a:rPr>
            </a:br>
            <a:br>
              <a:rPr lang="en-US" sz="4800">
                <a:latin typeface="Arial Black" panose="020B0A04020102020204" pitchFamily="34" charset="0"/>
              </a:rPr>
            </a:br>
            <a:br>
              <a:rPr lang="en-US" sz="4800">
                <a:latin typeface="Arial Black" panose="020B0A04020102020204" pitchFamily="34" charset="0"/>
              </a:rPr>
            </a:br>
            <a:endParaRPr lang="en-US" sz="4800">
              <a:latin typeface="Arial Black" panose="020B0A04020102020204" pitchFamily="34" charset="0"/>
            </a:endParaRPr>
          </a:p>
        </p:txBody>
      </p:sp>
      <p:sp>
        <p:nvSpPr>
          <p:cNvPr id="5" name="Text Placeholder 6">
            <a:extLst>
              <a:ext uri="{FF2B5EF4-FFF2-40B4-BE49-F238E27FC236}">
                <a16:creationId xmlns:a16="http://schemas.microsoft.com/office/drawing/2014/main" id="{F2F4113D-AF0C-C96C-60C6-4D8C6FE9EC7D}"/>
              </a:ext>
            </a:extLst>
          </p:cNvPr>
          <p:cNvSpPr txBox="1">
            <a:spLocks/>
          </p:cNvSpPr>
          <p:nvPr/>
        </p:nvSpPr>
        <p:spPr>
          <a:xfrm>
            <a:off x="812800" y="1707363"/>
            <a:ext cx="11093984" cy="4657344"/>
          </a:xfrm>
          <a:prstGeom prst="rect">
            <a:avLst/>
          </a:prstGeom>
        </p:spPr>
        <p:txBody>
          <a:bodyP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585" indent="-609585" defTabSz="1219170"/>
            <a:r>
              <a:rPr lang="en-US">
                <a:solidFill>
                  <a:prstClr val="black"/>
                </a:solidFill>
              </a:rPr>
              <a:t>SUNY Empire State University awards </a:t>
            </a:r>
            <a:r>
              <a:rPr lang="en-US" b="1">
                <a:solidFill>
                  <a:prstClr val="black"/>
                </a:solidFill>
              </a:rPr>
              <a:t>12 credits </a:t>
            </a:r>
            <a:r>
              <a:rPr lang="en-US">
                <a:solidFill>
                  <a:prstClr val="black"/>
                </a:solidFill>
              </a:rPr>
              <a:t>to the YPA Credential.</a:t>
            </a:r>
          </a:p>
          <a:p>
            <a:pPr marL="609585" indent="-609585" defTabSz="1219170"/>
            <a:r>
              <a:rPr lang="en-US">
                <a:solidFill>
                  <a:prstClr val="black"/>
                </a:solidFill>
              </a:rPr>
              <a:t>Youth-led </a:t>
            </a:r>
            <a:r>
              <a:rPr lang="en-US" b="1">
                <a:solidFill>
                  <a:prstClr val="black"/>
                </a:solidFill>
              </a:rPr>
              <a:t>wellness education</a:t>
            </a:r>
            <a:r>
              <a:rPr lang="en-US">
                <a:solidFill>
                  <a:prstClr val="black"/>
                </a:solidFill>
              </a:rPr>
              <a:t> programs.</a:t>
            </a:r>
            <a:endParaRPr lang="en-US" sz="2667">
              <a:solidFill>
                <a:prstClr val="black"/>
              </a:solidFill>
            </a:endParaRPr>
          </a:p>
          <a:p>
            <a:pPr marL="609585" indent="-609585" defTabSz="1219170"/>
            <a:r>
              <a:rPr lang="en-US" b="1">
                <a:solidFill>
                  <a:prstClr val="black"/>
                </a:solidFill>
              </a:rPr>
              <a:t>Cross Credentialing </a:t>
            </a:r>
            <a:r>
              <a:rPr lang="en-US">
                <a:solidFill>
                  <a:prstClr val="black"/>
                </a:solidFill>
              </a:rPr>
              <a:t>between YPA and NYCPS.</a:t>
            </a:r>
          </a:p>
          <a:p>
            <a:pPr marL="609585" indent="-609585" defTabSz="1219170"/>
            <a:r>
              <a:rPr lang="en-US">
                <a:solidFill>
                  <a:prstClr val="black"/>
                </a:solidFill>
              </a:rPr>
              <a:t>Intensive and Sustained Engagement Teams (</a:t>
            </a:r>
            <a:r>
              <a:rPr lang="en-US" b="1">
                <a:solidFill>
                  <a:prstClr val="black"/>
                </a:solidFill>
              </a:rPr>
              <a:t>INSET</a:t>
            </a:r>
            <a:r>
              <a:rPr lang="en-US">
                <a:solidFill>
                  <a:prstClr val="black"/>
                </a:solidFill>
              </a:rPr>
              <a:t>).</a:t>
            </a:r>
          </a:p>
          <a:p>
            <a:pPr marL="609585" indent="-609585" defTabSz="1219170"/>
            <a:r>
              <a:rPr lang="en-US">
                <a:solidFill>
                  <a:prstClr val="black"/>
                </a:solidFill>
              </a:rPr>
              <a:t>Governor Kathy Hochul’s </a:t>
            </a:r>
            <a:r>
              <a:rPr lang="en-US" b="1">
                <a:solidFill>
                  <a:prstClr val="black"/>
                </a:solidFill>
              </a:rPr>
              <a:t>Youth Roundtable Listening Tour </a:t>
            </a:r>
            <a:r>
              <a:rPr lang="en-US">
                <a:solidFill>
                  <a:prstClr val="black"/>
                </a:solidFill>
              </a:rPr>
              <a:t>2023.</a:t>
            </a:r>
          </a:p>
          <a:p>
            <a:pPr marL="609585" indent="-609585" defTabSz="1219170"/>
            <a:r>
              <a:rPr lang="en-US" b="1">
                <a:solidFill>
                  <a:prstClr val="black"/>
                </a:solidFill>
              </a:rPr>
              <a:t>Youth Advisory Board </a:t>
            </a:r>
            <a:r>
              <a:rPr lang="en-US">
                <a:solidFill>
                  <a:prstClr val="black"/>
                </a:solidFill>
              </a:rPr>
              <a:t>with Governor Kathy Hochul’s Executive Committee.</a:t>
            </a:r>
          </a:p>
          <a:p>
            <a:pPr marL="609585" indent="-609585" defTabSz="1219170"/>
            <a:r>
              <a:rPr lang="en-US">
                <a:solidFill>
                  <a:prstClr val="black"/>
                </a:solidFill>
              </a:rPr>
              <a:t>Imbedding youth and family voice &amp; presence within programs.</a:t>
            </a:r>
          </a:p>
          <a:p>
            <a:pPr marL="1142971" lvl="1" indent="-609585" defTabSz="1219170"/>
            <a:r>
              <a:rPr lang="en-US" sz="2700">
                <a:solidFill>
                  <a:prstClr val="black"/>
                </a:solidFill>
              </a:rPr>
              <a:t>Ex: Youth ACT, Young Adult ACT, and other programs/initiatives.</a:t>
            </a:r>
          </a:p>
          <a:p>
            <a:pPr marL="609585" indent="-609585" defTabSz="1219170"/>
            <a:r>
              <a:rPr lang="en-US" b="1">
                <a:solidFill>
                  <a:prstClr val="black"/>
                </a:solidFill>
              </a:rPr>
              <a:t>School based mental health grants.</a:t>
            </a:r>
          </a:p>
          <a:p>
            <a:pPr marL="1142971" lvl="1" indent="-609585" defTabSz="1219170"/>
            <a:r>
              <a:rPr lang="en-US" sz="2667" i="1">
                <a:solidFill>
                  <a:prstClr val="black"/>
                </a:solidFill>
              </a:rPr>
              <a:t>More than 1,200 school based mental health clinics.</a:t>
            </a:r>
          </a:p>
          <a:p>
            <a:pPr marL="533387" lvl="1" indent="0" defTabSz="1219170">
              <a:buNone/>
            </a:pPr>
            <a:endParaRPr lang="en-US" sz="3200">
              <a:solidFill>
                <a:prstClr val="black"/>
              </a:solidFill>
            </a:endParaRPr>
          </a:p>
          <a:p>
            <a:pPr marL="609585" indent="-609585" defTabSz="1219170"/>
            <a:endParaRPr lang="en-US">
              <a:solidFill>
                <a:prstClr val="black"/>
              </a:solidFill>
            </a:endParaRPr>
          </a:p>
          <a:p>
            <a:pPr marL="533387" lvl="1" indent="0" defTabSz="1219170">
              <a:buNone/>
            </a:pPr>
            <a:endParaRPr lang="en-US" sz="2400">
              <a:solidFill>
                <a:prstClr val="black"/>
              </a:solidFill>
            </a:endParaRPr>
          </a:p>
          <a:p>
            <a:pPr marL="609585" indent="-609585" defTabSz="1219170"/>
            <a:endParaRPr lang="en-US" sz="2933">
              <a:solidFill>
                <a:prstClr val="black"/>
              </a:solidFill>
            </a:endParaRPr>
          </a:p>
          <a:p>
            <a:pPr marL="457189" indent="-457189" defTabSz="1219170"/>
            <a:endParaRPr lang="en-US" sz="4267">
              <a:solidFill>
                <a:prstClr val="black"/>
              </a:solidFill>
            </a:endParaRPr>
          </a:p>
          <a:p>
            <a:pPr marL="609585" indent="-609585" defTabSz="1219170"/>
            <a:endParaRPr lang="en-US" sz="4267">
              <a:solidFill>
                <a:prstClr val="black"/>
              </a:solidFill>
            </a:endParaRPr>
          </a:p>
        </p:txBody>
      </p:sp>
    </p:spTree>
    <p:extLst>
      <p:ext uri="{BB962C8B-B14F-4D97-AF65-F5344CB8AC3E}">
        <p14:creationId xmlns:p14="http://schemas.microsoft.com/office/powerpoint/2010/main" val="607596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F153888-0B5D-607A-4702-00F6AB8C78F7}"/>
              </a:ext>
            </a:extLst>
          </p:cNvPr>
          <p:cNvSpPr txBox="1">
            <a:spLocks noGrp="1"/>
          </p:cNvSpPr>
          <p:nvPr>
            <p:ph type="title" idx="4294967295"/>
          </p:nvPr>
        </p:nvSpPr>
        <p:spPr>
          <a:xfrm>
            <a:off x="1727200" y="496921"/>
            <a:ext cx="9042304" cy="900080"/>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a:latin typeface="Arial Black" panose="020B0A04020102020204" pitchFamily="34" charset="0"/>
              </a:rPr>
              <a:t>Peer Certifications in NYS</a:t>
            </a:r>
            <a:br>
              <a:rPr lang="en-US" sz="4800">
                <a:latin typeface="Arial Black" panose="020B0A04020102020204" pitchFamily="34" charset="0"/>
              </a:rPr>
            </a:br>
            <a:br>
              <a:rPr lang="en-US" sz="4800">
                <a:latin typeface="Arial Black" panose="020B0A04020102020204" pitchFamily="34" charset="0"/>
              </a:rPr>
            </a:br>
            <a:br>
              <a:rPr lang="en-US" sz="4800">
                <a:latin typeface="Arial Black" panose="020B0A04020102020204" pitchFamily="34" charset="0"/>
              </a:rPr>
            </a:br>
            <a:endParaRPr lang="en-US" sz="4800">
              <a:latin typeface="Arial Black" panose="020B0A04020102020204" pitchFamily="34" charset="0"/>
            </a:endParaRPr>
          </a:p>
          <a:p>
            <a:pPr defTabSz="1219170">
              <a:defRPr/>
            </a:pPr>
            <a:endParaRPr lang="en-ZA" sz="4800">
              <a:latin typeface="Arial Black" panose="020B0A04020102020204" pitchFamily="34" charset="0"/>
            </a:endParaRPr>
          </a:p>
        </p:txBody>
      </p:sp>
      <p:sp>
        <p:nvSpPr>
          <p:cNvPr id="5" name="Text Placeholder 6">
            <a:extLst>
              <a:ext uri="{FF2B5EF4-FFF2-40B4-BE49-F238E27FC236}">
                <a16:creationId xmlns:a16="http://schemas.microsoft.com/office/drawing/2014/main" id="{12ECA989-7250-AD10-D3B2-024A40F1622D}"/>
              </a:ext>
            </a:extLst>
          </p:cNvPr>
          <p:cNvSpPr txBox="1">
            <a:spLocks/>
          </p:cNvSpPr>
          <p:nvPr/>
        </p:nvSpPr>
        <p:spPr>
          <a:xfrm>
            <a:off x="590017" y="1600200"/>
            <a:ext cx="11093984" cy="465734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585" indent="-609585" defTabSz="1219170"/>
            <a:r>
              <a:rPr lang="en-US" sz="2933">
                <a:solidFill>
                  <a:prstClr val="black"/>
                </a:solidFill>
              </a:rPr>
              <a:t>Youth Peer Advocate Credential (YPA-C).</a:t>
            </a:r>
          </a:p>
          <a:p>
            <a:pPr marL="1142971" lvl="1" indent="-609585" defTabSz="1219170"/>
            <a:r>
              <a:rPr lang="en-US" sz="2400">
                <a:solidFill>
                  <a:prstClr val="black"/>
                </a:solidFill>
                <a:hlinkClick r:id="rId2"/>
              </a:rPr>
              <a:t>https://www.ftnys.org/yp-ypa-credential/</a:t>
            </a:r>
            <a:endParaRPr lang="en-US" sz="2400">
              <a:solidFill>
                <a:prstClr val="black"/>
              </a:solidFill>
            </a:endParaRPr>
          </a:p>
          <a:p>
            <a:pPr marL="609585" indent="-609585" defTabSz="1219170"/>
            <a:r>
              <a:rPr lang="en-US" sz="2933">
                <a:solidFill>
                  <a:prstClr val="black"/>
                </a:solidFill>
              </a:rPr>
              <a:t>Family Peer Advocate Credential (FPA-C).</a:t>
            </a:r>
          </a:p>
          <a:p>
            <a:pPr marL="1142971" lvl="1" indent="-609585" defTabSz="1219170"/>
            <a:r>
              <a:rPr lang="en-US" sz="2400">
                <a:solidFill>
                  <a:prstClr val="black"/>
                </a:solidFill>
                <a:hlinkClick r:id="rId3"/>
              </a:rPr>
              <a:t>https://www.ftnys.org/workforce/family-peer-advocate-credential/</a:t>
            </a:r>
            <a:endParaRPr lang="en-US" sz="2400">
              <a:solidFill>
                <a:prstClr val="black"/>
              </a:solidFill>
            </a:endParaRPr>
          </a:p>
          <a:p>
            <a:pPr marL="609585" indent="-609585" defTabSz="1219170"/>
            <a:r>
              <a:rPr lang="en-US" sz="2933">
                <a:solidFill>
                  <a:prstClr val="black"/>
                </a:solidFill>
              </a:rPr>
              <a:t>New York Certified Peer Specialist (NYCPS).</a:t>
            </a:r>
          </a:p>
          <a:p>
            <a:pPr marL="1142971" lvl="1" indent="-609585" defTabSz="1219170"/>
            <a:r>
              <a:rPr lang="en-US" sz="2400">
                <a:solidFill>
                  <a:prstClr val="black"/>
                </a:solidFill>
                <a:hlinkClick r:id="rId4"/>
              </a:rPr>
              <a:t>https://nypscb.org/</a:t>
            </a:r>
            <a:endParaRPr lang="en-US" sz="2400">
              <a:solidFill>
                <a:prstClr val="black"/>
              </a:solidFill>
            </a:endParaRPr>
          </a:p>
          <a:p>
            <a:pPr marL="609585" indent="-609585" defTabSz="1219170"/>
            <a:r>
              <a:rPr lang="en-US" sz="2933">
                <a:solidFill>
                  <a:prstClr val="black"/>
                </a:solidFill>
              </a:rPr>
              <a:t>Certified Peer Recovery Advocate (CRPA).</a:t>
            </a:r>
          </a:p>
          <a:p>
            <a:pPr marL="1142971" lvl="1" indent="-609585" defTabSz="1219170"/>
            <a:r>
              <a:rPr lang="en-US" sz="2400">
                <a:solidFill>
                  <a:prstClr val="black"/>
                </a:solidFill>
                <a:hlinkClick r:id="rId5"/>
              </a:rPr>
              <a:t>https://oasas.ny.gov/recovery/become-certified-recovery-peer-advocate</a:t>
            </a:r>
            <a:endParaRPr lang="en-US" sz="2400">
              <a:solidFill>
                <a:prstClr val="black"/>
              </a:solidFill>
            </a:endParaRPr>
          </a:p>
          <a:p>
            <a:pPr marL="533387" lvl="1" indent="0" defTabSz="1219170">
              <a:buNone/>
            </a:pPr>
            <a:endParaRPr lang="en-US" sz="2400">
              <a:solidFill>
                <a:prstClr val="black"/>
              </a:solidFill>
            </a:endParaRPr>
          </a:p>
          <a:p>
            <a:pPr marL="609585" indent="-609585" defTabSz="1219170"/>
            <a:endParaRPr lang="en-US" sz="2933">
              <a:solidFill>
                <a:prstClr val="black"/>
              </a:solidFill>
            </a:endParaRPr>
          </a:p>
          <a:p>
            <a:pPr marL="457189" indent="-457189" defTabSz="1219170"/>
            <a:endParaRPr lang="en-US" sz="4267">
              <a:solidFill>
                <a:prstClr val="black"/>
              </a:solidFill>
            </a:endParaRPr>
          </a:p>
          <a:p>
            <a:pPr marL="609585" indent="-609585" defTabSz="1219170"/>
            <a:endParaRPr lang="en-US" sz="4267">
              <a:solidFill>
                <a:prstClr val="black"/>
              </a:solidFill>
            </a:endParaRPr>
          </a:p>
        </p:txBody>
      </p:sp>
    </p:spTree>
    <p:extLst>
      <p:ext uri="{BB962C8B-B14F-4D97-AF65-F5344CB8AC3E}">
        <p14:creationId xmlns:p14="http://schemas.microsoft.com/office/powerpoint/2010/main" val="655008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B24EDC-C1B3-187B-0C83-3DF5D487B156}"/>
              </a:ext>
            </a:extLst>
          </p:cNvPr>
          <p:cNvSpPr txBox="1"/>
          <p:nvPr/>
        </p:nvSpPr>
        <p:spPr>
          <a:xfrm>
            <a:off x="2082800" y="2413000"/>
            <a:ext cx="8026400" cy="3539239"/>
          </a:xfrm>
          <a:prstGeom prst="rect">
            <a:avLst/>
          </a:prstGeom>
          <a:noFill/>
        </p:spPr>
        <p:txBody>
          <a:bodyPr wrap="square">
            <a:spAutoFit/>
          </a:bodyPr>
          <a:lstStyle/>
          <a:p>
            <a:pPr algn="ctr" defTabSz="1219170"/>
            <a:r>
              <a:rPr lang="en-US" sz="3733" b="1">
                <a:solidFill>
                  <a:prstClr val="black"/>
                </a:solidFill>
                <a:latin typeface="Arial" panose="020B0604020202020204" pitchFamily="34" charset="0"/>
                <a:cs typeface="Arial" panose="020B0604020202020204" pitchFamily="34" charset="0"/>
              </a:rPr>
              <a:t>Let’s connect!</a:t>
            </a:r>
          </a:p>
          <a:p>
            <a:pPr algn="ctr" defTabSz="1219170"/>
            <a:endParaRPr lang="en-US" sz="3733">
              <a:solidFill>
                <a:prstClr val="black"/>
              </a:solidFill>
              <a:latin typeface="Arial" panose="020B0604020202020204" pitchFamily="34" charset="0"/>
              <a:cs typeface="Arial" panose="020B0604020202020204" pitchFamily="34" charset="0"/>
            </a:endParaRPr>
          </a:p>
          <a:p>
            <a:pPr algn="ctr" defTabSz="1219170"/>
            <a:r>
              <a:rPr lang="en-US" sz="3733">
                <a:solidFill>
                  <a:prstClr val="black"/>
                </a:solidFill>
                <a:latin typeface="Arial" panose="020B0604020202020204" pitchFamily="34" charset="0"/>
                <a:cs typeface="Arial" panose="020B0604020202020204" pitchFamily="34" charset="0"/>
              </a:rPr>
              <a:t>Robert Lettieri</a:t>
            </a:r>
          </a:p>
          <a:p>
            <a:pPr algn="ctr" defTabSz="1219170"/>
            <a:endParaRPr lang="en-US" sz="1867">
              <a:solidFill>
                <a:prstClr val="black"/>
              </a:solidFill>
              <a:latin typeface="Arial" panose="020B0604020202020204" pitchFamily="34" charset="0"/>
              <a:cs typeface="Arial" panose="020B0604020202020204" pitchFamily="34" charset="0"/>
            </a:endParaRPr>
          </a:p>
          <a:p>
            <a:pPr algn="ctr" defTabSz="1219170"/>
            <a:r>
              <a:rPr lang="en-US" sz="3733">
                <a:solidFill>
                  <a:prstClr val="black"/>
                </a:solidFill>
                <a:latin typeface="Arial" panose="020B0604020202020204" pitchFamily="34" charset="0"/>
                <a:cs typeface="Arial" panose="020B0604020202020204" pitchFamily="34" charset="0"/>
                <a:hlinkClick r:id="rId2"/>
              </a:rPr>
              <a:t>Robert.Lettieri@omh.ny.gov</a:t>
            </a:r>
            <a:endParaRPr lang="en-US" sz="3733">
              <a:solidFill>
                <a:prstClr val="black"/>
              </a:solidFill>
              <a:latin typeface="Arial" panose="020B0604020202020204" pitchFamily="34" charset="0"/>
              <a:cs typeface="Arial" panose="020B0604020202020204" pitchFamily="34" charset="0"/>
            </a:endParaRPr>
          </a:p>
          <a:p>
            <a:pPr algn="ctr" defTabSz="1219170"/>
            <a:endParaRPr lang="en-US" sz="1867">
              <a:solidFill>
                <a:prstClr val="black"/>
              </a:solidFill>
              <a:latin typeface="Arial" panose="020B0604020202020204" pitchFamily="34" charset="0"/>
              <a:cs typeface="Arial" panose="020B0604020202020204" pitchFamily="34" charset="0"/>
            </a:endParaRPr>
          </a:p>
          <a:p>
            <a:pPr algn="ctr" defTabSz="1219170"/>
            <a:r>
              <a:rPr lang="en-US" sz="3733">
                <a:solidFill>
                  <a:prstClr val="black"/>
                </a:solidFill>
                <a:latin typeface="Arial" panose="020B0604020202020204" pitchFamily="34" charset="0"/>
                <a:cs typeface="Arial" panose="020B0604020202020204" pitchFamily="34" charset="0"/>
              </a:rPr>
              <a:t>(631) 761-2508</a:t>
            </a:r>
          </a:p>
        </p:txBody>
      </p:sp>
      <p:sp>
        <p:nvSpPr>
          <p:cNvPr id="4" name="Title 1">
            <a:extLst>
              <a:ext uri="{FF2B5EF4-FFF2-40B4-BE49-F238E27FC236}">
                <a16:creationId xmlns:a16="http://schemas.microsoft.com/office/drawing/2014/main" id="{4CA7C7E1-5F61-74D7-748F-360304E0D465}"/>
              </a:ext>
            </a:extLst>
          </p:cNvPr>
          <p:cNvSpPr txBox="1">
            <a:spLocks noGrp="1"/>
          </p:cNvSpPr>
          <p:nvPr>
            <p:ph type="title" idx="4294967295"/>
          </p:nvPr>
        </p:nvSpPr>
        <p:spPr>
          <a:xfrm>
            <a:off x="2245563" y="787400"/>
            <a:ext cx="7700875" cy="1028445"/>
          </a:xfrm>
          <a:prstGeom prst="rect">
            <a:avLst/>
          </a:prstGeom>
          <a:noFill/>
          <a:ln>
            <a:noFill/>
            <a:prstDash/>
          </a:ln>
          <a:effectLst/>
        </p:spPr>
        <p:txBody>
          <a:bodyPr rot="0" spcFirstLastPara="0" vertOverflow="overflow" horzOverflow="overflow" vert="horz" wrap="square" lIns="121920" tIns="60960" rIns="121920" bIns="6096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defRPr/>
            </a:pPr>
            <a:r>
              <a:rPr lang="en-US" sz="4800">
                <a:latin typeface="Arial Black" panose="020B0A04020102020204" pitchFamily="34" charset="0"/>
              </a:rPr>
              <a:t>Thank you! </a:t>
            </a:r>
          </a:p>
        </p:txBody>
      </p:sp>
    </p:spTree>
    <p:extLst>
      <p:ext uri="{BB962C8B-B14F-4D97-AF65-F5344CB8AC3E}">
        <p14:creationId xmlns:p14="http://schemas.microsoft.com/office/powerpoint/2010/main" val="966164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4">
            <a:extLst>
              <a:ext uri="{FF2B5EF4-FFF2-40B4-BE49-F238E27FC236}">
                <a16:creationId xmlns:a16="http://schemas.microsoft.com/office/drawing/2014/main" id="{E67A5A0E-545C-47C2-BFCE-DE6F9E6AD6F9}"/>
              </a:ext>
            </a:extLst>
          </p:cNvPr>
          <p:cNvSpPr>
            <a:spLocks noGrp="1"/>
          </p:cNvSpPr>
          <p:nvPr>
            <p:ph sz="half" idx="1"/>
          </p:nvPr>
        </p:nvSpPr>
        <p:spPr>
          <a:xfrm>
            <a:off x="2704722" y="4976903"/>
            <a:ext cx="6782553" cy="1429705"/>
          </a:xfrm>
        </p:spPr>
        <p:txBody>
          <a:bodyPr vert="horz" lIns="91440" tIns="45720" rIns="91440" bIns="45720" rtlCol="0" anchor="t">
            <a:noAutofit/>
          </a:bodyPr>
          <a:lstStyle/>
          <a:p>
            <a:pPr marL="0" indent="0" algn="ctr">
              <a:buNone/>
            </a:pPr>
            <a:br>
              <a:rPr lang="en-US" sz="2000">
                <a:latin typeface="Calibri" panose="020F0502020204030204" pitchFamily="34" charset="0"/>
                <a:cs typeface="Calibri" panose="020F0502020204030204" pitchFamily="34" charset="0"/>
              </a:rPr>
            </a:br>
            <a:endParaRPr lang="en-US" sz="2000">
              <a:latin typeface="Calibri" panose="020F0502020204030204" pitchFamily="34" charset="0"/>
              <a:cs typeface="Calibri" panose="020F0502020204030204" pitchFamily="34" charset="0"/>
            </a:endParaRPr>
          </a:p>
          <a:p>
            <a:pPr marL="0" indent="0" algn="ctr">
              <a:buNone/>
            </a:pPr>
            <a:r>
              <a:rPr lang="en-US" sz="2000" b="1">
                <a:latin typeface="Calibri" panose="020F0502020204030204" pitchFamily="34" charset="0"/>
                <a:cs typeface="Calibri" panose="020F0502020204030204" pitchFamily="34" charset="0"/>
              </a:rPr>
              <a:t>Taryn Williams</a:t>
            </a:r>
          </a:p>
          <a:p>
            <a:pPr marL="0" indent="0" algn="ctr">
              <a:buNone/>
            </a:pPr>
            <a:r>
              <a:rPr lang="en-US" sz="2000">
                <a:solidFill>
                  <a:schemeClr val="accent1">
                    <a:lumMod val="75000"/>
                  </a:schemeClr>
                </a:solidFill>
                <a:latin typeface="Avenir Next LT Pro regular"/>
              </a:rPr>
              <a:t>Assistant Secretary of the U.S. Department of Labor</a:t>
            </a:r>
          </a:p>
          <a:p>
            <a:pPr marL="0" indent="0" algn="ctr">
              <a:buNone/>
            </a:pPr>
            <a:r>
              <a:rPr lang="en-US" sz="2000">
                <a:latin typeface="Calibri" panose="020F0502020204030204" pitchFamily="34" charset="0"/>
                <a:cs typeface="Calibri" panose="020F0502020204030204" pitchFamily="34" charset="0"/>
              </a:rPr>
              <a:t> Office of Disability Employment Policy</a:t>
            </a:r>
          </a:p>
          <a:p>
            <a:pPr marL="0" indent="0" algn="ctr">
              <a:buNone/>
            </a:pPr>
            <a:r>
              <a:rPr lang="en-US" sz="2000">
                <a:solidFill>
                  <a:srgbClr val="0D0D0D"/>
                </a:solidFill>
                <a:latin typeface="Calibri" panose="020F0502020204030204" pitchFamily="34" charset="0"/>
                <a:cs typeface="Calibri" panose="020F0502020204030204" pitchFamily="34" charset="0"/>
              </a:rPr>
              <a:t> </a:t>
            </a:r>
            <a:endParaRPr lang="en-US" sz="2000" u="none" strike="noStrike">
              <a:solidFill>
                <a:srgbClr val="000000"/>
              </a:solidFill>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1DB7F49-74B6-5EEA-20DD-FC7F8B6B7856}"/>
              </a:ext>
            </a:extLst>
          </p:cNvPr>
          <p:cNvSpPr>
            <a:spLocks noGrp="1"/>
          </p:cNvSpPr>
          <p:nvPr>
            <p:ph type="sldNum" sz="quarter" idx="12"/>
          </p:nvPr>
        </p:nvSpPr>
        <p:spPr/>
        <p:txBody>
          <a:bodyPr/>
          <a:lstStyle/>
          <a:p>
            <a:fld id="{C5065CBE-E15C-4781-BBF0-0DA601C2776C}" type="slidenum">
              <a:rPr lang="en-US" sz="1600" smtClean="0"/>
              <a:t>37</a:t>
            </a:fld>
            <a:endParaRPr lang="en-US" sz="1600"/>
          </a:p>
        </p:txBody>
      </p:sp>
      <p:pic>
        <p:nvPicPr>
          <p:cNvPr id="2" name="Picture 2" descr="Headshot of Assistant Secretary of Labor Taryn Williams">
            <a:extLst>
              <a:ext uri="{FF2B5EF4-FFF2-40B4-BE49-F238E27FC236}">
                <a16:creationId xmlns:a16="http://schemas.microsoft.com/office/drawing/2014/main" id="{360FCA69-2B2A-1715-4F11-A957F1471D37}"/>
              </a:ext>
            </a:extLst>
          </p:cNvPr>
          <p:cNvPicPr>
            <a:picLocks noChangeAspect="1" noChangeArrowheads="1"/>
          </p:cNvPicPr>
          <p:nvPr/>
        </p:nvPicPr>
        <p:blipFill>
          <a:blip r:embed="rId3"/>
          <a:srcRect/>
          <a:stretch/>
        </p:blipFill>
        <p:spPr bwMode="auto">
          <a:xfrm>
            <a:off x="4843920" y="2122080"/>
            <a:ext cx="2504156" cy="3240461"/>
          </a:xfrm>
          <a:prstGeom prst="flowChartConnector">
            <a:avLst/>
          </a:prstGeom>
          <a:ln>
            <a:solidFill>
              <a:schemeClr val="tx1"/>
            </a:solidFill>
          </a:ln>
        </p:spPr>
      </p:pic>
      <p:sp>
        <p:nvSpPr>
          <p:cNvPr id="6" name="Title 1">
            <a:extLst>
              <a:ext uri="{FF2B5EF4-FFF2-40B4-BE49-F238E27FC236}">
                <a16:creationId xmlns:a16="http://schemas.microsoft.com/office/drawing/2014/main" id="{0E2CC7B2-BF0F-6133-76C6-E33B86B25C1F}"/>
              </a:ext>
            </a:extLst>
          </p:cNvPr>
          <p:cNvSpPr>
            <a:spLocks noGrp="1"/>
          </p:cNvSpPr>
          <p:nvPr>
            <p:ph type="title"/>
          </p:nvPr>
        </p:nvSpPr>
        <p:spPr>
          <a:xfrm>
            <a:off x="184283" y="365125"/>
            <a:ext cx="10613026" cy="1349986"/>
          </a:xfrm>
        </p:spPr>
        <p:txBody>
          <a:bodyPr>
            <a:noAutofit/>
          </a:bodyPr>
          <a:lstStyle/>
          <a:p>
            <a:r>
              <a:rPr lang="en-US" sz="4000" b="1">
                <a:solidFill>
                  <a:schemeClr val="bg1"/>
                </a:solidFill>
                <a:latin typeface="Calibri" panose="020F0502020204030204" pitchFamily="34" charset="0"/>
                <a:cs typeface="Calibri" panose="020F0502020204030204" pitchFamily="34" charset="0"/>
              </a:rPr>
              <a:t>ODEP Remarks </a:t>
            </a:r>
          </a:p>
        </p:txBody>
      </p:sp>
    </p:spTree>
    <p:extLst>
      <p:ext uri="{BB962C8B-B14F-4D97-AF65-F5344CB8AC3E}">
        <p14:creationId xmlns:p14="http://schemas.microsoft.com/office/powerpoint/2010/main" val="852644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7C103219-30E8-C582-95D1-8E68B9FB173A}"/>
              </a:ext>
            </a:extLst>
          </p:cNvPr>
          <p:cNvSpPr>
            <a:spLocks noGrp="1"/>
          </p:cNvSpPr>
          <p:nvPr>
            <p:ph type="sldNum" sz="quarter" idx="12"/>
          </p:nvPr>
        </p:nvSpPr>
        <p:spPr/>
        <p:txBody>
          <a:bodyPr/>
          <a:lstStyle/>
          <a:p>
            <a:pPr defTabSz="609585"/>
            <a:fld id="{C5065CBE-E15C-4781-BBF0-0DA601C2776C}" type="slidenum">
              <a:rPr lang="en-US" sz="1600">
                <a:solidFill>
                  <a:srgbClr val="FFFFFF">
                    <a:lumMod val="50000"/>
                  </a:srgbClr>
                </a:solidFill>
                <a:latin typeface="Calibri" panose="020F0502020204030204" pitchFamily="34" charset="0"/>
                <a:cs typeface="Calibri" panose="020F0502020204030204" pitchFamily="34" charset="0"/>
              </a:rPr>
              <a:pPr defTabSz="609585"/>
              <a:t>38</a:t>
            </a:fld>
            <a:endParaRPr lang="en-US" sz="1600">
              <a:solidFill>
                <a:srgbClr val="FFFFFF">
                  <a:lumMod val="50000"/>
                </a:srgbClr>
              </a:solidFill>
              <a:latin typeface="Calibri" panose="020F0502020204030204" pitchFamily="34" charset="0"/>
              <a:cs typeface="Calibri" panose="020F0502020204030204" pitchFamily="34" charset="0"/>
            </a:endParaRPr>
          </a:p>
        </p:txBody>
      </p:sp>
      <p:sp>
        <p:nvSpPr>
          <p:cNvPr id="6" name="Title 1">
            <a:extLst>
              <a:ext uri="{FF2B5EF4-FFF2-40B4-BE49-F238E27FC236}">
                <a16:creationId xmlns:a16="http://schemas.microsoft.com/office/drawing/2014/main" id="{21A52FEF-4D2E-4AF1-81A8-883C7FA9D689}"/>
              </a:ext>
            </a:extLst>
          </p:cNvPr>
          <p:cNvSpPr>
            <a:spLocks noGrp="1"/>
          </p:cNvSpPr>
          <p:nvPr>
            <p:ph type="title"/>
          </p:nvPr>
        </p:nvSpPr>
        <p:spPr>
          <a:xfrm>
            <a:off x="209154" y="363507"/>
            <a:ext cx="9244377" cy="1325563"/>
          </a:xfrm>
        </p:spPr>
        <p:txBody>
          <a:bodyPr>
            <a:normAutofit/>
          </a:bodyPr>
          <a:lstStyle/>
          <a:p>
            <a:r>
              <a:rPr lang="en-US" sz="4000">
                <a:solidFill>
                  <a:schemeClr val="bg1"/>
                </a:solidFill>
                <a:latin typeface="Calibri" panose="020F0502020204030204" pitchFamily="34" charset="0"/>
                <a:cs typeface="Calibri" panose="020F0502020204030204" pitchFamily="34" charset="0"/>
              </a:rPr>
              <a:t>Additional CAPE-Youth Resources (1) </a:t>
            </a:r>
          </a:p>
        </p:txBody>
      </p:sp>
      <p:sp>
        <p:nvSpPr>
          <p:cNvPr id="3" name="Content Placeholder 2">
            <a:extLst>
              <a:ext uri="{FF2B5EF4-FFF2-40B4-BE49-F238E27FC236}">
                <a16:creationId xmlns:a16="http://schemas.microsoft.com/office/drawing/2014/main" id="{1298CDF0-1A77-4AFE-9D66-BF461CD649AB}"/>
              </a:ext>
            </a:extLst>
          </p:cNvPr>
          <p:cNvSpPr>
            <a:spLocks noGrp="1"/>
          </p:cNvSpPr>
          <p:nvPr>
            <p:ph idx="1"/>
          </p:nvPr>
        </p:nvSpPr>
        <p:spPr>
          <a:xfrm>
            <a:off x="220133" y="2010797"/>
            <a:ext cx="10944515" cy="4847203"/>
          </a:xfrm>
        </p:spPr>
        <p:txBody>
          <a:bodyPr vert="horz" lIns="91440" tIns="45720" rIns="91440" bIns="45720" rtlCol="0" anchor="t">
            <a:noAutofit/>
          </a:bodyPr>
          <a:lstStyle/>
          <a:p>
            <a:pPr>
              <a:lnSpc>
                <a:spcPct val="100000"/>
              </a:lnSpc>
            </a:pPr>
            <a:r>
              <a:rPr lang="en-US">
                <a:solidFill>
                  <a:schemeClr val="accent1">
                    <a:lumMod val="50000"/>
                  </a:schemeClr>
                </a:solidFill>
                <a:latin typeface="Calibri" panose="020F0502020204030204" pitchFamily="34" charset="0"/>
                <a:cs typeface="Calibri" panose="020F0502020204030204" pitchFamily="34" charset="0"/>
                <a:hlinkClick r:id="rId3"/>
              </a:rPr>
              <a:t>Fostering Financial Empowerment for Youth and Young Adults with Disabilities</a:t>
            </a: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r>
              <a:rPr lang="en-US">
                <a:solidFill>
                  <a:schemeClr val="accent1">
                    <a:lumMod val="50000"/>
                  </a:schemeClr>
                </a:solidFill>
                <a:latin typeface="Calibri" panose="020F0502020204030204" pitchFamily="34" charset="0"/>
                <a:cs typeface="Calibri" panose="020F0502020204030204" pitchFamily="34" charset="0"/>
                <a:hlinkClick r:id="rId4"/>
              </a:rPr>
              <a:t>Unlocking the Potential of WIOA Title I – An Opportunity for Youth and Young Adults with Disabilities</a:t>
            </a: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r>
              <a:rPr lang="en-US">
                <a:solidFill>
                  <a:schemeClr val="accent1">
                    <a:lumMod val="50000"/>
                  </a:schemeClr>
                </a:solidFill>
                <a:latin typeface="Calibri" panose="020F0502020204030204" pitchFamily="34" charset="0"/>
                <a:cs typeface="Calibri" panose="020F0502020204030204" pitchFamily="34" charset="0"/>
                <a:hlinkClick r:id="rId5"/>
              </a:rPr>
              <a:t>Transition Services for Justice-Involved Youth and Young Adults with Disabilities: Rehabilitation and Recovery Practices</a:t>
            </a: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r>
              <a:rPr lang="en-US">
                <a:solidFill>
                  <a:schemeClr val="tx1">
                    <a:lumMod val="75000"/>
                  </a:schemeClr>
                </a:solidFill>
                <a:latin typeface="Calibri" panose="020F0502020204030204" pitchFamily="34" charset="0"/>
                <a:cs typeface="Calibri" panose="020F0502020204030204" pitchFamily="34" charset="0"/>
                <a:hlinkClick r:id="rId6"/>
              </a:rPr>
              <a:t>Guideposts for Success: States Engaging Employers through Policy </a:t>
            </a:r>
            <a:endParaRPr lang="en-US">
              <a:solidFill>
                <a:schemeClr val="tx1">
                  <a:lumMod val="7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marL="0" indent="0">
              <a:lnSpc>
                <a:spcPct val="100000"/>
              </a:lnSpc>
              <a:buNone/>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tx1">
                  <a:lumMod val="75000"/>
                </a:schemeClr>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endParaRPr>
          </a:p>
          <a:p>
            <a:pPr>
              <a:lnSpc>
                <a:spcPct val="100000"/>
              </a:lnSpc>
            </a:pPr>
            <a:endParaRPr lang="en-US">
              <a:solidFill>
                <a:srgbClr val="000000"/>
              </a:solidFill>
              <a:latin typeface="Calibri" panose="020F0502020204030204" pitchFamily="34" charset="0"/>
              <a:cs typeface="Calibri" panose="020F0502020204030204" pitchFamily="34" charset="0"/>
            </a:endParaRPr>
          </a:p>
          <a:p>
            <a:pPr>
              <a:lnSpc>
                <a:spcPct val="100000"/>
              </a:lnSpc>
            </a:pPr>
            <a:endParaRPr lang="en-US">
              <a:solidFill>
                <a:srgbClr val="000000"/>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marL="0" indent="0">
              <a:lnSpc>
                <a:spcPct val="100000"/>
              </a:lnSpc>
              <a:buNone/>
            </a:pPr>
            <a:endParaRPr lang="en-US">
              <a:solidFill>
                <a:schemeClr val="accent1">
                  <a:lumMod val="50000"/>
                </a:schemeClr>
              </a:solidFill>
              <a:latin typeface="Calibri" panose="020F0502020204030204" pitchFamily="34" charset="0"/>
              <a:ea typeface="+mn-lt"/>
              <a:cs typeface="Calibri" panose="020F0502020204030204" pitchFamily="34" charset="0"/>
            </a:endParaRPr>
          </a:p>
          <a:p>
            <a:pPr lvl="1">
              <a:lnSpc>
                <a:spcPct val="100000"/>
              </a:lnSpc>
              <a:spcBef>
                <a:spcPts val="1000"/>
              </a:spcBef>
            </a:pPr>
            <a:endParaRPr lang="en-US" sz="2800">
              <a:solidFill>
                <a:schemeClr val="accent1">
                  <a:lumMod val="50000"/>
                </a:schemeClr>
              </a:solidFill>
              <a:latin typeface="Calibri" panose="020F0502020204030204" pitchFamily="34" charset="0"/>
              <a:ea typeface="Times New Roman" panose="02020603050405020304" pitchFamily="18" charset="0"/>
              <a:cs typeface="Calibri" panose="020F0502020204030204" pitchFamily="34" charset="0"/>
            </a:endParaRPr>
          </a:p>
          <a:p>
            <a:pPr>
              <a:lnSpc>
                <a:spcPct val="100000"/>
              </a:lnSpc>
            </a:pPr>
            <a:endParaRPr lang="en-US">
              <a:solidFill>
                <a:srgbClr val="003559"/>
              </a:solidFill>
              <a:latin typeface="Calibri" panose="020F0502020204030204" pitchFamily="34" charset="0"/>
              <a:ea typeface="Times New Roman" panose="02020603050405020304" pitchFamily="18" charset="0"/>
              <a:cs typeface="Calibri" panose="020F0502020204030204" pitchFamily="34" charset="0"/>
            </a:endParaRPr>
          </a:p>
          <a:p>
            <a:pPr marL="463115" indent="0">
              <a:lnSpc>
                <a:spcPct val="100000"/>
              </a:lnSpc>
              <a:buNone/>
            </a:pPr>
            <a:endParaRPr lang="en-US">
              <a:solidFill>
                <a:schemeClr val="accent5">
                  <a:lumMod val="50000"/>
                </a:schemeClr>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516019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8CDF0-1A77-4AFE-9D66-BF461CD649AB}"/>
              </a:ext>
            </a:extLst>
          </p:cNvPr>
          <p:cNvSpPr>
            <a:spLocks noGrp="1"/>
          </p:cNvSpPr>
          <p:nvPr>
            <p:ph idx="1"/>
          </p:nvPr>
        </p:nvSpPr>
        <p:spPr>
          <a:xfrm>
            <a:off x="209154" y="2021399"/>
            <a:ext cx="11150525" cy="4836601"/>
          </a:xfrm>
        </p:spPr>
        <p:txBody>
          <a:bodyPr vert="horz" lIns="91440" tIns="45720" rIns="91440" bIns="45720" rtlCol="0" anchor="t">
            <a:noAutofit/>
          </a:bodyPr>
          <a:lstStyle/>
          <a:p>
            <a:pPr>
              <a:lnSpc>
                <a:spcPct val="100000"/>
              </a:lnSpc>
            </a:pPr>
            <a:r>
              <a:rPr lang="en-US">
                <a:solidFill>
                  <a:schemeClr val="accent1">
                    <a:lumMod val="50000"/>
                  </a:schemeClr>
                </a:solidFill>
                <a:latin typeface="Calibri" panose="020F0502020204030204" pitchFamily="34" charset="0"/>
                <a:cs typeface="Calibri" panose="020F0502020204030204" pitchFamily="34" charset="0"/>
                <a:hlinkClick r:id="rId3"/>
              </a:rPr>
              <a:t>Improving Transition Services for Youth and Young Adults with Disabilities through Braided Funding</a:t>
            </a: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r>
              <a:rPr lang="en-US">
                <a:solidFill>
                  <a:schemeClr val="accent1">
                    <a:lumMod val="50000"/>
                  </a:schemeClr>
                </a:solidFill>
                <a:latin typeface="Calibri" panose="020F0502020204030204" pitchFamily="34" charset="0"/>
                <a:cs typeface="Calibri" panose="020F0502020204030204" pitchFamily="34" charset="0"/>
                <a:hlinkClick r:id="rId4"/>
              </a:rPr>
              <a:t>Expanding Apprenticeships as a Career Pathway for Youth and Young Adults with Disabilities</a:t>
            </a: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r>
              <a:rPr lang="en-US">
                <a:solidFill>
                  <a:schemeClr val="accent1">
                    <a:lumMod val="50000"/>
                  </a:schemeClr>
                </a:solidFill>
                <a:latin typeface="Calibri" panose="020F0502020204030204" pitchFamily="34" charset="0"/>
                <a:cs typeface="Calibri" panose="020F0502020204030204" pitchFamily="34" charset="0"/>
                <a:hlinkClick r:id="rId5"/>
              </a:rPr>
              <a:t>Promoting and Maintaining Career and Technical Education for Students with Disabilities</a:t>
            </a: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r>
              <a:rPr lang="en-US">
                <a:solidFill>
                  <a:schemeClr val="accent1">
                    <a:lumMod val="50000"/>
                  </a:schemeClr>
                </a:solidFill>
                <a:latin typeface="Calibri" panose="020F0502020204030204" pitchFamily="34" charset="0"/>
                <a:cs typeface="Calibri" panose="020F0502020204030204" pitchFamily="34" charset="0"/>
                <a:hlinkClick r:id="rId6"/>
              </a:rPr>
              <a:t>Guideposts for Success: Framework for the Future</a:t>
            </a: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hlinkClick r:id="" action="ppaction://noaction">
                <a:extLst>
                  <a:ext uri="{A12FA001-AC4F-418D-AE19-62706E023703}">
                    <ahyp:hlinkClr xmlns:ahyp="http://schemas.microsoft.com/office/drawing/2018/hyperlinkcolor" val="tx"/>
                  </a:ext>
                </a:extLst>
              </a:hlinkClick>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lvl="1">
              <a:lnSpc>
                <a:spcPct val="100000"/>
              </a:lnSpc>
              <a:spcBef>
                <a:spcPts val="1000"/>
              </a:spcBef>
            </a:pPr>
            <a:endParaRPr lang="en-US" sz="2800">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a:p>
            <a:pPr>
              <a:lnSpc>
                <a:spcPct val="100000"/>
              </a:lnSpc>
            </a:pPr>
            <a:endParaRPr lang="en-US">
              <a:solidFill>
                <a:schemeClr val="accent1">
                  <a:lumMod val="50000"/>
                </a:schemeClr>
              </a:solidFill>
              <a:latin typeface="Calibri" panose="020F0502020204030204" pitchFamily="34" charset="0"/>
              <a:cs typeface="Calibri" panose="020F0502020204030204" pitchFamily="34" charset="0"/>
            </a:endParaRPr>
          </a:p>
        </p:txBody>
      </p:sp>
      <p:sp>
        <p:nvSpPr>
          <p:cNvPr id="8" name="Slide Number Placeholder 7">
            <a:extLst>
              <a:ext uri="{FF2B5EF4-FFF2-40B4-BE49-F238E27FC236}">
                <a16:creationId xmlns:a16="http://schemas.microsoft.com/office/drawing/2014/main" id="{38793564-BA71-F26F-CA36-BF3D1A270809}"/>
              </a:ext>
            </a:extLst>
          </p:cNvPr>
          <p:cNvSpPr>
            <a:spLocks noGrp="1"/>
          </p:cNvSpPr>
          <p:nvPr>
            <p:ph type="sldNum" sz="quarter" idx="12"/>
          </p:nvPr>
        </p:nvSpPr>
        <p:spPr/>
        <p:txBody>
          <a:bodyPr/>
          <a:lstStyle/>
          <a:p>
            <a:pPr defTabSz="609585"/>
            <a:fld id="{C5065CBE-E15C-4781-BBF0-0DA601C2776C}" type="slidenum">
              <a:rPr lang="en-US" sz="1600">
                <a:solidFill>
                  <a:srgbClr val="FFFFFF">
                    <a:lumMod val="50000"/>
                  </a:srgbClr>
                </a:solidFill>
                <a:latin typeface="Calibri" panose="020F0502020204030204" pitchFamily="34" charset="0"/>
                <a:cs typeface="Calibri" panose="020F0502020204030204" pitchFamily="34" charset="0"/>
              </a:rPr>
              <a:pPr defTabSz="609585"/>
              <a:t>39</a:t>
            </a:fld>
            <a:endParaRPr lang="en-US" sz="1600">
              <a:solidFill>
                <a:srgbClr val="FFFFFF">
                  <a:lumMod val="50000"/>
                </a:srgbClr>
              </a:solidFill>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38AADE3D-BA72-7390-B1BB-2A6F1A75059E}"/>
              </a:ext>
            </a:extLst>
          </p:cNvPr>
          <p:cNvSpPr>
            <a:spLocks noGrp="1"/>
          </p:cNvSpPr>
          <p:nvPr>
            <p:ph type="title"/>
          </p:nvPr>
        </p:nvSpPr>
        <p:spPr>
          <a:xfrm>
            <a:off x="209154" y="363507"/>
            <a:ext cx="9244377" cy="1325563"/>
          </a:xfrm>
        </p:spPr>
        <p:txBody>
          <a:bodyPr>
            <a:normAutofit/>
          </a:bodyPr>
          <a:lstStyle/>
          <a:p>
            <a:r>
              <a:rPr lang="en-US" sz="4000">
                <a:solidFill>
                  <a:schemeClr val="bg1"/>
                </a:solidFill>
                <a:latin typeface="Calibri" panose="020F0502020204030204" pitchFamily="34" charset="0"/>
                <a:cs typeface="Calibri" panose="020F0502020204030204" pitchFamily="34" charset="0"/>
              </a:rPr>
              <a:t>Additional CAPE-Youth Resources (2) </a:t>
            </a:r>
          </a:p>
        </p:txBody>
      </p:sp>
    </p:spTree>
    <p:extLst>
      <p:ext uri="{BB962C8B-B14F-4D97-AF65-F5344CB8AC3E}">
        <p14:creationId xmlns:p14="http://schemas.microsoft.com/office/powerpoint/2010/main" val="3431405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he Council of State Governments logo">
            <a:extLst>
              <a:ext uri="{FF2B5EF4-FFF2-40B4-BE49-F238E27FC236}">
                <a16:creationId xmlns:a16="http://schemas.microsoft.com/office/drawing/2014/main" id="{8491966C-8D24-414C-BDDF-0A2C69BFD4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5016" y="2493242"/>
            <a:ext cx="2628371" cy="934489"/>
          </a:xfrm>
          <a:prstGeom prst="rect">
            <a:avLst/>
          </a:prstGeom>
        </p:spPr>
      </p:pic>
      <p:pic>
        <p:nvPicPr>
          <p:cNvPr id="19" name="Picture 18" descr="IRL Yang-Tan Institute Logo">
            <a:extLst>
              <a:ext uri="{FF2B5EF4-FFF2-40B4-BE49-F238E27FC236}">
                <a16:creationId xmlns:a16="http://schemas.microsoft.com/office/drawing/2014/main" id="{36BA96E8-8833-4F45-87CB-9A9D0163B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73188" y="2510056"/>
            <a:ext cx="3997400" cy="917675"/>
          </a:xfrm>
          <a:prstGeom prst="rect">
            <a:avLst/>
          </a:prstGeom>
        </p:spPr>
      </p:pic>
      <p:sp>
        <p:nvSpPr>
          <p:cNvPr id="7" name="TextBox 6">
            <a:extLst>
              <a:ext uri="{FF2B5EF4-FFF2-40B4-BE49-F238E27FC236}">
                <a16:creationId xmlns:a16="http://schemas.microsoft.com/office/drawing/2014/main" id="{F0DB6885-62A9-EDE7-5231-4CB8AFEB9C3B}"/>
              </a:ext>
            </a:extLst>
          </p:cNvPr>
          <p:cNvSpPr txBox="1"/>
          <p:nvPr/>
        </p:nvSpPr>
        <p:spPr>
          <a:xfrm>
            <a:off x="838201" y="5716825"/>
            <a:ext cx="10515601" cy="646331"/>
          </a:xfrm>
          <a:prstGeom prst="rect">
            <a:avLst/>
          </a:prstGeom>
          <a:noFill/>
        </p:spPr>
        <p:txBody>
          <a:bodyPr wrap="square" lIns="91440" tIns="45720" rIns="91440" bIns="45720" rtlCol="0" anchor="t">
            <a:spAutoFit/>
          </a:bodyPr>
          <a:lstStyle/>
          <a:p>
            <a:pPr defTabSz="914377">
              <a:defRPr/>
            </a:pPr>
            <a:r>
              <a:rPr lang="en-US">
                <a:solidFill>
                  <a:srgbClr val="154C77"/>
                </a:solidFill>
                <a:latin typeface="Calibri "/>
                <a:ea typeface="+mn-lt"/>
                <a:cs typeface="Calibri"/>
              </a:rPr>
              <a:t>The center is fully funded by the U.S. Department of Labor Office of Disability Employment Policy (ODEP) in the amount of $7.5 million under Cooperative Agreement No. 23475OD000001-01-00. </a:t>
            </a:r>
          </a:p>
        </p:txBody>
      </p:sp>
      <p:pic>
        <p:nvPicPr>
          <p:cNvPr id="8" name="Picture 4" descr="Logo of San Diego State University - Interwork Institute ">
            <a:extLst>
              <a:ext uri="{FF2B5EF4-FFF2-40B4-BE49-F238E27FC236}">
                <a16:creationId xmlns:a16="http://schemas.microsoft.com/office/drawing/2014/main" id="{8B636F14-6AAF-5C05-7E71-FB7F4E92340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195015" y="4114684"/>
            <a:ext cx="2894116" cy="1034768"/>
          </a:xfrm>
          <a:prstGeom prst="rect">
            <a:avLst/>
          </a:prstGeom>
        </p:spPr>
      </p:pic>
      <p:pic>
        <p:nvPicPr>
          <p:cNvPr id="9" name="Picture 8" descr="Logo for the National Association of Workforce Development Professionals ">
            <a:extLst>
              <a:ext uri="{FF2B5EF4-FFF2-40B4-BE49-F238E27FC236}">
                <a16:creationId xmlns:a16="http://schemas.microsoft.com/office/drawing/2014/main" id="{F041BA6F-88A2-27B3-4E41-B81A254899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39562" y="3979783"/>
            <a:ext cx="2557935" cy="1039856"/>
          </a:xfrm>
          <a:prstGeom prst="rect">
            <a:avLst/>
          </a:prstGeom>
        </p:spPr>
      </p:pic>
      <p:sp>
        <p:nvSpPr>
          <p:cNvPr id="14" name="Title 1">
            <a:extLst>
              <a:ext uri="{FF2B5EF4-FFF2-40B4-BE49-F238E27FC236}">
                <a16:creationId xmlns:a16="http://schemas.microsoft.com/office/drawing/2014/main" id="{1D917486-C81A-748D-7A04-E672AB4D7FCF}"/>
              </a:ext>
            </a:extLst>
          </p:cNvPr>
          <p:cNvSpPr>
            <a:spLocks noGrp="1"/>
          </p:cNvSpPr>
          <p:nvPr>
            <p:ph type="title"/>
          </p:nvPr>
        </p:nvSpPr>
        <p:spPr>
          <a:xfrm>
            <a:off x="160080" y="382985"/>
            <a:ext cx="9944668" cy="1325563"/>
          </a:xfrm>
        </p:spPr>
        <p:txBody>
          <a:bodyPr>
            <a:normAutofit/>
          </a:bodyPr>
          <a:lstStyle/>
          <a:p>
            <a:r>
              <a:rPr lang="en-US" sz="4000">
                <a:latin typeface="Calibri" panose="020F0502020204030204" pitchFamily="34" charset="0"/>
                <a:cs typeface="Calibri" panose="020F0502020204030204" pitchFamily="34" charset="0"/>
              </a:rPr>
              <a:t>CAPE-Youth Partners</a:t>
            </a:r>
          </a:p>
        </p:txBody>
      </p:sp>
      <p:sp>
        <p:nvSpPr>
          <p:cNvPr id="4" name="Slide Number Placeholder 11">
            <a:extLst>
              <a:ext uri="{FF2B5EF4-FFF2-40B4-BE49-F238E27FC236}">
                <a16:creationId xmlns:a16="http://schemas.microsoft.com/office/drawing/2014/main" id="{3B9D7B23-E153-2208-D68C-A4F25E23297C}"/>
              </a:ext>
            </a:extLst>
          </p:cNvPr>
          <p:cNvSpPr txBox="1">
            <a:spLocks/>
          </p:cNvSpPr>
          <p:nvPr/>
        </p:nvSpPr>
        <p:spPr>
          <a:xfrm>
            <a:off x="8610600" y="6356351"/>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585"/>
            <a:fld id="{C5065CBE-E15C-4781-BBF0-0DA601C2776C}" type="slidenum">
              <a:rPr lang="en-US" sz="1600">
                <a:solidFill>
                  <a:srgbClr val="FFFFFF">
                    <a:lumMod val="50000"/>
                  </a:srgbClr>
                </a:solidFill>
                <a:latin typeface="Calibri"/>
              </a:rPr>
              <a:pPr algn="r" defTabSz="609585"/>
              <a:t>4</a:t>
            </a:fld>
            <a:endParaRPr lang="en-US" sz="1600">
              <a:solidFill>
                <a:srgbClr val="FFFFFF">
                  <a:lumMod val="50000"/>
                </a:srgbClr>
              </a:solidFill>
              <a:latin typeface="Calibri"/>
            </a:endParaRPr>
          </a:p>
        </p:txBody>
      </p:sp>
    </p:spTree>
    <p:extLst>
      <p:ext uri="{BB962C8B-B14F-4D97-AF65-F5344CB8AC3E}">
        <p14:creationId xmlns:p14="http://schemas.microsoft.com/office/powerpoint/2010/main" val="35805072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2F4ECFA-9BCF-EE5E-F1E3-E72E9576EC56}"/>
              </a:ext>
            </a:extLst>
          </p:cNvPr>
          <p:cNvSpPr txBox="1">
            <a:spLocks noGrp="1"/>
          </p:cNvSpPr>
          <p:nvPr>
            <p:ph type="title"/>
          </p:nvPr>
        </p:nvSpPr>
        <p:spPr>
          <a:xfrm>
            <a:off x="148976" y="360166"/>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14354">
              <a:defRPr/>
            </a:pPr>
            <a:r>
              <a:rPr lang="en-US" sz="4000">
                <a:solidFill>
                  <a:schemeClr val="bg1"/>
                </a:solidFill>
              </a:rPr>
              <a:t>Questions? Comments?</a:t>
            </a:r>
            <a:endParaRPr lang="en-US" sz="4000"/>
          </a:p>
        </p:txBody>
      </p:sp>
      <p:sp>
        <p:nvSpPr>
          <p:cNvPr id="3" name="Content Placeholder 2">
            <a:extLst>
              <a:ext uri="{FF2B5EF4-FFF2-40B4-BE49-F238E27FC236}">
                <a16:creationId xmlns:a16="http://schemas.microsoft.com/office/drawing/2014/main" id="{60F42E65-81A2-41C4-83C3-65B1B1B2076E}"/>
              </a:ext>
            </a:extLst>
          </p:cNvPr>
          <p:cNvSpPr>
            <a:spLocks noGrp="1"/>
          </p:cNvSpPr>
          <p:nvPr>
            <p:ph idx="1"/>
          </p:nvPr>
        </p:nvSpPr>
        <p:spPr>
          <a:xfrm>
            <a:off x="709613" y="2973340"/>
            <a:ext cx="3519488" cy="1442945"/>
          </a:xfrm>
        </p:spPr>
        <p:txBody>
          <a:bodyPr vert="horz" lIns="121920" tIns="60960" rIns="121920" bIns="60960" rtlCol="0" anchor="t">
            <a:noAutofit/>
          </a:bodyPr>
          <a:lstStyle/>
          <a:p>
            <a:pPr marL="0" marR="0" lvl="0" indent="0" algn="l" defTabSz="609570" rtl="0" eaLnBrk="1" fontAlgn="auto" latinLnBrk="0" hangingPunct="1">
              <a:lnSpc>
                <a:spcPct val="100000"/>
              </a:lnSpc>
              <a:spcBef>
                <a:spcPts val="0"/>
              </a:spcBef>
              <a:spcAft>
                <a:spcPts val="0"/>
              </a:spcAft>
              <a:buClrTx/>
              <a:buSzTx/>
              <a:buFont typeface="Arial"/>
              <a:buNone/>
              <a:tabLst/>
              <a:defRPr/>
            </a:pPr>
            <a:r>
              <a:rPr kumimoji="0" lang="en-US" sz="4000" b="1" i="0" u="none" strike="noStrike" kern="1200" cap="none" spc="0" normalizeH="0" baseline="0" noProof="0">
                <a:ln>
                  <a:noFill/>
                </a:ln>
                <a:solidFill>
                  <a:srgbClr val="154C77"/>
                </a:solidFill>
                <a:effectLst/>
                <a:uLnTx/>
                <a:uFillTx/>
                <a:latin typeface="Calibri "/>
                <a:ea typeface="+mn-ea"/>
                <a:cs typeface="Arial"/>
              </a:rPr>
              <a:t>CAPE-Youth</a:t>
            </a:r>
            <a:endParaRPr kumimoji="0" lang="en-US" sz="4000" b="0" i="0" u="none" strike="noStrike" kern="1200" cap="none" spc="0" normalizeH="0" baseline="0">
              <a:ln>
                <a:noFill/>
              </a:ln>
              <a:solidFill>
                <a:srgbClr val="154C77"/>
              </a:solidFill>
              <a:effectLst/>
              <a:uLnTx/>
              <a:uFillTx/>
              <a:latin typeface="Calibri "/>
              <a:ea typeface="+mn-lt"/>
              <a:cs typeface="Arial"/>
              <a:hlinkClick r:id="rId3"/>
            </a:endParaRPr>
          </a:p>
          <a:p>
            <a:pPr marL="0" marR="0" lvl="0" indent="0" algn="l" defTabSz="60957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a:ln>
                  <a:noFill/>
                </a:ln>
                <a:solidFill>
                  <a:srgbClr val="154C77"/>
                </a:solidFill>
                <a:effectLst/>
                <a:uLnTx/>
                <a:uFillTx/>
                <a:latin typeface="Calibri "/>
                <a:ea typeface="+mn-lt"/>
                <a:cs typeface="Arial"/>
                <a:hlinkClick r:id="rId3"/>
              </a:rPr>
              <a:t>info@capeyouth.org</a:t>
            </a:r>
            <a:endParaRPr kumimoji="0" lang="en-US" sz="3000" b="0" i="0" u="none" strike="noStrike" kern="1200" cap="none" spc="0" normalizeH="0" baseline="0">
              <a:ln>
                <a:noFill/>
              </a:ln>
              <a:solidFill>
                <a:srgbClr val="154C77"/>
              </a:solidFill>
              <a:effectLst/>
              <a:uLnTx/>
              <a:uFillTx/>
              <a:latin typeface="Calibri "/>
              <a:ea typeface="+mn-lt"/>
              <a:cs typeface="Arial"/>
            </a:endParaRPr>
          </a:p>
          <a:p>
            <a:pPr marL="0" indent="0">
              <a:spcBef>
                <a:spcPts val="0"/>
              </a:spcBef>
              <a:buNone/>
            </a:pPr>
            <a:endParaRPr lang="fi-FI" sz="3000">
              <a:solidFill>
                <a:srgbClr val="154C77"/>
              </a:solidFill>
              <a:highlight>
                <a:srgbClr val="FFFF00"/>
              </a:highlight>
              <a:latin typeface="Calibri "/>
              <a:ea typeface="+mn-lt"/>
              <a:cs typeface="+mn-lt"/>
            </a:endParaRPr>
          </a:p>
          <a:p>
            <a:pPr marL="0" indent="0">
              <a:spcBef>
                <a:spcPts val="0"/>
              </a:spcBef>
              <a:buNone/>
            </a:pPr>
            <a:endParaRPr lang="fi-FI" sz="3000">
              <a:solidFill>
                <a:srgbClr val="154C77"/>
              </a:solidFill>
              <a:latin typeface="Calibri "/>
              <a:ea typeface="+mn-lt"/>
              <a:cs typeface="+mn-lt"/>
            </a:endParaRPr>
          </a:p>
          <a:p>
            <a:pPr marL="0" indent="0">
              <a:spcBef>
                <a:spcPts val="0"/>
              </a:spcBef>
              <a:buNone/>
            </a:pPr>
            <a:endParaRPr lang="fi-FI" sz="3000">
              <a:solidFill>
                <a:srgbClr val="154C77"/>
              </a:solidFill>
              <a:latin typeface="Calibri "/>
              <a:ea typeface="+mn-lt"/>
              <a:cs typeface="+mn-lt"/>
            </a:endParaRPr>
          </a:p>
        </p:txBody>
      </p:sp>
      <p:pic>
        <p:nvPicPr>
          <p:cNvPr id="7" name="Picture 6" descr="QR code that links to CAPE-Youth's Technical Assistance page:&#10;&#10;https://capeyouth.org/resources-2/technical-assistance/">
            <a:extLst>
              <a:ext uri="{FF2B5EF4-FFF2-40B4-BE49-F238E27FC236}">
                <a16:creationId xmlns:a16="http://schemas.microsoft.com/office/drawing/2014/main" id="{2CE417A0-53CE-9020-2335-5D9DDCD33F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23671" y="2781686"/>
            <a:ext cx="1828800" cy="1828800"/>
          </a:xfrm>
          <a:prstGeom prst="rect">
            <a:avLst/>
          </a:prstGeom>
        </p:spPr>
      </p:pic>
      <p:sp>
        <p:nvSpPr>
          <p:cNvPr id="8" name="Rectangle 7">
            <a:extLst>
              <a:ext uri="{FF2B5EF4-FFF2-40B4-BE49-F238E27FC236}">
                <a16:creationId xmlns:a16="http://schemas.microsoft.com/office/drawing/2014/main" id="{7F79B2F1-0AC9-F61E-09B6-34369CAF7060}"/>
              </a:ext>
              <a:ext uri="{C183D7F6-B498-43B3-948B-1728B52AA6E4}">
                <adec:decorative xmlns:adec="http://schemas.microsoft.com/office/drawing/2017/decorative" val="1"/>
              </a:ext>
            </a:extLst>
          </p:cNvPr>
          <p:cNvSpPr/>
          <p:nvPr/>
        </p:nvSpPr>
        <p:spPr>
          <a:xfrm>
            <a:off x="8829190" y="2799982"/>
            <a:ext cx="1828800" cy="1797119"/>
          </a:xfrm>
          <a:prstGeom prst="rect">
            <a:avLst/>
          </a:prstGeom>
          <a:no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TextBox 8">
            <a:extLst>
              <a:ext uri="{FF2B5EF4-FFF2-40B4-BE49-F238E27FC236}">
                <a16:creationId xmlns:a16="http://schemas.microsoft.com/office/drawing/2014/main" id="{D4BEC9BA-0C70-2254-67B0-17DB0A351498}"/>
              </a:ext>
            </a:extLst>
          </p:cNvPr>
          <p:cNvSpPr txBox="1"/>
          <p:nvPr/>
        </p:nvSpPr>
        <p:spPr>
          <a:xfrm>
            <a:off x="8503703" y="4690780"/>
            <a:ext cx="2468736"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144C76"/>
                </a:solidFill>
                <a:effectLst/>
                <a:uLnTx/>
                <a:uFillTx/>
                <a:latin typeface="Calibri "/>
                <a:hlinkClick r:id="rId5"/>
              </a:rPr>
              <a:t>Do you need</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b="1" i="1">
                <a:solidFill>
                  <a:srgbClr val="144C76"/>
                </a:solidFill>
                <a:latin typeface="Calibri "/>
                <a:hlinkClick r:id="rId5"/>
              </a:rPr>
              <a:t>t</a:t>
            </a:r>
            <a:r>
              <a:rPr kumimoji="0" lang="en-US" b="1" i="1" u="none" strike="noStrike" kern="1200" cap="none" spc="0" normalizeH="0" baseline="0" noProof="0">
                <a:ln>
                  <a:noFill/>
                </a:ln>
                <a:solidFill>
                  <a:srgbClr val="144C76"/>
                </a:solidFill>
                <a:effectLst/>
                <a:uLnTx/>
                <a:uFillTx/>
                <a:latin typeface="Calibri "/>
                <a:hlinkClick r:id="rId5"/>
              </a:rPr>
              <a:t>echnical assistance</a:t>
            </a:r>
            <a:r>
              <a:rPr kumimoji="0" lang="en-US" b="0" i="1" u="none" strike="noStrike" kern="1200" cap="none" spc="0" normalizeH="0" baseline="0" noProof="0">
                <a:ln>
                  <a:noFill/>
                </a:ln>
                <a:solidFill>
                  <a:srgbClr val="144C76"/>
                </a:solidFill>
                <a:effectLst/>
                <a:uLnTx/>
                <a:uFillTx/>
                <a:latin typeface="Calibri "/>
                <a:hlinkClick r:id="rId5"/>
              </a:rPr>
              <a:t>?</a:t>
            </a:r>
            <a:endParaRPr kumimoji="0" lang="en-US" b="0" i="1" u="none" strike="noStrike" kern="1200" cap="none" spc="0" normalizeH="0" baseline="0" noProof="0">
              <a:ln>
                <a:noFill/>
              </a:ln>
              <a:solidFill>
                <a:srgbClr val="144C76"/>
              </a:solidFill>
              <a:effectLst/>
              <a:uLnTx/>
              <a:uFillTx/>
              <a:latin typeface="Calibri "/>
              <a:ea typeface="+mn-ea"/>
              <a:cs typeface="+mn-cs"/>
            </a:endParaRPr>
          </a:p>
        </p:txBody>
      </p:sp>
      <p:sp>
        <p:nvSpPr>
          <p:cNvPr id="4" name="Slide Number Placeholder 9">
            <a:extLst>
              <a:ext uri="{FF2B5EF4-FFF2-40B4-BE49-F238E27FC236}">
                <a16:creationId xmlns:a16="http://schemas.microsoft.com/office/drawing/2014/main" id="{87E381FF-17F1-A7FB-2E83-A8CAAA3D4337}"/>
              </a:ext>
            </a:extLst>
          </p:cNvPr>
          <p:cNvSpPr txBox="1">
            <a:spLocks/>
          </p:cNvSpPr>
          <p:nvPr/>
        </p:nvSpPr>
        <p:spPr>
          <a:xfrm>
            <a:off x="8610600" y="6356351"/>
            <a:ext cx="2743200" cy="365125"/>
          </a:xfrm>
          <a:prstGeom prst="rect">
            <a:avLst/>
          </a:prstGeom>
        </p:spPr>
        <p:txBody>
          <a:bodyPr vert="horz" lIns="121920" tIns="60960" rIns="121920" bIns="6096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C5065CBE-E15C-4781-BBF0-0DA601C2776C}" type="slidenum">
              <a:rPr kumimoji="0" lang="en-US" sz="1600" b="0" i="0" u="none" strike="noStrike" kern="1200" cap="none" spc="0" normalizeH="0" baseline="0" noProof="0">
                <a:ln>
                  <a:noFill/>
                </a:ln>
                <a:solidFill>
                  <a:srgbClr val="FFFFFF">
                    <a:lumMod val="50000"/>
                  </a:srgb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
        <p:nvSpPr>
          <p:cNvPr id="10" name="TextBox 9">
            <a:extLst>
              <a:ext uri="{FF2B5EF4-FFF2-40B4-BE49-F238E27FC236}">
                <a16:creationId xmlns:a16="http://schemas.microsoft.com/office/drawing/2014/main" id="{17916137-B81B-4CB3-CB1C-F59A3F0EFCF1}"/>
              </a:ext>
            </a:extLst>
          </p:cNvPr>
          <p:cNvSpPr txBox="1"/>
          <p:nvPr/>
        </p:nvSpPr>
        <p:spPr>
          <a:xfrm>
            <a:off x="5147883" y="4696411"/>
            <a:ext cx="2041871" cy="64633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a:ln>
                  <a:noFill/>
                </a:ln>
                <a:solidFill>
                  <a:srgbClr val="144C76"/>
                </a:solidFill>
                <a:effectLst/>
                <a:uLnTx/>
                <a:uFillTx/>
                <a:latin typeface="Calibri "/>
                <a:ea typeface="+mn-ea"/>
                <a:cs typeface="+mn-cs"/>
                <a:hlinkClick r:id="rId6"/>
              </a:rPr>
              <a:t>Do you have </a:t>
            </a:r>
            <a:r>
              <a:rPr kumimoji="0" lang="en-US" b="1" i="1" u="none" strike="noStrike" kern="1200" cap="none" spc="0" normalizeH="0" baseline="0" noProof="0">
                <a:ln>
                  <a:noFill/>
                </a:ln>
                <a:solidFill>
                  <a:srgbClr val="144C76"/>
                </a:solidFill>
                <a:effectLst/>
                <a:uLnTx/>
                <a:uFillTx/>
                <a:latin typeface="Calibri "/>
                <a:ea typeface="+mn-ea"/>
                <a:cs typeface="+mn-cs"/>
                <a:hlinkClick r:id="rId6"/>
              </a:rPr>
              <a:t>feedback</a:t>
            </a:r>
            <a:r>
              <a:rPr kumimoji="0" lang="en-US" b="0" i="1" u="none" strike="noStrike" kern="1200" cap="none" spc="0" normalizeH="0" baseline="0" noProof="0">
                <a:ln>
                  <a:noFill/>
                </a:ln>
                <a:solidFill>
                  <a:srgbClr val="144C76"/>
                </a:solidFill>
                <a:effectLst/>
                <a:uLnTx/>
                <a:uFillTx/>
                <a:latin typeface="Calibri "/>
                <a:ea typeface="+mn-ea"/>
                <a:cs typeface="+mn-cs"/>
                <a:hlinkClick r:id="rId6"/>
              </a:rPr>
              <a:t> for us?</a:t>
            </a:r>
            <a:endParaRPr kumimoji="0" lang="en-US" b="0" i="1" u="none" strike="noStrike" kern="1200" cap="none" spc="0" normalizeH="0" baseline="0" noProof="0">
              <a:ln>
                <a:noFill/>
              </a:ln>
              <a:solidFill>
                <a:srgbClr val="144C76"/>
              </a:solidFill>
              <a:effectLst/>
              <a:uLnTx/>
              <a:uFillTx/>
              <a:latin typeface="Calibri "/>
              <a:ea typeface="+mn-ea"/>
              <a:cs typeface="+mn-cs"/>
            </a:endParaRPr>
          </a:p>
        </p:txBody>
      </p:sp>
      <p:sp>
        <p:nvSpPr>
          <p:cNvPr id="12" name="Rectangle 11">
            <a:extLst>
              <a:ext uri="{FF2B5EF4-FFF2-40B4-BE49-F238E27FC236}">
                <a16:creationId xmlns:a16="http://schemas.microsoft.com/office/drawing/2014/main" id="{404F1684-F97D-EBA5-9754-998D82BF5602}"/>
              </a:ext>
              <a:ext uri="{C183D7F6-B498-43B3-948B-1728B52AA6E4}">
                <adec:decorative xmlns:adec="http://schemas.microsoft.com/office/drawing/2017/decorative" val="1"/>
              </a:ext>
            </a:extLst>
          </p:cNvPr>
          <p:cNvSpPr/>
          <p:nvPr/>
        </p:nvSpPr>
        <p:spPr>
          <a:xfrm>
            <a:off x="5290809" y="2799982"/>
            <a:ext cx="1828800" cy="1797119"/>
          </a:xfrm>
          <a:prstGeom prst="rect">
            <a:avLst/>
          </a:prstGeom>
          <a:solidFill>
            <a:schemeClr val="bg1"/>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blue triangle and yellow triangle with white lines&#10;">
            <a:extLst>
              <a:ext uri="{FF2B5EF4-FFF2-40B4-BE49-F238E27FC236}">
                <a16:creationId xmlns:a16="http://schemas.microsoft.com/office/drawing/2014/main" id="{718D8A96-5A7E-CDC1-19BB-4B023409CF9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8388" y="4524473"/>
            <a:ext cx="5755164" cy="2397985"/>
          </a:xfrm>
          <a:prstGeom prst="rect">
            <a:avLst/>
          </a:prstGeom>
        </p:spPr>
      </p:pic>
      <p:pic>
        <p:nvPicPr>
          <p:cNvPr id="11" name="Picture 10" descr="QR code that links to a follow-up survey with link below: &#10;&#10;https://www.research.net/r/CAPE_Youth_Webinar">
            <a:extLst>
              <a:ext uri="{FF2B5EF4-FFF2-40B4-BE49-F238E27FC236}">
                <a16:creationId xmlns:a16="http://schemas.microsoft.com/office/drawing/2014/main" id="{E34D81D9-3E8E-B4A1-7ADD-33165254432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491776" y="2973339"/>
            <a:ext cx="1426866" cy="1442945"/>
          </a:xfrm>
          <a:prstGeom prst="rect">
            <a:avLst/>
          </a:prstGeom>
          <a:ln>
            <a:solidFill>
              <a:srgbClr val="4472C4"/>
            </a:solidFill>
          </a:ln>
        </p:spPr>
      </p:pic>
    </p:spTree>
    <p:extLst>
      <p:ext uri="{BB962C8B-B14F-4D97-AF65-F5344CB8AC3E}">
        <p14:creationId xmlns:p14="http://schemas.microsoft.com/office/powerpoint/2010/main" val="895882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6CD12E-ADDE-5190-AB99-DCECF3B69B80}"/>
              </a:ext>
            </a:extLst>
          </p:cNvPr>
          <p:cNvSpPr>
            <a:spLocks noGrp="1"/>
          </p:cNvSpPr>
          <p:nvPr>
            <p:ph type="title"/>
          </p:nvPr>
        </p:nvSpPr>
        <p:spPr>
          <a:xfrm>
            <a:off x="963084" y="3428999"/>
            <a:ext cx="4920916" cy="2598821"/>
          </a:xfrm>
        </p:spPr>
        <p:txBody>
          <a:bodyPr>
            <a:noAutofit/>
          </a:bodyPr>
          <a:lstStyle/>
          <a:p>
            <a:r>
              <a:rPr lang="en-US" sz="2600">
                <a:latin typeface="Calibri "/>
                <a:hlinkClick r:id="rId2">
                  <a:extLst>
                    <a:ext uri="{A12FA001-AC4F-418D-AE19-62706E023703}">
                      <ahyp:hlinkClr xmlns:ahyp="http://schemas.microsoft.com/office/drawing/2018/hyperlinkcolor" val="tx"/>
                    </a:ext>
                  </a:extLst>
                </a:hlinkClick>
              </a:rPr>
              <a:t>Fostering Financial Empowerment </a:t>
            </a:r>
            <a:br>
              <a:rPr lang="en-US" sz="2600">
                <a:latin typeface="Calibri "/>
                <a:hlinkClick r:id="rId2">
                  <a:extLst>
                    <a:ext uri="{A12FA001-AC4F-418D-AE19-62706E023703}">
                      <ahyp:hlinkClr xmlns:ahyp="http://schemas.microsoft.com/office/drawing/2018/hyperlinkcolor" val="tx"/>
                    </a:ext>
                  </a:extLst>
                </a:hlinkClick>
              </a:rPr>
            </a:br>
            <a:r>
              <a:rPr lang="en-US" sz="2600">
                <a:latin typeface="Calibri "/>
                <a:hlinkClick r:id="rId2">
                  <a:extLst>
                    <a:ext uri="{A12FA001-AC4F-418D-AE19-62706E023703}">
                      <ahyp:hlinkClr xmlns:ahyp="http://schemas.microsoft.com/office/drawing/2018/hyperlinkcolor" val="tx"/>
                    </a:ext>
                  </a:extLst>
                </a:hlinkClick>
              </a:rPr>
              <a:t>for Youth and Young Adults with Disabilities</a:t>
            </a:r>
            <a:br>
              <a:rPr lang="en-US" sz="2600">
                <a:latin typeface="Calibri "/>
              </a:rPr>
            </a:br>
            <a:br>
              <a:rPr lang="en-US" sz="2600">
                <a:latin typeface="Calibri "/>
              </a:rPr>
            </a:br>
            <a:r>
              <a:rPr lang="en-US" sz="2600" b="0" i="1">
                <a:latin typeface="Calibri "/>
              </a:rPr>
              <a:t>Wednesday, April 24</a:t>
            </a:r>
            <a:br>
              <a:rPr lang="en-US" sz="2600" b="0" i="1">
                <a:latin typeface="Calibri "/>
              </a:rPr>
            </a:br>
            <a:r>
              <a:rPr lang="en-US" sz="2600" b="0" i="1">
                <a:latin typeface="Calibri "/>
              </a:rPr>
              <a:t>1:00 to 2:30 pm ET</a:t>
            </a:r>
          </a:p>
        </p:txBody>
      </p:sp>
      <p:sp>
        <p:nvSpPr>
          <p:cNvPr id="5" name="Text Placeholder 2">
            <a:extLst>
              <a:ext uri="{FF2B5EF4-FFF2-40B4-BE49-F238E27FC236}">
                <a16:creationId xmlns:a16="http://schemas.microsoft.com/office/drawing/2014/main" id="{7D1FA29D-A26D-B0CF-C087-02920E608BF4}"/>
              </a:ext>
            </a:extLst>
          </p:cNvPr>
          <p:cNvSpPr>
            <a:spLocks noGrp="1"/>
          </p:cNvSpPr>
          <p:nvPr>
            <p:ph type="body" idx="1"/>
          </p:nvPr>
        </p:nvSpPr>
        <p:spPr>
          <a:xfrm>
            <a:off x="963084" y="2290081"/>
            <a:ext cx="4895105" cy="852713"/>
          </a:xfrm>
        </p:spPr>
        <p:txBody>
          <a:bodyPr>
            <a:noAutofit/>
          </a:bodyPr>
          <a:lstStyle/>
          <a:p>
            <a:r>
              <a:rPr lang="en-US" sz="4000">
                <a:latin typeface="Calibri" panose="020F0502020204030204" pitchFamily="34" charset="0"/>
                <a:cs typeface="Calibri" panose="020F0502020204030204" pitchFamily="34" charset="0"/>
              </a:rPr>
              <a:t>UPCOMING WEBINAR</a:t>
            </a:r>
          </a:p>
        </p:txBody>
      </p:sp>
      <p:sp>
        <p:nvSpPr>
          <p:cNvPr id="6" name="Rounded Rectangle 5" descr="Picture that says &quot;REGISTER HERE&quot; that links to registration page for CAPE-Youth's next webinar, linked below: &#10;&#10;https://csg-org.zoom.us/webinar/register/WN_umqHC9l6RXGauvwPkQdZxw#/registration">
            <a:extLst>
              <a:ext uri="{FF2B5EF4-FFF2-40B4-BE49-F238E27FC236}">
                <a16:creationId xmlns:a16="http://schemas.microsoft.com/office/drawing/2014/main" id="{A9B4376E-E551-0B46-274A-4DC569F15AE6}"/>
              </a:ext>
            </a:extLst>
          </p:cNvPr>
          <p:cNvSpPr/>
          <p:nvPr/>
        </p:nvSpPr>
        <p:spPr>
          <a:xfrm>
            <a:off x="6588942" y="3429000"/>
            <a:ext cx="4920916" cy="1812592"/>
          </a:xfrm>
          <a:prstGeom prst="roundRect">
            <a:avLst/>
          </a:prstGeom>
          <a:solidFill>
            <a:schemeClr val="accent3"/>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TextBox 6" descr="Picture that says &quot;REGISTER HERE&quot; that links to registration page for CAPE-Youth's next webinar, linked below: &#10;&#10;https://csg-org.zoom.us/webinar/register/WN_umqHC9l6RXGauvwPkQdZxw#/registration">
            <a:extLst>
              <a:ext uri="{FF2B5EF4-FFF2-40B4-BE49-F238E27FC236}">
                <a16:creationId xmlns:a16="http://schemas.microsoft.com/office/drawing/2014/main" id="{CC120F3E-3B83-4123-A820-D490B6909C67}"/>
              </a:ext>
            </a:extLst>
          </p:cNvPr>
          <p:cNvSpPr txBox="1"/>
          <p:nvPr/>
        </p:nvSpPr>
        <p:spPr>
          <a:xfrm>
            <a:off x="7071119" y="3550466"/>
            <a:ext cx="3956561" cy="1569660"/>
          </a:xfrm>
          <a:prstGeom prst="rect">
            <a:avLst/>
          </a:prstGeom>
          <a:noFill/>
        </p:spPr>
        <p:txBody>
          <a:bodyPr wrap="square" rtlCol="0">
            <a:spAutoFit/>
          </a:bodyPr>
          <a:lstStyle/>
          <a:p>
            <a:pPr algn="ctr"/>
            <a:r>
              <a:rPr lang="en-US" sz="4800" b="1">
                <a:solidFill>
                  <a:schemeClr val="tx2"/>
                </a:solidFill>
                <a:hlinkClick r:id="rId2"/>
              </a:rPr>
              <a:t>REGISTER HERE</a:t>
            </a:r>
            <a:endParaRPr lang="en-US" sz="4800" b="1">
              <a:solidFill>
                <a:schemeClr val="tx2"/>
              </a:solidFill>
            </a:endParaRPr>
          </a:p>
        </p:txBody>
      </p:sp>
      <p:sp>
        <p:nvSpPr>
          <p:cNvPr id="2" name="Slide Number Placeholder 9">
            <a:extLst>
              <a:ext uri="{FF2B5EF4-FFF2-40B4-BE49-F238E27FC236}">
                <a16:creationId xmlns:a16="http://schemas.microsoft.com/office/drawing/2014/main" id="{9D93C662-A2C4-ABEE-F360-DD270A4B1218}"/>
              </a:ext>
            </a:extLst>
          </p:cNvPr>
          <p:cNvSpPr txBox="1">
            <a:spLocks/>
          </p:cNvSpPr>
          <p:nvPr/>
        </p:nvSpPr>
        <p:spPr>
          <a:xfrm>
            <a:off x="8610600" y="6356351"/>
            <a:ext cx="2743200" cy="365125"/>
          </a:xfrm>
          <a:prstGeom prst="rect">
            <a:avLst/>
          </a:prstGeom>
        </p:spPr>
        <p:txBody>
          <a:bodyPr vert="horz" lIns="121920" tIns="60960" rIns="121920" bIns="60960" rtlCol="0" anchor="ctr"/>
          <a:lstStyle>
            <a:defPPr>
              <a:defRPr lang="en-US"/>
            </a:defPPr>
            <a:lvl1pPr marL="0" algn="r" defTabSz="457200" rtl="0" eaLnBrk="1" latinLnBrk="0" hangingPunct="1">
              <a:defRPr sz="9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C5065CBE-E15C-4781-BBF0-0DA601C2776C}" type="slidenum">
              <a:rPr kumimoji="0" lang="en-US" sz="1600" b="0" i="0" u="none" strike="noStrike" kern="1200" cap="none" spc="0" normalizeH="0" baseline="0" noProof="0">
                <a:ln>
                  <a:noFill/>
                </a:ln>
                <a:solidFill>
                  <a:srgbClr val="FFFFFF">
                    <a:lumMod val="50000"/>
                  </a:srgbClr>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FFFFFF">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216867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908B947-5F48-3AC3-17EE-9D19B2A502C1}"/>
              </a:ext>
            </a:extLst>
          </p:cNvPr>
          <p:cNvSpPr>
            <a:spLocks noGrp="1"/>
          </p:cNvSpPr>
          <p:nvPr>
            <p:ph type="title"/>
          </p:nvPr>
        </p:nvSpPr>
        <p:spPr>
          <a:xfrm>
            <a:off x="158541" y="541338"/>
            <a:ext cx="10972800" cy="1143000"/>
          </a:xfrm>
        </p:spPr>
        <p:txBody>
          <a:bodyPr>
            <a:normAutofit/>
          </a:bodyPr>
          <a:lstStyle/>
          <a:p>
            <a:r>
              <a:rPr lang="en-US" sz="4000">
                <a:latin typeface="Calibri" panose="020F0502020204030204" pitchFamily="34" charset="0"/>
                <a:cs typeface="Calibri" panose="020F0502020204030204" pitchFamily="34" charset="0"/>
              </a:rPr>
              <a:t>CAPE-Youth Strands of Work </a:t>
            </a:r>
          </a:p>
        </p:txBody>
      </p:sp>
      <p:sp>
        <p:nvSpPr>
          <p:cNvPr id="2" name="Slide Number Placeholder 11">
            <a:extLst>
              <a:ext uri="{FF2B5EF4-FFF2-40B4-BE49-F238E27FC236}">
                <a16:creationId xmlns:a16="http://schemas.microsoft.com/office/drawing/2014/main" id="{91439573-4BDA-2F47-652E-D47240CD71A0}"/>
              </a:ext>
            </a:extLst>
          </p:cNvPr>
          <p:cNvSpPr txBox="1">
            <a:spLocks/>
          </p:cNvSpPr>
          <p:nvPr/>
        </p:nvSpPr>
        <p:spPr>
          <a:xfrm>
            <a:off x="8610600" y="6356351"/>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585"/>
            <a:fld id="{C5065CBE-E15C-4781-BBF0-0DA601C2776C}" type="slidenum">
              <a:rPr lang="en-US" sz="1600">
                <a:solidFill>
                  <a:srgbClr val="FFFFFF">
                    <a:lumMod val="50000"/>
                  </a:srgbClr>
                </a:solidFill>
                <a:latin typeface="Calibri"/>
              </a:rPr>
              <a:pPr algn="r" defTabSz="609585"/>
              <a:t>5</a:t>
            </a:fld>
            <a:endParaRPr lang="en-US" sz="1600">
              <a:solidFill>
                <a:srgbClr val="FFFFFF">
                  <a:lumMod val="50000"/>
                </a:srgbClr>
              </a:solidFill>
              <a:latin typeface="Calibri"/>
            </a:endParaRPr>
          </a:p>
        </p:txBody>
      </p:sp>
      <p:sp>
        <p:nvSpPr>
          <p:cNvPr id="9" name="Content Placeholder 2">
            <a:extLst>
              <a:ext uri="{FF2B5EF4-FFF2-40B4-BE49-F238E27FC236}">
                <a16:creationId xmlns:a16="http://schemas.microsoft.com/office/drawing/2014/main" id="{0FEF640B-135E-D09F-46E9-A41497D5A394}"/>
              </a:ext>
            </a:extLst>
          </p:cNvPr>
          <p:cNvSpPr txBox="1">
            <a:spLocks/>
          </p:cNvSpPr>
          <p:nvPr/>
        </p:nvSpPr>
        <p:spPr>
          <a:xfrm>
            <a:off x="325149" y="2074126"/>
            <a:ext cx="10407931" cy="4647349"/>
          </a:xfrm>
          <a:prstGeom prst="rect">
            <a:avLst/>
          </a:prstGeom>
          <a:solidFill>
            <a:srgbClr val="EDEAE6"/>
          </a:solidFill>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0"/>
              </a:spcBef>
              <a:buNone/>
            </a:pPr>
            <a:r>
              <a:rPr lang="en-US" sz="3600">
                <a:solidFill>
                  <a:schemeClr val="accent1">
                    <a:lumMod val="75000"/>
                  </a:schemeClr>
                </a:solidFill>
                <a:latin typeface="Calibri "/>
              </a:rPr>
              <a:t>CAPE-Youth:</a:t>
            </a:r>
          </a:p>
          <a:p>
            <a:pPr marL="914400" lvl="2" indent="-457200">
              <a:spcBef>
                <a:spcPts val="1000"/>
              </a:spcBef>
            </a:pPr>
            <a:r>
              <a:rPr lang="en-US" sz="2800">
                <a:solidFill>
                  <a:schemeClr val="accent1">
                    <a:lumMod val="75000"/>
                  </a:schemeClr>
                </a:solidFill>
                <a:latin typeface="Calibri "/>
              </a:rPr>
              <a:t>Researches new and existing innovative policy and practice.</a:t>
            </a:r>
          </a:p>
          <a:p>
            <a:pPr marL="914400" lvl="2" indent="-457200">
              <a:spcBef>
                <a:spcPts val="1000"/>
              </a:spcBef>
            </a:pPr>
            <a:r>
              <a:rPr lang="en-US" sz="2800">
                <a:solidFill>
                  <a:schemeClr val="accent1">
                    <a:lumMod val="75000"/>
                  </a:schemeClr>
                </a:solidFill>
                <a:latin typeface="Calibri "/>
              </a:rPr>
              <a:t>Develops strategic partnerships.</a:t>
            </a:r>
          </a:p>
          <a:p>
            <a:pPr marL="914400" lvl="2" indent="-457200">
              <a:spcBef>
                <a:spcPts val="1000"/>
              </a:spcBef>
            </a:pPr>
            <a:r>
              <a:rPr lang="en-US" sz="2800">
                <a:solidFill>
                  <a:schemeClr val="accent1">
                    <a:lumMod val="75000"/>
                  </a:schemeClr>
                </a:solidFill>
                <a:latin typeface="Calibri "/>
              </a:rPr>
              <a:t>Shares best practices among key stakeholders.</a:t>
            </a:r>
          </a:p>
          <a:p>
            <a:pPr marL="914400" lvl="2" indent="-457200">
              <a:spcBef>
                <a:spcPts val="1000"/>
              </a:spcBef>
            </a:pPr>
            <a:r>
              <a:rPr lang="en-US" sz="2800">
                <a:solidFill>
                  <a:schemeClr val="accent1">
                    <a:lumMod val="75000"/>
                  </a:schemeClr>
                </a:solidFill>
                <a:latin typeface="Calibri "/>
              </a:rPr>
              <a:t>Helps states identify opportunities for new programs and services.</a:t>
            </a:r>
          </a:p>
          <a:p>
            <a:endParaRPr lang="en-US"/>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srgbClr val="144C76"/>
                </a:solidFill>
                <a:effectLst/>
                <a:uLnTx/>
                <a:uFillTx/>
                <a:latin typeface="Calibri" panose="020F0502020204030204" pitchFamily="34" charset="0"/>
                <a:ea typeface="+mn-ea"/>
                <a:cs typeface="Calibri" panose="020F0502020204030204" pitchFamily="34" charset="0"/>
              </a:rPr>
              <a:t> </a:t>
            </a: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endParaRPr kumimoji="0" lang="en-US" sz="1400" b="0" i="0" u="none" strike="noStrike" kern="1200" cap="none" spc="0" normalizeH="0" baseline="0" noProof="0">
              <a:ln>
                <a:noFill/>
              </a:ln>
              <a:solidFill>
                <a:srgbClr val="144C76"/>
              </a:solidFill>
              <a:effectLst/>
              <a:uLnTx/>
              <a:uFillTx/>
              <a:latin typeface="Avenir Next LT Pro"/>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a:ln>
                <a:noFill/>
              </a:ln>
              <a:solidFill>
                <a:srgbClr val="0069B2">
                  <a:lumMod val="75000"/>
                </a:srgb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63813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F008AD6-ACEE-B3DD-E95F-557EC9F4937D}"/>
              </a:ext>
            </a:extLst>
          </p:cNvPr>
          <p:cNvSpPr>
            <a:spLocks noGrp="1"/>
          </p:cNvSpPr>
          <p:nvPr>
            <p:ph type="title"/>
          </p:nvPr>
        </p:nvSpPr>
        <p:spPr>
          <a:xfrm>
            <a:off x="150725" y="367152"/>
            <a:ext cx="10626437" cy="1325563"/>
          </a:xfrm>
        </p:spPr>
        <p:txBody>
          <a:bodyPr>
            <a:noAutofit/>
          </a:bodyPr>
          <a:lstStyle/>
          <a:p>
            <a:r>
              <a:rPr lang="en-US" sz="4000" b="1">
                <a:solidFill>
                  <a:schemeClr val="bg1"/>
                </a:solidFill>
                <a:latin typeface="Calibri"/>
                <a:cs typeface="Calibri"/>
              </a:rPr>
              <a:t>Opening Remarks </a:t>
            </a:r>
          </a:p>
        </p:txBody>
      </p:sp>
      <p:sp>
        <p:nvSpPr>
          <p:cNvPr id="5" name="Content Placeholder 4">
            <a:extLst>
              <a:ext uri="{FF2B5EF4-FFF2-40B4-BE49-F238E27FC236}">
                <a16:creationId xmlns:a16="http://schemas.microsoft.com/office/drawing/2014/main" id="{0D35FC51-3966-1A79-CCF1-41C68EB9619D}"/>
              </a:ext>
            </a:extLst>
          </p:cNvPr>
          <p:cNvSpPr>
            <a:spLocks noGrp="1"/>
          </p:cNvSpPr>
          <p:nvPr>
            <p:ph sz="half" idx="1"/>
          </p:nvPr>
        </p:nvSpPr>
        <p:spPr>
          <a:xfrm>
            <a:off x="936979" y="5017060"/>
            <a:ext cx="9911644" cy="1757453"/>
          </a:xfrm>
        </p:spPr>
        <p:txBody>
          <a:bodyPr vert="horz" lIns="91440" tIns="45720" rIns="91440" bIns="45720" rtlCol="0" anchor="t">
            <a:normAutofit/>
          </a:bodyPr>
          <a:lstStyle/>
          <a:p>
            <a:pPr marL="0" indent="0" algn="ctr">
              <a:buNone/>
            </a:pPr>
            <a:br>
              <a:rPr lang="en-US" sz="2400">
                <a:latin typeface="Calibri" panose="020F0502020204030204" pitchFamily="34" charset="0"/>
                <a:cs typeface="Calibri" panose="020F0502020204030204" pitchFamily="34" charset="0"/>
              </a:rPr>
            </a:br>
            <a:r>
              <a:rPr lang="en-US" sz="2400" b="1">
                <a:solidFill>
                  <a:schemeClr val="accent1">
                    <a:lumMod val="75000"/>
                  </a:schemeClr>
                </a:solidFill>
                <a:latin typeface="Calibri"/>
                <a:cs typeface="Calibri"/>
              </a:rPr>
              <a:t>Rachel Patterson</a:t>
            </a:r>
          </a:p>
          <a:p>
            <a:pPr marL="0" indent="0" algn="ctr">
              <a:buNone/>
            </a:pPr>
            <a:r>
              <a:rPr lang="en-US" sz="2400">
                <a:solidFill>
                  <a:schemeClr val="accent1">
                    <a:lumMod val="75000"/>
                  </a:schemeClr>
                </a:solidFill>
                <a:latin typeface="Calibri"/>
                <a:cs typeface="Calibri"/>
              </a:rPr>
              <a:t>Director of Disability Policy</a:t>
            </a:r>
            <a:endParaRPr lang="en-US" sz="2400">
              <a:solidFill>
                <a:schemeClr val="accent1">
                  <a:lumMod val="75000"/>
                </a:schemeClr>
              </a:solidFill>
              <a:latin typeface="Calibri" panose="020F0502020204030204" pitchFamily="34" charset="0"/>
              <a:cs typeface="Calibri" panose="020F0502020204030204" pitchFamily="34" charset="0"/>
            </a:endParaRPr>
          </a:p>
          <a:p>
            <a:pPr marL="0" indent="0" algn="ctr">
              <a:buNone/>
            </a:pPr>
            <a:r>
              <a:rPr lang="en-US" sz="2400">
                <a:solidFill>
                  <a:schemeClr val="accent1">
                    <a:lumMod val="75000"/>
                  </a:schemeClr>
                </a:solidFill>
                <a:latin typeface="Calibri"/>
                <a:cs typeface="Calibri"/>
              </a:rPr>
              <a:t>White House Domestic Policy Council</a:t>
            </a:r>
            <a:endParaRPr lang="en-US" sz="2400">
              <a:solidFill>
                <a:schemeClr val="accent1">
                  <a:lumMod val="75000"/>
                </a:schemeClr>
              </a:solidFill>
              <a:latin typeface="Calibri" panose="020F0502020204030204" pitchFamily="34" charset="0"/>
              <a:cs typeface="Calibri" panose="020F0502020204030204" pitchFamily="34" charset="0"/>
            </a:endParaRPr>
          </a:p>
          <a:p>
            <a:pPr marL="0" indent="0" algn="ctr">
              <a:buNone/>
            </a:pPr>
            <a:endParaRPr lang="en-US" sz="2400">
              <a:solidFill>
                <a:srgbClr val="0D0D0D"/>
              </a:solidFill>
              <a:latin typeface="Calibri" panose="020F0502020204030204" pitchFamily="34" charset="0"/>
              <a:cs typeface="Calibri" panose="020F0502020204030204" pitchFamily="34" charset="0"/>
            </a:endParaRPr>
          </a:p>
        </p:txBody>
      </p:sp>
      <p:pic>
        <p:nvPicPr>
          <p:cNvPr id="6" name="Picture 4" descr="Headshot of Rachel Patterson">
            <a:extLst>
              <a:ext uri="{FF2B5EF4-FFF2-40B4-BE49-F238E27FC236}">
                <a16:creationId xmlns:a16="http://schemas.microsoft.com/office/drawing/2014/main" id="{AA66FCB9-02CB-3D3E-739D-70E72113938E}"/>
              </a:ext>
            </a:extLst>
          </p:cNvPr>
          <p:cNvPicPr>
            <a:picLocks noChangeAspect="1" noChangeArrowheads="1"/>
          </p:cNvPicPr>
          <p:nvPr/>
        </p:nvPicPr>
        <p:blipFill rotWithShape="1">
          <a:blip r:embed="rId2"/>
          <a:srcRect l="3883" r="3883"/>
          <a:stretch/>
        </p:blipFill>
        <p:spPr bwMode="auto">
          <a:xfrm>
            <a:off x="4504267" y="2010605"/>
            <a:ext cx="2909706" cy="3154680"/>
          </a:xfrm>
          <a:prstGeom prst="flowChartConnector">
            <a:avLst/>
          </a:prstGeom>
          <a:ln>
            <a:solidFill>
              <a:schemeClr val="tx1"/>
            </a:solidFill>
          </a:ln>
        </p:spPr>
      </p:pic>
      <p:sp>
        <p:nvSpPr>
          <p:cNvPr id="2" name="Slide Number Placeholder 11">
            <a:extLst>
              <a:ext uri="{FF2B5EF4-FFF2-40B4-BE49-F238E27FC236}">
                <a16:creationId xmlns:a16="http://schemas.microsoft.com/office/drawing/2014/main" id="{0174BBEB-7062-416E-FBFB-BD209972F0B3}"/>
              </a:ext>
            </a:extLst>
          </p:cNvPr>
          <p:cNvSpPr txBox="1">
            <a:spLocks/>
          </p:cNvSpPr>
          <p:nvPr/>
        </p:nvSpPr>
        <p:spPr>
          <a:xfrm>
            <a:off x="8610600" y="6356351"/>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609585"/>
            <a:fld id="{C5065CBE-E15C-4781-BBF0-0DA601C2776C}" type="slidenum">
              <a:rPr lang="en-US" sz="1600">
                <a:solidFill>
                  <a:srgbClr val="FFFFFF">
                    <a:lumMod val="50000"/>
                  </a:srgbClr>
                </a:solidFill>
                <a:latin typeface="Calibri"/>
              </a:rPr>
              <a:pPr algn="r" defTabSz="609585"/>
              <a:t>6</a:t>
            </a:fld>
            <a:endParaRPr lang="en-US" sz="1600">
              <a:solidFill>
                <a:srgbClr val="FFFFFF">
                  <a:lumMod val="50000"/>
                </a:srgbClr>
              </a:solidFill>
              <a:latin typeface="Calibri"/>
            </a:endParaRPr>
          </a:p>
        </p:txBody>
      </p:sp>
    </p:spTree>
    <p:extLst>
      <p:ext uri="{BB962C8B-B14F-4D97-AF65-F5344CB8AC3E}">
        <p14:creationId xmlns:p14="http://schemas.microsoft.com/office/powerpoint/2010/main" val="2037824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Content Placeholder 4">
            <a:extLst>
              <a:ext uri="{FF2B5EF4-FFF2-40B4-BE49-F238E27FC236}">
                <a16:creationId xmlns:a16="http://schemas.microsoft.com/office/drawing/2014/main" id="{3F8BBDE2-1BA0-451F-BA66-59642A805021}"/>
              </a:ext>
            </a:extLst>
          </p:cNvPr>
          <p:cNvSpPr>
            <a:spLocks noGrp="1"/>
          </p:cNvSpPr>
          <p:nvPr>
            <p:ph sz="half" idx="1"/>
          </p:nvPr>
        </p:nvSpPr>
        <p:spPr>
          <a:xfrm>
            <a:off x="936979" y="5017060"/>
            <a:ext cx="9911644" cy="1757453"/>
          </a:xfrm>
        </p:spPr>
        <p:txBody>
          <a:bodyPr vert="horz" lIns="91440" tIns="45720" rIns="91440" bIns="45720" rtlCol="0" anchor="t">
            <a:normAutofit/>
          </a:bodyPr>
          <a:lstStyle/>
          <a:p>
            <a:pPr marL="0" indent="0" algn="ctr">
              <a:buNone/>
            </a:pPr>
            <a:br>
              <a:rPr lang="en-US" sz="2400">
                <a:latin typeface="Calibri" panose="020F0502020204030204" pitchFamily="34" charset="0"/>
                <a:cs typeface="Calibri" panose="020F0502020204030204" pitchFamily="34" charset="0"/>
              </a:rPr>
            </a:br>
            <a:r>
              <a:rPr lang="en-US" sz="2400" b="1">
                <a:solidFill>
                  <a:schemeClr val="accent1">
                    <a:lumMod val="75000"/>
                  </a:schemeClr>
                </a:solidFill>
                <a:latin typeface="Calibri" panose="020F0502020204030204" pitchFamily="34" charset="0"/>
                <a:cs typeface="Calibri" panose="020F0502020204030204" pitchFamily="34" charset="0"/>
              </a:rPr>
              <a:t>Adene Karhan</a:t>
            </a:r>
          </a:p>
          <a:p>
            <a:pPr marL="0" indent="0" algn="ctr">
              <a:buNone/>
            </a:pPr>
            <a:r>
              <a:rPr lang="en-US" sz="2400">
                <a:solidFill>
                  <a:schemeClr val="accent1">
                    <a:lumMod val="75000"/>
                  </a:schemeClr>
                </a:solidFill>
                <a:latin typeface="Calibri" panose="020F0502020204030204" pitchFamily="34" charset="0"/>
                <a:cs typeface="Calibri" panose="020F0502020204030204" pitchFamily="34" charset="0"/>
              </a:rPr>
              <a:t>Extension Associate</a:t>
            </a:r>
          </a:p>
          <a:p>
            <a:pPr marL="0" indent="0" algn="ctr">
              <a:buNone/>
            </a:pPr>
            <a:r>
              <a:rPr lang="en-US" sz="2400">
                <a:solidFill>
                  <a:schemeClr val="accent1">
                    <a:lumMod val="75000"/>
                  </a:schemeClr>
                </a:solidFill>
                <a:latin typeface="Calibri" panose="020F0502020204030204" pitchFamily="34" charset="0"/>
                <a:cs typeface="Calibri" panose="020F0502020204030204" pitchFamily="34" charset="0"/>
              </a:rPr>
              <a:t>Yang-Tan Institute on Employment and Disability – Cornell University</a:t>
            </a:r>
          </a:p>
          <a:p>
            <a:pPr marL="0" indent="0" algn="ctr">
              <a:buNone/>
            </a:pPr>
            <a:endParaRPr lang="en-US" sz="2400">
              <a:solidFill>
                <a:srgbClr val="0D0D0D"/>
              </a:solidFill>
              <a:latin typeface="Calibri" panose="020F0502020204030204" pitchFamily="34" charset="0"/>
              <a:cs typeface="Calibri" panose="020F0502020204030204" pitchFamily="34" charset="0"/>
            </a:endParaRPr>
          </a:p>
        </p:txBody>
      </p:sp>
      <p:pic>
        <p:nvPicPr>
          <p:cNvPr id="3076" name="Picture 4" descr="Headshot of Adene Karhan">
            <a:extLst>
              <a:ext uri="{FF2B5EF4-FFF2-40B4-BE49-F238E27FC236}">
                <a16:creationId xmlns:a16="http://schemas.microsoft.com/office/drawing/2014/main" id="{3E918B21-25EA-D829-956A-AA0D65FE08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10" r="5010"/>
          <a:stretch/>
        </p:blipFill>
        <p:spPr bwMode="auto">
          <a:xfrm>
            <a:off x="4504267" y="2010605"/>
            <a:ext cx="2912533" cy="3157745"/>
          </a:xfrm>
          <a:prstGeom prst="flowChartConnector">
            <a:avLst/>
          </a:prstGeom>
          <a:ln>
            <a:solidFill>
              <a:schemeClr val="tx1"/>
            </a:solidFill>
          </a:ln>
        </p:spPr>
      </p:pic>
      <p:sp>
        <p:nvSpPr>
          <p:cNvPr id="2" name="Slide Number Placeholder 1">
            <a:extLst>
              <a:ext uri="{FF2B5EF4-FFF2-40B4-BE49-F238E27FC236}">
                <a16:creationId xmlns:a16="http://schemas.microsoft.com/office/drawing/2014/main" id="{1BB2E64F-94A8-3710-C3E5-2892C48DB3B4}"/>
              </a:ext>
            </a:extLst>
          </p:cNvPr>
          <p:cNvSpPr>
            <a:spLocks noGrp="1"/>
          </p:cNvSpPr>
          <p:nvPr>
            <p:ph type="sldNum" sz="quarter" idx="12"/>
          </p:nvPr>
        </p:nvSpPr>
        <p:spPr/>
        <p:txBody>
          <a:bodyPr/>
          <a:lstStyle/>
          <a:p>
            <a:pPr defTabSz="609585"/>
            <a:fld id="{C5065CBE-E15C-4781-BBF0-0DA601C2776C}" type="slidenum">
              <a:rPr lang="en-US" sz="1600">
                <a:solidFill>
                  <a:srgbClr val="FFFFFF">
                    <a:lumMod val="50000"/>
                  </a:srgbClr>
                </a:solidFill>
                <a:latin typeface="Calibri" panose="020F0502020204030204" pitchFamily="34" charset="0"/>
                <a:cs typeface="Calibri" panose="020F0502020204030204" pitchFamily="34" charset="0"/>
              </a:rPr>
              <a:pPr defTabSz="609585"/>
              <a:t>7</a:t>
            </a:fld>
            <a:endParaRPr lang="en-US" sz="1600">
              <a:solidFill>
                <a:srgbClr val="FFFFFF">
                  <a:lumMod val="50000"/>
                </a:srgbClr>
              </a:solidFill>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A48C4A42-0169-CAF3-F4F4-EE5DEA78B8AA}"/>
              </a:ext>
            </a:extLst>
          </p:cNvPr>
          <p:cNvSpPr txBox="1">
            <a:spLocks noGrp="1"/>
          </p:cNvSpPr>
          <p:nvPr>
            <p:ph type="title" idx="4294967295"/>
          </p:nvPr>
        </p:nvSpPr>
        <p:spPr>
          <a:xfrm>
            <a:off x="150725" y="367152"/>
            <a:ext cx="1062643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570" rtl="0" eaLnBrk="1" latinLnBrk="0" hangingPunct="1">
              <a:spcBef>
                <a:spcPct val="0"/>
              </a:spcBef>
              <a:buNone/>
              <a:defRPr sz="4400" kern="1200">
                <a:solidFill>
                  <a:schemeClr val="bg1"/>
                </a:solidFill>
                <a:latin typeface="AvenirNext LT Pro Regular" panose="020B0504020202020204" pitchFamily="34" charset="77"/>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pitchFamily="34" charset="0"/>
                <a:ea typeface="+mj-ea"/>
                <a:cs typeface="+mj-cs"/>
              </a:rPr>
              <a:t>Overview and Policy Considerations for Youth with Marginalized Racial Identities</a:t>
            </a:r>
            <a:r>
              <a:rPr kumimoji="0" lang="en-US" sz="4000" b="0" i="0" u="none" strike="noStrike" kern="1200" cap="none" spc="0" normalizeH="0" baseline="0" noProof="0">
                <a:ln>
                  <a:noFill/>
                </a:ln>
                <a:solidFill>
                  <a:srgbClr val="000000"/>
                </a:solidFill>
                <a:effectLst/>
                <a:uLnTx/>
                <a:uFillTx/>
                <a:latin typeface="Calibri" panose="020F0502020204030204" pitchFamily="34" charset="0"/>
                <a:ea typeface="+mj-ea"/>
                <a:cs typeface="+mj-cs"/>
              </a:rPr>
              <a:t>​</a:t>
            </a:r>
            <a:r>
              <a:rPr kumimoji="0" lang="en-US" sz="4000" b="1" i="0" u="none" strike="noStrike" kern="1200" cap="none" spc="0" normalizeH="0" baseline="0" noProof="0">
                <a:ln>
                  <a:noFill/>
                </a:ln>
                <a:solidFill>
                  <a:schemeClr val="bg1"/>
                </a:solidFill>
                <a:effectLst/>
                <a:uLnTx/>
                <a:uFillTx/>
                <a:latin typeface="Calibri"/>
                <a:ea typeface="+mj-ea"/>
                <a:cs typeface="Calibri"/>
              </a:rPr>
              <a:t> </a:t>
            </a:r>
          </a:p>
        </p:txBody>
      </p:sp>
    </p:spTree>
    <p:extLst>
      <p:ext uri="{BB962C8B-B14F-4D97-AF65-F5344CB8AC3E}">
        <p14:creationId xmlns:p14="http://schemas.microsoft.com/office/powerpoint/2010/main" val="3032998622"/>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E73038-3C4C-4CBC-83BA-8976D3DCA1C0}"/>
              </a:ext>
            </a:extLst>
          </p:cNvPr>
          <p:cNvSpPr>
            <a:spLocks noGrp="1"/>
          </p:cNvSpPr>
          <p:nvPr>
            <p:ph type="sldNum" sz="quarter" idx="12"/>
          </p:nvPr>
        </p:nvSpPr>
        <p:spPr/>
        <p:txBody>
          <a:bodyPr/>
          <a:lstStyle/>
          <a:p>
            <a:fld id="{C5065CBE-E15C-4781-BBF0-0DA601C2776C}" type="slidenum">
              <a:rPr lang="en-US" smtClean="0"/>
              <a:t>8</a:t>
            </a:fld>
            <a:endParaRPr lang="en-US"/>
          </a:p>
        </p:txBody>
      </p:sp>
      <p:pic>
        <p:nvPicPr>
          <p:cNvPr id="8" name="Picture 7" descr="Picture of the first page of CAPE-Youth policy brief titled &quot;Leveraging State Policy to Support Positive Mental Health and Employment for Youth with Marginalized Racial Identities&quot;. &#10;">
            <a:extLst>
              <a:ext uri="{FF2B5EF4-FFF2-40B4-BE49-F238E27FC236}">
                <a16:creationId xmlns:a16="http://schemas.microsoft.com/office/drawing/2014/main" id="{2E84AB89-F880-E839-EEBF-22F050FB6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70117" y="2088572"/>
            <a:ext cx="3002973" cy="3886200"/>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4CB7599E-16F3-957C-937F-6AFF449AE21C}"/>
              </a:ext>
            </a:extLst>
          </p:cNvPr>
          <p:cNvSpPr txBox="1"/>
          <p:nvPr/>
        </p:nvSpPr>
        <p:spPr>
          <a:xfrm>
            <a:off x="467140" y="2752693"/>
            <a:ext cx="6493565" cy="1384995"/>
          </a:xfrm>
          <a:prstGeom prst="rect">
            <a:avLst/>
          </a:prstGeom>
          <a:noFill/>
        </p:spPr>
        <p:txBody>
          <a:bodyPr wrap="square" rtlCol="0">
            <a:spAutoFit/>
          </a:bodyPr>
          <a:lstStyle/>
          <a:p>
            <a:r>
              <a:rPr lang="en-US" sz="2800">
                <a:solidFill>
                  <a:schemeClr val="accent1"/>
                </a:solidFill>
                <a:latin typeface="Calibri" panose="020F0502020204030204" pitchFamily="34" charset="0"/>
                <a:cs typeface="Calibri" panose="020F0502020204030204" pitchFamily="34" charset="0"/>
                <a:hlinkClick r:id="rId6"/>
              </a:rPr>
              <a:t>Leveraging State Policy to Support Positive Mental Health and Employment for Youth with Marginalized Racial Identities </a:t>
            </a:r>
            <a:endParaRPr lang="en-US" sz="2800">
              <a:solidFill>
                <a:schemeClr val="accent1"/>
              </a:solidFill>
              <a:latin typeface="Calibri" panose="020F0502020204030204" pitchFamily="34" charset="0"/>
              <a:cs typeface="Calibri" panose="020F0502020204030204" pitchFamily="34" charset="0"/>
            </a:endParaRPr>
          </a:p>
        </p:txBody>
      </p:sp>
      <p:sp>
        <p:nvSpPr>
          <p:cNvPr id="7" name="Title 1">
            <a:extLst>
              <a:ext uri="{FF2B5EF4-FFF2-40B4-BE49-F238E27FC236}">
                <a16:creationId xmlns:a16="http://schemas.microsoft.com/office/drawing/2014/main" id="{478E5478-574A-BD28-1F88-6C36D1A00BB3}"/>
              </a:ext>
            </a:extLst>
          </p:cNvPr>
          <p:cNvSpPr txBox="1">
            <a:spLocks noGrp="1"/>
          </p:cNvSpPr>
          <p:nvPr>
            <p:ph type="title" idx="4294967295"/>
          </p:nvPr>
        </p:nvSpPr>
        <p:spPr>
          <a:xfrm>
            <a:off x="150725" y="367152"/>
            <a:ext cx="1062643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570" rtl="0" eaLnBrk="1" latinLnBrk="0" hangingPunct="1">
              <a:spcBef>
                <a:spcPct val="0"/>
              </a:spcBef>
              <a:buNone/>
              <a:defRPr sz="4400" kern="1200">
                <a:solidFill>
                  <a:schemeClr val="bg1"/>
                </a:solidFill>
                <a:latin typeface="AvenirNext LT Pro Regular" panose="020B0504020202020204" pitchFamily="34" charset="77"/>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Calibri"/>
                <a:ea typeface="+mj-ea"/>
                <a:cs typeface="Calibri"/>
              </a:rPr>
              <a:t>Policy Brief</a:t>
            </a:r>
          </a:p>
        </p:txBody>
      </p:sp>
    </p:spTree>
    <p:extLst>
      <p:ext uri="{BB962C8B-B14F-4D97-AF65-F5344CB8AC3E}">
        <p14:creationId xmlns:p14="http://schemas.microsoft.com/office/powerpoint/2010/main" val="3160285643"/>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6">
            <a:extLst>
              <a:ext uri="{FF2B5EF4-FFF2-40B4-BE49-F238E27FC236}">
                <a16:creationId xmlns:a16="http://schemas.microsoft.com/office/drawing/2014/main" id="{EF795199-C08D-4A5E-A2D5-E31FFD906F4C}"/>
              </a:ext>
            </a:extLst>
          </p:cNvPr>
          <p:cNvSpPr>
            <a:spLocks noGrp="1"/>
          </p:cNvSpPr>
          <p:nvPr>
            <p:ph sz="half" idx="1"/>
          </p:nvPr>
        </p:nvSpPr>
        <p:spPr>
          <a:xfrm>
            <a:off x="1077433" y="2447600"/>
            <a:ext cx="9097189" cy="1034377"/>
          </a:xfrm>
        </p:spPr>
        <p:txBody>
          <a:bodyPr vert="horz" lIns="121920" tIns="60960" rIns="121920" bIns="60960" rtlCol="0" anchor="t">
            <a:noAutofit/>
          </a:bodyPr>
          <a:lstStyle/>
          <a:p>
            <a:pPr marL="455930" lvl="1" indent="0">
              <a:lnSpc>
                <a:spcPct val="100000"/>
              </a:lnSpc>
              <a:buNone/>
            </a:pPr>
            <a:r>
              <a:rPr lang="en-US" sz="3200">
                <a:latin typeface="Calibri" panose="020F0502020204030204" pitchFamily="34" charset="0"/>
                <a:cs typeface="Calibri" panose="020F0502020204030204" pitchFamily="34" charset="0"/>
              </a:rPr>
              <a:t>Expand culturally responsive mental health </a:t>
            </a:r>
          </a:p>
          <a:p>
            <a:pPr marL="455930" lvl="1" indent="0">
              <a:lnSpc>
                <a:spcPct val="100000"/>
              </a:lnSpc>
              <a:buNone/>
            </a:pPr>
            <a:r>
              <a:rPr lang="en-US" sz="3200">
                <a:latin typeface="Calibri" panose="020F0502020204030204" pitchFamily="34" charset="0"/>
                <a:cs typeface="Calibri" panose="020F0502020204030204" pitchFamily="34" charset="0"/>
              </a:rPr>
              <a:t>care.</a:t>
            </a:r>
          </a:p>
          <a:p>
            <a:pPr marL="455930" lvl="1" indent="0">
              <a:lnSpc>
                <a:spcPct val="100000"/>
              </a:lnSpc>
              <a:buNone/>
            </a:pPr>
            <a:endParaRPr lang="en-US" sz="2800">
              <a:latin typeface="Calibri" panose="020F0502020204030204" pitchFamily="34" charset="0"/>
              <a:cs typeface="Calibri" panose="020F0502020204030204" pitchFamily="34" charset="0"/>
            </a:endParaRPr>
          </a:p>
          <a:p>
            <a:pPr marL="455930" lvl="1" indent="0">
              <a:lnSpc>
                <a:spcPct val="100000"/>
              </a:lnSpc>
              <a:buNone/>
            </a:pPr>
            <a:endParaRPr lang="en-US" sz="2800">
              <a:solidFill>
                <a:srgbClr val="144C76"/>
              </a:solidFill>
              <a:latin typeface="Arial"/>
              <a:cs typeface="Arial" panose="020B0604020202020204" pitchFamily="34" charset="0"/>
            </a:endParaRPr>
          </a:p>
          <a:p>
            <a:pPr marL="455930" lvl="1" indent="0">
              <a:lnSpc>
                <a:spcPct val="100000"/>
              </a:lnSpc>
              <a:buNone/>
            </a:pPr>
            <a:endParaRPr lang="en-US" sz="3200">
              <a:solidFill>
                <a:schemeClr val="accent1">
                  <a:lumMod val="75000"/>
                </a:schemeClr>
              </a:solidFill>
              <a:latin typeface="Avenir Next LT Pro (Body)"/>
              <a:cs typeface="Arial" panose="020B0604020202020204" pitchFamily="34" charset="0"/>
            </a:endParaRPr>
          </a:p>
          <a:p>
            <a:pPr marL="455930" lvl="1" indent="0">
              <a:lnSpc>
                <a:spcPct val="100000"/>
              </a:lnSpc>
              <a:buNone/>
            </a:pPr>
            <a:endParaRPr lang="en-US">
              <a:solidFill>
                <a:schemeClr val="accent1">
                  <a:lumMod val="75000"/>
                </a:schemeClr>
              </a:solidFill>
              <a:latin typeface="Avenir Next LT Pro (Body)"/>
              <a:cs typeface="Arial" panose="020B0604020202020204" pitchFamily="34" charset="0"/>
            </a:endParaRPr>
          </a:p>
          <a:p>
            <a:pPr marL="455930" lvl="1" indent="0">
              <a:lnSpc>
                <a:spcPct val="100000"/>
              </a:lnSpc>
              <a:buNone/>
            </a:pPr>
            <a:endParaRPr lang="en-US" sz="3200">
              <a:solidFill>
                <a:schemeClr val="accent1">
                  <a:lumMod val="75000"/>
                </a:schemeClr>
              </a:solidFill>
              <a:latin typeface="Avenir Next LT Pro (Body)"/>
              <a:cs typeface="Arial"/>
            </a:endParaRPr>
          </a:p>
        </p:txBody>
      </p:sp>
      <p:grpSp>
        <p:nvGrpSpPr>
          <p:cNvPr id="11" name="Group 10">
            <a:extLst>
              <a:ext uri="{FF2B5EF4-FFF2-40B4-BE49-F238E27FC236}">
                <a16:creationId xmlns:a16="http://schemas.microsoft.com/office/drawing/2014/main" id="{B615A2A0-D1CC-481C-9F19-E6133D1611CE}"/>
              </a:ext>
              <a:ext uri="{C183D7F6-B498-43B3-948B-1728B52AA6E4}">
                <adec:decorative xmlns:adec="http://schemas.microsoft.com/office/drawing/2017/decorative" val="1"/>
              </a:ext>
            </a:extLst>
          </p:cNvPr>
          <p:cNvGrpSpPr/>
          <p:nvPr/>
        </p:nvGrpSpPr>
        <p:grpSpPr>
          <a:xfrm>
            <a:off x="324961" y="2349889"/>
            <a:ext cx="822976" cy="874597"/>
            <a:chOff x="-3963404" y="10026391"/>
            <a:chExt cx="1660571" cy="1764732"/>
          </a:xfrm>
        </p:grpSpPr>
        <p:sp>
          <p:nvSpPr>
            <p:cNvPr id="15" name="Oval 14">
              <a:extLst>
                <a:ext uri="{FF2B5EF4-FFF2-40B4-BE49-F238E27FC236}">
                  <a16:creationId xmlns:a16="http://schemas.microsoft.com/office/drawing/2014/main" id="{4C088E9A-0853-4638-B2CE-2B6A159BA489}"/>
                </a:ext>
              </a:extLst>
            </p:cNvPr>
            <p:cNvSpPr/>
            <p:nvPr/>
          </p:nvSpPr>
          <p:spPr>
            <a:xfrm>
              <a:off x="-3963404" y="10130550"/>
              <a:ext cx="1660571" cy="1660572"/>
            </a:xfrm>
            <a:prstGeom prst="ellipse">
              <a:avLst/>
            </a:prstGeom>
            <a:solidFill>
              <a:srgbClr val="FFDA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600">
                <a:solidFill>
                  <a:prstClr val="white"/>
                </a:solidFill>
                <a:latin typeface="AvenirNext LT Pro Bold"/>
              </a:endParaRPr>
            </a:p>
          </p:txBody>
        </p:sp>
        <p:sp>
          <p:nvSpPr>
            <p:cNvPr id="16" name="TextBox 3">
              <a:extLst>
                <a:ext uri="{FF2B5EF4-FFF2-40B4-BE49-F238E27FC236}">
                  <a16:creationId xmlns:a16="http://schemas.microsoft.com/office/drawing/2014/main" id="{2F160FD7-5398-4622-845F-5BB51BE0ACF6}"/>
                </a:ext>
              </a:extLst>
            </p:cNvPr>
            <p:cNvSpPr txBox="1">
              <a:spLocks noChangeArrowheads="1"/>
            </p:cNvSpPr>
            <p:nvPr/>
          </p:nvSpPr>
          <p:spPr bwMode="auto">
            <a:xfrm>
              <a:off x="-3670392" y="10026391"/>
              <a:ext cx="732854" cy="1764732"/>
            </a:xfrm>
            <a:prstGeom prst="rect">
              <a:avLst/>
            </a:prstGeom>
            <a:noFill/>
            <a:ln>
              <a:noFill/>
            </a:ln>
            <a:effectLst/>
          </p:spPr>
          <p:txBody>
            <a:bodyPr wrap="square">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defTabSz="609570">
                <a:lnSpc>
                  <a:spcPts val="6133"/>
                </a:lnSpc>
                <a:spcAft>
                  <a:spcPts val="1600"/>
                </a:spcAft>
                <a:defRPr/>
              </a:pPr>
              <a:r>
                <a:rPr lang="en-US" sz="5333" b="1">
                  <a:solidFill>
                    <a:srgbClr val="005BBB"/>
                  </a:solidFill>
                  <a:latin typeface="AvenirNext LT Pro Bold" panose="020B0504020202020204" pitchFamily="34" charset="0"/>
                </a:rPr>
                <a:t>1</a:t>
              </a:r>
            </a:p>
          </p:txBody>
        </p:sp>
      </p:grpSp>
      <p:grpSp>
        <p:nvGrpSpPr>
          <p:cNvPr id="17" name="Group 16">
            <a:extLst>
              <a:ext uri="{FF2B5EF4-FFF2-40B4-BE49-F238E27FC236}">
                <a16:creationId xmlns:a16="http://schemas.microsoft.com/office/drawing/2014/main" id="{B9C61FD9-1B4D-40A2-A9BD-387CFE08F1A6}"/>
              </a:ext>
              <a:ext uri="{C183D7F6-B498-43B3-948B-1728B52AA6E4}">
                <adec:decorative xmlns:adec="http://schemas.microsoft.com/office/drawing/2017/decorative" val="1"/>
              </a:ext>
            </a:extLst>
          </p:cNvPr>
          <p:cNvGrpSpPr/>
          <p:nvPr/>
        </p:nvGrpSpPr>
        <p:grpSpPr>
          <a:xfrm>
            <a:off x="324961" y="3665651"/>
            <a:ext cx="822976" cy="874597"/>
            <a:chOff x="-3963404" y="10078470"/>
            <a:chExt cx="1660571" cy="1764732"/>
          </a:xfrm>
        </p:grpSpPr>
        <p:sp>
          <p:nvSpPr>
            <p:cNvPr id="18" name="Oval 17">
              <a:extLst>
                <a:ext uri="{FF2B5EF4-FFF2-40B4-BE49-F238E27FC236}">
                  <a16:creationId xmlns:a16="http://schemas.microsoft.com/office/drawing/2014/main" id="{6E18313B-5828-473A-BD35-FCB7E993A15C}"/>
                </a:ext>
              </a:extLst>
            </p:cNvPr>
            <p:cNvSpPr/>
            <p:nvPr/>
          </p:nvSpPr>
          <p:spPr>
            <a:xfrm>
              <a:off x="-3963404" y="10130550"/>
              <a:ext cx="1660571" cy="1660572"/>
            </a:xfrm>
            <a:prstGeom prst="ellipse">
              <a:avLst/>
            </a:prstGeom>
            <a:solidFill>
              <a:srgbClr val="FFDA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600">
                <a:solidFill>
                  <a:prstClr val="white"/>
                </a:solidFill>
                <a:latin typeface="AvenirNext LT Pro Bold"/>
              </a:endParaRPr>
            </a:p>
          </p:txBody>
        </p:sp>
        <p:sp>
          <p:nvSpPr>
            <p:cNvPr id="19" name="TextBox 3">
              <a:extLst>
                <a:ext uri="{FF2B5EF4-FFF2-40B4-BE49-F238E27FC236}">
                  <a16:creationId xmlns:a16="http://schemas.microsoft.com/office/drawing/2014/main" id="{0BA7C796-4AA0-41DA-8798-81D15335FCE8}"/>
                </a:ext>
              </a:extLst>
            </p:cNvPr>
            <p:cNvSpPr txBox="1">
              <a:spLocks noChangeArrowheads="1"/>
            </p:cNvSpPr>
            <p:nvPr/>
          </p:nvSpPr>
          <p:spPr bwMode="auto">
            <a:xfrm>
              <a:off x="-3661157" y="10078470"/>
              <a:ext cx="832049" cy="1764732"/>
            </a:xfrm>
            <a:prstGeom prst="rect">
              <a:avLst/>
            </a:prstGeom>
            <a:noFill/>
            <a:ln>
              <a:noFill/>
            </a:ln>
            <a:effectLst/>
          </p:spPr>
          <p:txBody>
            <a:bodyPr wrap="square">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defTabSz="609570">
                <a:lnSpc>
                  <a:spcPts val="6133"/>
                </a:lnSpc>
                <a:spcAft>
                  <a:spcPts val="1600"/>
                </a:spcAft>
                <a:defRPr/>
              </a:pPr>
              <a:r>
                <a:rPr lang="en-US" sz="5333" b="1">
                  <a:solidFill>
                    <a:srgbClr val="005BBB"/>
                  </a:solidFill>
                  <a:latin typeface="AvenirNext LT Pro Bold" panose="020B0504020202020204" pitchFamily="34" charset="0"/>
                </a:rPr>
                <a:t>2</a:t>
              </a:r>
            </a:p>
          </p:txBody>
        </p:sp>
      </p:grpSp>
      <p:grpSp>
        <p:nvGrpSpPr>
          <p:cNvPr id="20" name="Group 19">
            <a:extLst>
              <a:ext uri="{FF2B5EF4-FFF2-40B4-BE49-F238E27FC236}">
                <a16:creationId xmlns:a16="http://schemas.microsoft.com/office/drawing/2014/main" id="{CDAC8853-277C-4EB2-A3B8-7A267A6E5EC5}"/>
              </a:ext>
              <a:ext uri="{C183D7F6-B498-43B3-948B-1728B52AA6E4}">
                <adec:decorative xmlns:adec="http://schemas.microsoft.com/office/drawing/2017/decorative" val="1"/>
              </a:ext>
            </a:extLst>
          </p:cNvPr>
          <p:cNvGrpSpPr/>
          <p:nvPr/>
        </p:nvGrpSpPr>
        <p:grpSpPr>
          <a:xfrm>
            <a:off x="329407" y="4934896"/>
            <a:ext cx="822976" cy="874597"/>
            <a:chOff x="-3963404" y="10078469"/>
            <a:chExt cx="1660571" cy="1764732"/>
          </a:xfrm>
        </p:grpSpPr>
        <p:sp>
          <p:nvSpPr>
            <p:cNvPr id="21" name="Oval 20">
              <a:extLst>
                <a:ext uri="{FF2B5EF4-FFF2-40B4-BE49-F238E27FC236}">
                  <a16:creationId xmlns:a16="http://schemas.microsoft.com/office/drawing/2014/main" id="{434FD4C4-85AB-4BCC-AB61-124B50DA0EBA}"/>
                </a:ext>
              </a:extLst>
            </p:cNvPr>
            <p:cNvSpPr/>
            <p:nvPr/>
          </p:nvSpPr>
          <p:spPr>
            <a:xfrm>
              <a:off x="-3963404" y="10130550"/>
              <a:ext cx="1660571" cy="1660572"/>
            </a:xfrm>
            <a:prstGeom prst="ellipse">
              <a:avLst/>
            </a:prstGeom>
            <a:solidFill>
              <a:srgbClr val="FFDA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70">
                <a:defRPr/>
              </a:pPr>
              <a:endParaRPr lang="en-US" sz="1600">
                <a:solidFill>
                  <a:prstClr val="white"/>
                </a:solidFill>
                <a:latin typeface="AvenirNext LT Pro Bold"/>
              </a:endParaRPr>
            </a:p>
          </p:txBody>
        </p:sp>
        <p:sp>
          <p:nvSpPr>
            <p:cNvPr id="22" name="TextBox 3">
              <a:extLst>
                <a:ext uri="{FF2B5EF4-FFF2-40B4-BE49-F238E27FC236}">
                  <a16:creationId xmlns:a16="http://schemas.microsoft.com/office/drawing/2014/main" id="{0DDCF721-8D59-47C7-9D87-BAEA7534D318}"/>
                </a:ext>
              </a:extLst>
            </p:cNvPr>
            <p:cNvSpPr txBox="1">
              <a:spLocks noChangeArrowheads="1"/>
            </p:cNvSpPr>
            <p:nvPr/>
          </p:nvSpPr>
          <p:spPr bwMode="auto">
            <a:xfrm>
              <a:off x="-3639882" y="10078469"/>
              <a:ext cx="732854" cy="1764732"/>
            </a:xfrm>
            <a:prstGeom prst="rect">
              <a:avLst/>
            </a:prstGeom>
            <a:noFill/>
            <a:ln>
              <a:noFill/>
            </a:ln>
            <a:effectLst/>
          </p:spPr>
          <p:txBody>
            <a:bodyPr wrap="square">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defTabSz="609570">
                <a:lnSpc>
                  <a:spcPts val="6133"/>
                </a:lnSpc>
                <a:spcAft>
                  <a:spcPts val="1600"/>
                </a:spcAft>
                <a:defRPr/>
              </a:pPr>
              <a:r>
                <a:rPr lang="en-US" sz="5333" b="1">
                  <a:solidFill>
                    <a:srgbClr val="005BBB"/>
                  </a:solidFill>
                  <a:latin typeface="AvenirNext LT Pro Bold" panose="020B0504020202020204" pitchFamily="34" charset="0"/>
                </a:rPr>
                <a:t>3</a:t>
              </a:r>
            </a:p>
          </p:txBody>
        </p:sp>
      </p:grpSp>
      <p:sp>
        <p:nvSpPr>
          <p:cNvPr id="6" name="Slide Number Placeholder 5">
            <a:extLst>
              <a:ext uri="{FF2B5EF4-FFF2-40B4-BE49-F238E27FC236}">
                <a16:creationId xmlns:a16="http://schemas.microsoft.com/office/drawing/2014/main" id="{CC4CAF55-6245-BD28-C5CF-1899BCFDEB27}"/>
              </a:ext>
            </a:extLst>
          </p:cNvPr>
          <p:cNvSpPr>
            <a:spLocks noGrp="1"/>
          </p:cNvSpPr>
          <p:nvPr>
            <p:ph type="sldNum" sz="quarter" idx="12"/>
          </p:nvPr>
        </p:nvSpPr>
        <p:spPr/>
        <p:txBody>
          <a:bodyPr/>
          <a:lstStyle/>
          <a:p>
            <a:pPr defTabSz="609585"/>
            <a:fld id="{C5065CBE-E15C-4781-BBF0-0DA601C2776C}" type="slidenum">
              <a:rPr lang="en-US" sz="1600">
                <a:solidFill>
                  <a:srgbClr val="FFFFFF">
                    <a:lumMod val="50000"/>
                  </a:srgbClr>
                </a:solidFill>
                <a:latin typeface="Calibri" panose="020F0502020204030204" pitchFamily="34" charset="0"/>
                <a:cs typeface="Calibri" panose="020F0502020204030204" pitchFamily="34" charset="0"/>
              </a:rPr>
              <a:pPr defTabSz="609585"/>
              <a:t>9</a:t>
            </a:fld>
            <a:endParaRPr lang="en-US" sz="1600">
              <a:solidFill>
                <a:srgbClr val="FFFFFF">
                  <a:lumMod val="50000"/>
                </a:srgbClr>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A5C30EA-5684-4E25-CE3A-AFF634CD0771}"/>
              </a:ext>
            </a:extLst>
          </p:cNvPr>
          <p:cNvSpPr txBox="1"/>
          <p:nvPr/>
        </p:nvSpPr>
        <p:spPr>
          <a:xfrm>
            <a:off x="1122403" y="3819763"/>
            <a:ext cx="7988508" cy="1169551"/>
          </a:xfrm>
          <a:prstGeom prst="rect">
            <a:avLst/>
          </a:prstGeom>
          <a:noFill/>
        </p:spPr>
        <p:txBody>
          <a:bodyPr wrap="square" rtlCol="0">
            <a:spAutoFit/>
          </a:bodyPr>
          <a:lstStyle/>
          <a:p>
            <a:pPr marL="455930" lvl="1" indent="0">
              <a:lnSpc>
                <a:spcPct val="100000"/>
              </a:lnSpc>
              <a:buNone/>
            </a:pPr>
            <a:r>
              <a:rPr lang="en-US" sz="3200">
                <a:solidFill>
                  <a:schemeClr val="accent1">
                    <a:lumMod val="75000"/>
                  </a:schemeClr>
                </a:solidFill>
                <a:latin typeface="Calibri" panose="020F0502020204030204" pitchFamily="34" charset="0"/>
                <a:cs typeface="Calibri" panose="020F0502020204030204" pitchFamily="34" charset="0"/>
              </a:rPr>
              <a:t>Increase access to mental health supports.</a:t>
            </a:r>
          </a:p>
          <a:p>
            <a:pPr marL="455930" lvl="1" indent="0">
              <a:lnSpc>
                <a:spcPct val="100000"/>
              </a:lnSpc>
              <a:buNone/>
            </a:pPr>
            <a:endParaRPr lang="en-US" sz="2000">
              <a:solidFill>
                <a:srgbClr val="144C76"/>
              </a:solidFill>
              <a:latin typeface="Calibri" panose="020F0502020204030204" pitchFamily="34" charset="0"/>
              <a:cs typeface="Calibri" panose="020F0502020204030204" pitchFamily="34" charset="0"/>
            </a:endParaRPr>
          </a:p>
          <a:p>
            <a:endParaRPr lang="en-US"/>
          </a:p>
        </p:txBody>
      </p:sp>
      <p:sp>
        <p:nvSpPr>
          <p:cNvPr id="3" name="TextBox 2">
            <a:extLst>
              <a:ext uri="{FF2B5EF4-FFF2-40B4-BE49-F238E27FC236}">
                <a16:creationId xmlns:a16="http://schemas.microsoft.com/office/drawing/2014/main" id="{2692F641-C025-FA36-3D15-D6046FD441D2}"/>
              </a:ext>
            </a:extLst>
          </p:cNvPr>
          <p:cNvSpPr txBox="1"/>
          <p:nvPr/>
        </p:nvSpPr>
        <p:spPr>
          <a:xfrm>
            <a:off x="1516504" y="5063490"/>
            <a:ext cx="9308892" cy="1569660"/>
          </a:xfrm>
          <a:prstGeom prst="rect">
            <a:avLst/>
          </a:prstGeom>
          <a:noFill/>
        </p:spPr>
        <p:txBody>
          <a:bodyPr wrap="square" rtlCol="0">
            <a:spAutoFit/>
          </a:bodyPr>
          <a:lstStyle/>
          <a:p>
            <a:r>
              <a:rPr lang="en-US" sz="3200">
                <a:solidFill>
                  <a:schemeClr val="accent1">
                    <a:lumMod val="75000"/>
                  </a:schemeClr>
                </a:solidFill>
                <a:latin typeface="Calibri" panose="020F0502020204030204" pitchFamily="34" charset="0"/>
                <a:cs typeface="Calibri" panose="020F0502020204030204" pitchFamily="34" charset="0"/>
              </a:rPr>
              <a:t>Embed mental health programs and supports into workforce systems.</a:t>
            </a:r>
          </a:p>
          <a:p>
            <a:endParaRPr lang="en-US" sz="3200"/>
          </a:p>
        </p:txBody>
      </p:sp>
      <p:sp>
        <p:nvSpPr>
          <p:cNvPr id="5" name="Title 1">
            <a:extLst>
              <a:ext uri="{FF2B5EF4-FFF2-40B4-BE49-F238E27FC236}">
                <a16:creationId xmlns:a16="http://schemas.microsoft.com/office/drawing/2014/main" id="{53D567E2-660D-6F44-F646-E99758F4E5E1}"/>
              </a:ext>
            </a:extLst>
          </p:cNvPr>
          <p:cNvSpPr txBox="1">
            <a:spLocks noGrp="1"/>
          </p:cNvSpPr>
          <p:nvPr>
            <p:ph type="title" idx="4294967295"/>
          </p:nvPr>
        </p:nvSpPr>
        <p:spPr>
          <a:xfrm>
            <a:off x="150725" y="367152"/>
            <a:ext cx="10626437"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09570" rtl="0" eaLnBrk="1" latinLnBrk="0" hangingPunct="1">
              <a:lnSpc>
                <a:spcPct val="90000"/>
              </a:lnSpc>
              <a:spcBef>
                <a:spcPct val="0"/>
              </a:spcBef>
              <a:buNone/>
              <a:defRPr sz="4400" kern="1200">
                <a:solidFill>
                  <a:schemeClr val="bg1"/>
                </a:solidFill>
                <a:latin typeface="AvenirNext LT Pro Regular" panose="020B0504020202020204" pitchFamily="34" charset="77"/>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Calibri"/>
                <a:ea typeface="+mj-ea"/>
                <a:cs typeface="Calibri"/>
              </a:rPr>
              <a:t>Policy Considerations</a:t>
            </a:r>
          </a:p>
        </p:txBody>
      </p:sp>
    </p:spTree>
    <p:extLst>
      <p:ext uri="{BB962C8B-B14F-4D97-AF65-F5344CB8AC3E}">
        <p14:creationId xmlns:p14="http://schemas.microsoft.com/office/powerpoint/2010/main" val="2474550118"/>
      </p:ext>
    </p:extLst>
  </p:cSld>
  <p:clrMapOvr>
    <a:masterClrMapping/>
  </p:clrMapOvr>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_2_21" id="{4661E7A9-43EE-44DD-9183-39C5799FF227}" vid="{D190A7DF-00DB-454A-8236-0EEB977F089E}"/>
    </a:ext>
  </a:extLst>
</a:theme>
</file>

<file path=ppt/theme/theme2.xml><?xml version="1.0" encoding="utf-8"?>
<a:theme xmlns:a="http://schemas.openxmlformats.org/drawingml/2006/main" name="Office Theme">
  <a:themeElements>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APE-Youth Palette">
      <a:dk1>
        <a:srgbClr val="000000"/>
      </a:dk1>
      <a:lt1>
        <a:srgbClr val="FFFFFF"/>
      </a:lt1>
      <a:dk2>
        <a:srgbClr val="144C76"/>
      </a:dk2>
      <a:lt2>
        <a:srgbClr val="EDEAE6"/>
      </a:lt2>
      <a:accent1>
        <a:srgbClr val="0069B2"/>
      </a:accent1>
      <a:accent2>
        <a:srgbClr val="144C76"/>
      </a:accent2>
      <a:accent3>
        <a:srgbClr val="F9C624"/>
      </a:accent3>
      <a:accent4>
        <a:srgbClr val="EDEAE6"/>
      </a:accent4>
      <a:accent5>
        <a:srgbClr val="BCBEC0"/>
      </a:accent5>
      <a:accent6>
        <a:srgbClr val="939598"/>
      </a:accent6>
      <a:hlink>
        <a:srgbClr val="0069B2"/>
      </a:hlink>
      <a:folHlink>
        <a:srgbClr val="144C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6_2_21" id="{4661E7A9-43EE-44DD-9183-39C5799FF227}" vid="{332D3FE8-2F51-4994-8363-F6236D07EFC5}"/>
    </a:ext>
  </a:extLst>
</a:theme>
</file>

<file path=ppt/theme/theme5.xml><?xml version="1.0" encoding="utf-8"?>
<a:theme xmlns:a="http://schemas.openxmlformats.org/drawingml/2006/main" name="Cover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6E7A2F95-8354-4A84-AD14-741D8C1A3256}" vid="{F07086EA-200F-4935-AEC0-5ABD67D9F088}"/>
    </a:ext>
  </a:extLst>
</a:theme>
</file>

<file path=ppt/theme/theme6.xml><?xml version="1.0" encoding="utf-8"?>
<a:theme xmlns:a="http://schemas.openxmlformats.org/drawingml/2006/main" name="Content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 id="{6E7A2F95-8354-4A84-AD14-741D8C1A3256}" vid="{9660336C-C921-493A-BAF4-17D916C9C70B}"/>
    </a:ext>
  </a:extLst>
</a:theme>
</file>

<file path=ppt/theme/theme7.xml><?xml version="1.0" encoding="utf-8"?>
<a:theme xmlns:a="http://schemas.openxmlformats.org/drawingml/2006/main" name="Cover Pag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CAPE-Youth 1">
    <a:dk1>
      <a:srgbClr val="144C76"/>
    </a:dk1>
    <a:lt1>
      <a:srgbClr val="FFFFFF"/>
    </a:lt1>
    <a:dk2>
      <a:srgbClr val="144C76"/>
    </a:dk2>
    <a:lt2>
      <a:srgbClr val="EDEAE6"/>
    </a:lt2>
    <a:accent1>
      <a:srgbClr val="0069B2"/>
    </a:accent1>
    <a:accent2>
      <a:srgbClr val="F9C624"/>
    </a:accent2>
    <a:accent3>
      <a:srgbClr val="F9C624"/>
    </a:accent3>
    <a:accent4>
      <a:srgbClr val="F9C624"/>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ab35814-be28-4684-9bcb-44ac291f99cd">
      <UserInfo>
        <DisplayName>Abeer Sikder</DisplayName>
        <AccountId>776</AccountId>
        <AccountType/>
      </UserInfo>
      <UserInfo>
        <DisplayName>Bill Swinford</DisplayName>
        <AccountId>372</AccountId>
        <AccountType/>
      </UserInfo>
      <UserInfo>
        <DisplayName>Sydney Blodgett</DisplayName>
        <AccountId>12</AccountId>
        <AccountType/>
      </UserInfo>
      <UserInfo>
        <DisplayName>Dai Nguyen</DisplayName>
        <AccountId>1065</AccountId>
        <AccountType/>
      </UserInfo>
      <UserInfo>
        <DisplayName>Enmanuel Gomez Antolinez</DisplayName>
        <AccountId>991</AccountId>
        <AccountType/>
      </UserInfo>
      <UserInfo>
        <DisplayName>Mary Greenfield</DisplayName>
        <AccountId>1272</AccountId>
        <AccountType/>
      </UserInfo>
      <UserInfo>
        <DisplayName>Keisha Akihary</DisplayName>
        <AccountId>794</AccountId>
        <AccountType/>
      </UserInfo>
      <UserInfo>
        <DisplayName>Lexington Souers</DisplayName>
        <AccountId>1509</AccountId>
        <AccountType/>
      </UserInfo>
      <UserInfo>
        <DisplayName>Lindsay Lucas</DisplayName>
        <AccountId>1720</AccountId>
        <AccountType/>
      </UserInfo>
      <UserInfo>
        <DisplayName>Aidan Harty</DisplayName>
        <AccountId>2156</AccountId>
        <AccountType/>
      </UserInfo>
      <UserInfo>
        <DisplayName>Rylea Luckfield</DisplayName>
        <AccountId>2052</AccountId>
        <AccountType/>
      </UserInfo>
    </SharedWithUsers>
    <TaxCatchAll xmlns="7ab35814-be28-4684-9bcb-44ac291f99cd" xsi:nil="true"/>
    <lcf76f155ced4ddcb4097134ff3c332f xmlns="74d5473f-28a6-48d1-9526-582b5815b06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C70D675A92E95438E6CE61CBD679FE1" ma:contentTypeVersion="14" ma:contentTypeDescription="Create a new document." ma:contentTypeScope="" ma:versionID="72873af2a448ec9319fb042813c332a0">
  <xsd:schema xmlns:xsd="http://www.w3.org/2001/XMLSchema" xmlns:xs="http://www.w3.org/2001/XMLSchema" xmlns:p="http://schemas.microsoft.com/office/2006/metadata/properties" xmlns:ns2="74d5473f-28a6-48d1-9526-582b5815b069" xmlns:ns3="7ab35814-be28-4684-9bcb-44ac291f99cd" targetNamespace="http://schemas.microsoft.com/office/2006/metadata/properties" ma:root="true" ma:fieldsID="e01fdcfe7bb37989e42d746085c0d159" ns2:_="" ns3:_="">
    <xsd:import namespace="74d5473f-28a6-48d1-9526-582b5815b069"/>
    <xsd:import namespace="7ab35814-be28-4684-9bcb-44ac291f99c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d5473f-28a6-48d1-9526-582b5815b0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aaf7f2b-b38b-4235-a4c5-719a9f7295f2"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ab35814-be28-4684-9bcb-44ac291f99c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4bd4a87-b2ba-4136-a4a4-665037e76957}" ma:internalName="TaxCatchAll" ma:showField="CatchAllData" ma:web="7ab35814-be28-4684-9bcb-44ac291f99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974624A-92EA-4E73-ACCA-D6711F2FCA60}">
  <ds:schemaRefs>
    <ds:schemaRef ds:uri="http://schemas.microsoft.com/sharepoint/v3/contenttype/forms"/>
  </ds:schemaRefs>
</ds:datastoreItem>
</file>

<file path=customXml/itemProps2.xml><?xml version="1.0" encoding="utf-8"?>
<ds:datastoreItem xmlns:ds="http://schemas.openxmlformats.org/officeDocument/2006/customXml" ds:itemID="{B7EE6215-5B9E-4F50-97FD-4BCC0E43EDE8}">
  <ds:schemaRefs>
    <ds:schemaRef ds:uri="273788f2-8b05-42b3-ab96-cab4012b604f"/>
    <ds:schemaRef ds:uri="74d5473f-28a6-48d1-9526-582b5815b069"/>
    <ds:schemaRef ds:uri="7ab35814-be28-4684-9bcb-44ac291f99cd"/>
    <ds:schemaRef ds:uri="b4dce2e3-5065-4950-821d-8d3feaa63a2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2D005E-9B29-489D-B3E7-CB35DF36B22D}">
  <ds:schemaRefs>
    <ds:schemaRef ds:uri="74d5473f-28a6-48d1-9526-582b5815b069"/>
    <ds:schemaRef ds:uri="7ab35814-be28-4684-9bcb-44ac291f99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2404</Words>
  <Application>Microsoft Office PowerPoint</Application>
  <PresentationFormat>Widescreen</PresentationFormat>
  <Paragraphs>354</Paragraphs>
  <Slides>41</Slides>
  <Notes>26</Notes>
  <HiddenSlides>2</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41</vt:i4>
      </vt:variant>
    </vt:vector>
  </HeadingPairs>
  <TitlesOfParts>
    <vt:vector size="60" baseType="lpstr">
      <vt:lpstr>Arial</vt:lpstr>
      <vt:lpstr>Arial Black</vt:lpstr>
      <vt:lpstr>Avenir Next LT Pro</vt:lpstr>
      <vt:lpstr>Avenir Next LT Pro (Body)</vt:lpstr>
      <vt:lpstr>Avenir Next LT Pro regular</vt:lpstr>
      <vt:lpstr>AvenirNext LT Pro Bold</vt:lpstr>
      <vt:lpstr>AvenirNext LT Pro Regular</vt:lpstr>
      <vt:lpstr>Calibri</vt:lpstr>
      <vt:lpstr>Calibri </vt:lpstr>
      <vt:lpstr>Segoe UI</vt:lpstr>
      <vt:lpstr>Symbol</vt:lpstr>
      <vt:lpstr>Wingdings</vt:lpstr>
      <vt:lpstr>4_Office Theme</vt:lpstr>
      <vt:lpstr>Office Theme</vt:lpstr>
      <vt:lpstr>3_Office Theme</vt:lpstr>
      <vt:lpstr>5_Office Theme</vt:lpstr>
      <vt:lpstr>Cover Master</vt:lpstr>
      <vt:lpstr>Content Master</vt:lpstr>
      <vt:lpstr>Cover Page</vt:lpstr>
      <vt:lpstr>State Policies to Improve Mental Health and Employment for Youth with Marginalized Racial Identities</vt:lpstr>
      <vt:lpstr>Housekeeping</vt:lpstr>
      <vt:lpstr>The Center for Advancing Policy on Employment  for Youth​</vt:lpstr>
      <vt:lpstr>CAPE-Youth Partners</vt:lpstr>
      <vt:lpstr>CAPE-Youth Strands of Work </vt:lpstr>
      <vt:lpstr>Opening Remarks </vt:lpstr>
      <vt:lpstr>Overview and Policy Considerations for Youth with Marginalized Racial Identities​ </vt:lpstr>
      <vt:lpstr>Policy Brief</vt:lpstr>
      <vt:lpstr>Policy Considerations</vt:lpstr>
      <vt:lpstr>Current State of Youth Mental Health</vt:lpstr>
      <vt:lpstr>Connection Between Experiencing Discrimination and Mental Health</vt:lpstr>
      <vt:lpstr>CAPE-Youth Resources </vt:lpstr>
      <vt:lpstr>Hawaii: Community and School-based Mental Health Supports</vt:lpstr>
      <vt:lpstr>Access to Mental Health  in Hawaii Schools  </vt:lpstr>
      <vt:lpstr>Hawaii’s Public Schools</vt:lpstr>
      <vt:lpstr>2023-2029 Strategic Plan</vt:lpstr>
      <vt:lpstr>State of Hawaii</vt:lpstr>
      <vt:lpstr>Systems of Support</vt:lpstr>
      <vt:lpstr>19</vt:lpstr>
      <vt:lpstr>20</vt:lpstr>
      <vt:lpstr>21</vt:lpstr>
      <vt:lpstr>References  Hawaii DOE Strategic Plan  https://www.hawaiipublicschools.org/VisionForSuccess/AdvancingEducation/StrategicPlan/Pages/home.aspx  Hawaii DOE Here to HELP  https://www.hawaiipublicschools.org/ParentsAndStudents/SupportForStudents/StudentWell-being/Pages/default.aspx  Governor’s Office of Wellness and Resiliency  https://governor.hawaii.gov/office-of-wellness-and-resilience/        </vt:lpstr>
      <vt:lpstr>Globally Competitive. Locally Committed.</vt:lpstr>
      <vt:lpstr>New York: Workforce Supports for Youth  Mental Health</vt:lpstr>
      <vt:lpstr>Strategies to Improve Youth Mental Health and Employment </vt:lpstr>
      <vt:lpstr>Agenda</vt:lpstr>
      <vt:lpstr>Lived Experience</vt:lpstr>
      <vt:lpstr>Addressing the  Social Determinants of Health</vt:lpstr>
      <vt:lpstr>Introduction To the  Peer Community   </vt:lpstr>
      <vt:lpstr>Youth Peer Support  </vt:lpstr>
      <vt:lpstr>What is a Youth Peer Advocate?  </vt:lpstr>
      <vt:lpstr>Benefits of Peer Support </vt:lpstr>
      <vt:lpstr>What can be done?   </vt:lpstr>
      <vt:lpstr>New York State Initiatives   </vt:lpstr>
      <vt:lpstr>Peer Certifications in NYS    </vt:lpstr>
      <vt:lpstr>Thank you! </vt:lpstr>
      <vt:lpstr>ODEP Remarks </vt:lpstr>
      <vt:lpstr>Additional CAPE-Youth Resources (1) </vt:lpstr>
      <vt:lpstr>Additional CAPE-Youth Resources (2) </vt:lpstr>
      <vt:lpstr>Questions? Comments?</vt:lpstr>
      <vt:lpstr>Fostering Financial Empowerment  for Youth and Young Adults with Disabilities  Wednesday, April 24 1:00 to 2:30 pm 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Abeer Sikder</dc:creator>
  <cp:lastModifiedBy>Lindsay Lucas</cp:lastModifiedBy>
  <cp:revision>1</cp:revision>
  <cp:lastPrinted>2022-11-01T17:45:26Z</cp:lastPrinted>
  <dcterms:created xsi:type="dcterms:W3CDTF">2021-10-27T14:52:07Z</dcterms:created>
  <dcterms:modified xsi:type="dcterms:W3CDTF">2024-04-23T13:55:09Z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0x0101002C70D675A92E95438E6CE61CBD679FE1</vt:lpwstr>
  </property>
  <property fmtid="{D5CDD505-2E9C-101B-9397-08002B2CF9AE}" pid="3" name="MediaServiceImageTags">
    <vt:lpwstr/>
  </property>
</Properties>
</file>