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505" r:id="rId5"/>
    <p:sldMasterId id="2147493523" r:id="rId6"/>
    <p:sldMasterId id="2147493540" r:id="rId7"/>
    <p:sldMasterId id="2147493565" r:id="rId8"/>
  </p:sldMasterIdLst>
  <p:notesMasterIdLst>
    <p:notesMasterId r:id="rId40"/>
  </p:notesMasterIdLst>
  <p:sldIdLst>
    <p:sldId id="400" r:id="rId9"/>
    <p:sldId id="514" r:id="rId10"/>
    <p:sldId id="623" r:id="rId11"/>
    <p:sldId id="402" r:id="rId12"/>
    <p:sldId id="289" r:id="rId13"/>
    <p:sldId id="612" r:id="rId14"/>
    <p:sldId id="625" r:id="rId15"/>
    <p:sldId id="479" r:id="rId16"/>
    <p:sldId id="259" r:id="rId17"/>
    <p:sldId id="620" r:id="rId18"/>
    <p:sldId id="621" r:id="rId19"/>
    <p:sldId id="470" r:id="rId20"/>
    <p:sldId id="618" r:id="rId21"/>
    <p:sldId id="256" r:id="rId22"/>
    <p:sldId id="624" r:id="rId23"/>
    <p:sldId id="626" r:id="rId24"/>
    <p:sldId id="627" r:id="rId25"/>
    <p:sldId id="628" r:id="rId26"/>
    <p:sldId id="629" r:id="rId27"/>
    <p:sldId id="630" r:id="rId28"/>
    <p:sldId id="635" r:id="rId29"/>
    <p:sldId id="631" r:id="rId30"/>
    <p:sldId id="634" r:id="rId31"/>
    <p:sldId id="636" r:id="rId32"/>
    <p:sldId id="637" r:id="rId33"/>
    <p:sldId id="638" r:id="rId34"/>
    <p:sldId id="642" r:id="rId35"/>
    <p:sldId id="510" r:id="rId36"/>
    <p:sldId id="611" r:id="rId37"/>
    <p:sldId id="640" r:id="rId38"/>
    <p:sldId id="613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90B42D-0CEB-DC3E-00B0-B74170E4D50C}" name="Adene Karhan" initials="AK" userId="S::ak839_cornell.edu#ext#@csg.org::f28223f2-94c0-4ec2-bcbb-548c6e124094" providerId="AD"/>
  <p188:author id="{1A143930-FD7F-059C-389C-23D1B7C8BB21}" name="Kimberly Osmani" initials="KO" userId="S::ko259_cornell.edu#ext#@csg.org::bec51915-4235-45b3-8c24-dc6969cbd3b2" providerId="AD"/>
  <p188:author id="{F24BF531-C436-8253-EC67-47E340733200}" name="kjackson@cornell.edu" initials="kj" userId="S::urn:spo:guest#kjackson@cornell.edu::" providerId="AD"/>
  <p188:author id="{7129D055-21DF-97AA-7904-8DA930223F12}" name="Karhan, Andrew" initials="AK" userId="S::andrew.karhan@vanderbilt.edu::2e67dced-3a56-4dc9-a23c-904a88185219" providerId="AD"/>
  <p188:author id="{8E43D559-DAF9-D612-BB52-FEE1FBE8E6CD}" name="derekischmitz@outlook.com" initials="de" userId="S::urn:spo:guest#derekischmitz@outlook.com::" providerId="AD"/>
  <p188:author id="{CC8C9779-54AA-7CE8-D77A-4730E76A666A}" name="Maggie Mixer" initials="MM" userId="S::maggie.mixer@csg.org::f78f5458-7506-40c9-88c4-eebb7dd963a8" providerId="AD"/>
  <p188:author id="{EE221BAC-24C0-06D3-3F4A-71038F6D13E5}" name="Mary Greenfield" initials="MG" userId="S::mgreenfield@csg.org::fd48503b-4ded-4cb2-bfd5-720958223c09" providerId="AD"/>
  <p188:author id="{887862AF-A3F6-BA25-B9A9-BBE21E0F2AD1}" name="Lexington Souers" initials="LS" userId="S::lsouers@csg.org::db5659af-a4a9-4f04-a9ec-2bf9ae6f1c01" providerId="AD"/>
  <p188:author id="{DFFDD8BF-E30C-8446-0DFD-A2493CA6F61B}" name="Natasha Murray" initials="NM" userId="S::nmurray@csg.org::9b7f2b2c-65b0-47ca-a74c-a750cd74d6f7" providerId="AD"/>
  <p188:author id="{DDAFFFD9-21E6-7BF6-3330-70AD57508D91}" name="Sydney Blodgett" initials="SB" userId="S::sblodgett@csg.org::59198cbe-14ae-4511-a2a6-4ec5e152d33b" providerId="AD"/>
  <p188:author id="{83498DE5-5376-C02E-BDAA-5A79B0932E8A}" name="Abeer Sikder" initials="AS" userId="S::asikder@csg.org::a0f664cc-255f-48e0-9934-3f306d27649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ne Karhan" initials="AK" lastIdx="1" clrIdx="0">
    <p:extLst>
      <p:ext uri="{19B8F6BF-5375-455C-9EA6-DF929625EA0E}">
        <p15:presenceInfo xmlns:p15="http://schemas.microsoft.com/office/powerpoint/2012/main" userId="S-1-5-21-1275210071-879983540-725345543-1148583" providerId="AD"/>
      </p:ext>
    </p:extLst>
  </p:cmAuthor>
  <p:cmAuthor id="2" name="Trombley, Robert F - ODEP" initials="TO" lastIdx="1" clrIdx="1">
    <p:extLst>
      <p:ext uri="{19B8F6BF-5375-455C-9EA6-DF929625EA0E}">
        <p15:presenceInfo xmlns:p15="http://schemas.microsoft.com/office/powerpoint/2012/main" userId="S::trombley.robert.f@dol.gov::cc357d1c-28b3-409c-94df-60a97f0b8051" providerId="AD"/>
      </p:ext>
    </p:extLst>
  </p:cmAuthor>
  <p:cmAuthor id="3" name="Macadaeg, Robert J - ODEP" initials="MRJ-O" lastIdx="1" clrIdx="2">
    <p:extLst>
      <p:ext uri="{19B8F6BF-5375-455C-9EA6-DF929625EA0E}">
        <p15:presenceInfo xmlns:p15="http://schemas.microsoft.com/office/powerpoint/2012/main" userId="S-1-5-21-430767753-2305446740-1188461881-97271" providerId="AD"/>
      </p:ext>
    </p:extLst>
  </p:cmAuthor>
  <p:cmAuthor id="4" name="Trombley, Robert F - ODEP" initials="TRF-O" lastIdx="5" clrIdx="3">
    <p:extLst>
      <p:ext uri="{19B8F6BF-5375-455C-9EA6-DF929625EA0E}">
        <p15:presenceInfo xmlns:p15="http://schemas.microsoft.com/office/powerpoint/2012/main" userId="S-1-5-21-430767753-2305446740-1188461881-97223" providerId="AD"/>
      </p:ext>
    </p:extLst>
  </p:cmAuthor>
  <p:cmAuthor id="5" name="Kimberly Osmani" initials="KO" lastIdx="6" clrIdx="4">
    <p:extLst>
      <p:ext uri="{19B8F6BF-5375-455C-9EA6-DF929625EA0E}">
        <p15:presenceInfo xmlns:p15="http://schemas.microsoft.com/office/powerpoint/2012/main" userId="S-1-5-21-1275210071-879983540-725345543-1267837" providerId="AD"/>
      </p:ext>
    </p:extLst>
  </p:cmAuthor>
  <p:cmAuthor id="6" name="Abeer Sikder" initials="AS" lastIdx="5" clrIdx="5">
    <p:extLst>
      <p:ext uri="{19B8F6BF-5375-455C-9EA6-DF929625EA0E}">
        <p15:presenceInfo xmlns:p15="http://schemas.microsoft.com/office/powerpoint/2012/main" userId="S::asikder@csg.org::a0f664cc-255f-48e0-9934-3f306d2764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C77"/>
    <a:srgbClr val="C0C0C0"/>
    <a:srgbClr val="2459A9"/>
    <a:srgbClr val="FFD103"/>
    <a:srgbClr val="EDEAE6"/>
    <a:srgbClr val="144C76"/>
    <a:srgbClr val="2CACE3"/>
    <a:srgbClr val="009B93"/>
    <a:srgbClr val="2D298D"/>
    <a:srgbClr val="9CB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4EFCB-F097-3B79-3BD6-82C449EBA5FE}" v="11" dt="2024-04-23T19:22:59.521"/>
    <p1510:client id="{73D7625B-F131-9D10-04F6-C73C57235F87}" v="7" dt="2024-04-23T16:23:47.966"/>
    <p1510:client id="{BF03A59D-96EE-EACC-08DD-7451E61ED6C1}" v="2" dt="2024-04-23T16:47:22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Lucas" userId="1fbbbdde-bf7e-4dd6-88cf-d47dd46848c4" providerId="ADAL" clId="{164E73A5-B5CD-42F0-8425-F90F73D46825}"/>
    <pc:docChg chg="custSel modSld sldOrd">
      <pc:chgData name="Lindsay Lucas" userId="1fbbbdde-bf7e-4dd6-88cf-d47dd46848c4" providerId="ADAL" clId="{164E73A5-B5CD-42F0-8425-F90F73D46825}" dt="2024-04-23T17:44:43.865" v="74" actId="121"/>
      <pc:docMkLst>
        <pc:docMk/>
      </pc:docMkLst>
      <pc:sldChg chg="ord">
        <pc:chgData name="Lindsay Lucas" userId="1fbbbdde-bf7e-4dd6-88cf-d47dd46848c4" providerId="ADAL" clId="{164E73A5-B5CD-42F0-8425-F90F73D46825}" dt="2024-04-23T13:53:14.971" v="5"/>
        <pc:sldMkLst>
          <pc:docMk/>
          <pc:sldMk cId="3580507297" sldId="289"/>
        </pc:sldMkLst>
      </pc:sldChg>
      <pc:sldChg chg="ord">
        <pc:chgData name="Lindsay Lucas" userId="1fbbbdde-bf7e-4dd6-88cf-d47dd46848c4" providerId="ADAL" clId="{164E73A5-B5CD-42F0-8425-F90F73D46825}" dt="2024-04-23T13:53:11.811" v="3"/>
        <pc:sldMkLst>
          <pc:docMk/>
          <pc:sldMk cId="882569401" sldId="402"/>
        </pc:sldMkLst>
      </pc:sldChg>
      <pc:sldChg chg="modSp mod ord">
        <pc:chgData name="Lindsay Lucas" userId="1fbbbdde-bf7e-4dd6-88cf-d47dd46848c4" providerId="ADAL" clId="{164E73A5-B5CD-42F0-8425-F90F73D46825}" dt="2024-04-23T13:56:00.559" v="69" actId="403"/>
        <pc:sldMkLst>
          <pc:docMk/>
          <pc:sldMk cId="4142151843" sldId="479"/>
        </pc:sldMkLst>
        <pc:spChg chg="mod">
          <ac:chgData name="Lindsay Lucas" userId="1fbbbdde-bf7e-4dd6-88cf-d47dd46848c4" providerId="ADAL" clId="{164E73A5-B5CD-42F0-8425-F90F73D46825}" dt="2024-04-23T13:56:00.559" v="69" actId="403"/>
          <ac:spMkLst>
            <pc:docMk/>
            <pc:sldMk cId="4142151843" sldId="479"/>
            <ac:spMk id="5" creationId="{980AA93D-BD3D-436E-AD6D-4A24ACD9A22F}"/>
          </ac:spMkLst>
        </pc:spChg>
      </pc:sldChg>
      <pc:sldChg chg="mod modShow">
        <pc:chgData name="Lindsay Lucas" userId="1fbbbdde-bf7e-4dd6-88cf-d47dd46848c4" providerId="ADAL" clId="{164E73A5-B5CD-42F0-8425-F90F73D46825}" dt="2024-04-23T13:56:26.452" v="70" actId="729"/>
        <pc:sldMkLst>
          <pc:docMk/>
          <pc:sldMk cId="3353859973" sldId="510"/>
        </pc:sldMkLst>
      </pc:sldChg>
      <pc:sldChg chg="mod modShow">
        <pc:chgData name="Lindsay Lucas" userId="1fbbbdde-bf7e-4dd6-88cf-d47dd46848c4" providerId="ADAL" clId="{164E73A5-B5CD-42F0-8425-F90F73D46825}" dt="2024-04-23T13:56:29.087" v="71" actId="729"/>
        <pc:sldMkLst>
          <pc:docMk/>
          <pc:sldMk cId="516019433" sldId="611"/>
        </pc:sldMkLst>
      </pc:sldChg>
      <pc:sldChg chg="ord">
        <pc:chgData name="Lindsay Lucas" userId="1fbbbdde-bf7e-4dd6-88cf-d47dd46848c4" providerId="ADAL" clId="{164E73A5-B5CD-42F0-8425-F90F73D46825}" dt="2024-04-23T13:53:22.555" v="7"/>
        <pc:sldMkLst>
          <pc:docMk/>
          <pc:sldMk cId="2638130300" sldId="612"/>
        </pc:sldMkLst>
      </pc:sldChg>
      <pc:sldChg chg="mod ord modShow">
        <pc:chgData name="Lindsay Lucas" userId="1fbbbdde-bf7e-4dd6-88cf-d47dd46848c4" providerId="ADAL" clId="{164E73A5-B5CD-42F0-8425-F90F73D46825}" dt="2024-04-23T13:57:56.591" v="73" actId="729"/>
        <pc:sldMkLst>
          <pc:docMk/>
          <pc:sldMk cId="3116300416" sldId="623"/>
        </pc:sldMkLst>
      </pc:sldChg>
      <pc:sldChg chg="modSp mod">
        <pc:chgData name="Lindsay Lucas" userId="1fbbbdde-bf7e-4dd6-88cf-d47dd46848c4" providerId="ADAL" clId="{164E73A5-B5CD-42F0-8425-F90F73D46825}" dt="2024-04-23T17:44:43.865" v="74" actId="121"/>
        <pc:sldMkLst>
          <pc:docMk/>
          <pc:sldMk cId="852644596" sldId="625"/>
        </pc:sldMkLst>
        <pc:spChg chg="mod">
          <ac:chgData name="Lindsay Lucas" userId="1fbbbdde-bf7e-4dd6-88cf-d47dd46848c4" providerId="ADAL" clId="{164E73A5-B5CD-42F0-8425-F90F73D46825}" dt="2024-04-23T17:44:43.865" v="74" actId="121"/>
          <ac:spMkLst>
            <pc:docMk/>
            <pc:sldMk cId="852644596" sldId="625"/>
            <ac:spMk id="4" creationId="{E1DB7F49-74B6-5EEA-20DD-FC7F8B6B7856}"/>
          </ac:spMkLst>
        </pc:spChg>
      </pc:sldChg>
      <pc:sldChg chg="mod modShow">
        <pc:chgData name="Lindsay Lucas" userId="1fbbbdde-bf7e-4dd6-88cf-d47dd46848c4" providerId="ADAL" clId="{164E73A5-B5CD-42F0-8425-F90F73D46825}" dt="2024-04-23T13:56:31.212" v="72" actId="729"/>
        <pc:sldMkLst>
          <pc:docMk/>
          <pc:sldMk cId="1394698276" sldId="640"/>
        </pc:sldMkLst>
      </pc:sldChg>
    </pc:docChg>
  </pc:docChgLst>
  <pc:docChgLst>
    <pc:chgData name="Abeer Sikder" userId="S::asikder@csg.org::a0f664cc-255f-48e0-9934-3f306d276495" providerId="AD" clId="Web-{73D7625B-F131-9D10-04F6-C73C57235F87}"/>
    <pc:docChg chg="modSld">
      <pc:chgData name="Abeer Sikder" userId="S::asikder@csg.org::a0f664cc-255f-48e0-9934-3f306d276495" providerId="AD" clId="Web-{73D7625B-F131-9D10-04F6-C73C57235F87}" dt="2024-04-23T16:23:47.184" v="3" actId="20577"/>
      <pc:docMkLst>
        <pc:docMk/>
      </pc:docMkLst>
      <pc:sldChg chg="modSp">
        <pc:chgData name="Abeer Sikder" userId="S::asikder@csg.org::a0f664cc-255f-48e0-9934-3f306d276495" providerId="AD" clId="Web-{73D7625B-F131-9D10-04F6-C73C57235F87}" dt="2024-04-23T16:23:47.184" v="3" actId="20577"/>
        <pc:sldMkLst>
          <pc:docMk/>
          <pc:sldMk cId="4293186824" sldId="631"/>
        </pc:sldMkLst>
        <pc:spChg chg="mod">
          <ac:chgData name="Abeer Sikder" userId="S::asikder@csg.org::a0f664cc-255f-48e0-9934-3f306d276495" providerId="AD" clId="Web-{73D7625B-F131-9D10-04F6-C73C57235F87}" dt="2024-04-23T16:23:47.184" v="3" actId="20577"/>
          <ac:spMkLst>
            <pc:docMk/>
            <pc:sldMk cId="4293186824" sldId="631"/>
            <ac:spMk id="3" creationId="{7C50BC8E-4E86-AB7A-29A9-22E95376BBC9}"/>
          </ac:spMkLst>
        </pc:spChg>
      </pc:sldChg>
      <pc:sldChg chg="modSp">
        <pc:chgData name="Abeer Sikder" userId="S::asikder@csg.org::a0f664cc-255f-48e0-9934-3f306d276495" providerId="AD" clId="Web-{73D7625B-F131-9D10-04F6-C73C57235F87}" dt="2024-04-23T16:23:40.903" v="1" actId="20577"/>
        <pc:sldMkLst>
          <pc:docMk/>
          <pc:sldMk cId="387999801" sldId="636"/>
        </pc:sldMkLst>
        <pc:spChg chg="mod">
          <ac:chgData name="Abeer Sikder" userId="S::asikder@csg.org::a0f664cc-255f-48e0-9934-3f306d276495" providerId="AD" clId="Web-{73D7625B-F131-9D10-04F6-C73C57235F87}" dt="2024-04-23T16:23:40.903" v="1" actId="20577"/>
          <ac:spMkLst>
            <pc:docMk/>
            <pc:sldMk cId="387999801" sldId="636"/>
            <ac:spMk id="4" creationId="{CEE39E5A-9027-BDA3-94A3-CB1DA004B797}"/>
          </ac:spMkLst>
        </pc:spChg>
      </pc:sldChg>
    </pc:docChg>
  </pc:docChgLst>
  <pc:docChgLst>
    <pc:chgData name="Abeer Sikder" userId="S::asikder@csg.org::a0f664cc-255f-48e0-9934-3f306d276495" providerId="AD" clId="Web-{BF03A59D-96EE-EACC-08DD-7451E61ED6C1}"/>
    <pc:docChg chg="modSld">
      <pc:chgData name="Abeer Sikder" userId="S::asikder@csg.org::a0f664cc-255f-48e0-9934-3f306d276495" providerId="AD" clId="Web-{BF03A59D-96EE-EACC-08DD-7451E61ED6C1}" dt="2024-04-23T16:47:22.958" v="0" actId="20577"/>
      <pc:docMkLst>
        <pc:docMk/>
      </pc:docMkLst>
      <pc:sldChg chg="modSp">
        <pc:chgData name="Abeer Sikder" userId="S::asikder@csg.org::a0f664cc-255f-48e0-9934-3f306d276495" providerId="AD" clId="Web-{BF03A59D-96EE-EACC-08DD-7451E61ED6C1}" dt="2024-04-23T16:47:22.958" v="0" actId="20577"/>
        <pc:sldMkLst>
          <pc:docMk/>
          <pc:sldMk cId="4192196524" sldId="613"/>
        </pc:sldMkLst>
        <pc:spChg chg="mod">
          <ac:chgData name="Abeer Sikder" userId="S::asikder@csg.org::a0f664cc-255f-48e0-9934-3f306d276495" providerId="AD" clId="Web-{BF03A59D-96EE-EACC-08DD-7451E61ED6C1}" dt="2024-04-23T16:47:22.958" v="0" actId="20577"/>
          <ac:spMkLst>
            <pc:docMk/>
            <pc:sldMk cId="4192196524" sldId="613"/>
            <ac:spMk id="14" creationId="{C6936A67-AAE0-5444-9D87-54F8438EB538}"/>
          </ac:spMkLst>
        </pc:spChg>
      </pc:sldChg>
    </pc:docChg>
  </pc:docChgLst>
  <pc:docChgLst>
    <pc:chgData name="Abeer Sikder" userId="S::asikder@csg.org::a0f664cc-255f-48e0-9934-3f306d276495" providerId="AD" clId="Web-{2174EFCB-F097-3B79-3BD6-82C449EBA5FE}"/>
    <pc:docChg chg="modSld">
      <pc:chgData name="Abeer Sikder" userId="S::asikder@csg.org::a0f664cc-255f-48e0-9934-3f306d276495" providerId="AD" clId="Web-{2174EFCB-F097-3B79-3BD6-82C449EBA5FE}" dt="2024-04-23T19:22:56.803" v="7" actId="20577"/>
      <pc:docMkLst>
        <pc:docMk/>
      </pc:docMkLst>
      <pc:sldChg chg="modSp">
        <pc:chgData name="Abeer Sikder" userId="S::asikder@csg.org::a0f664cc-255f-48e0-9934-3f306d276495" providerId="AD" clId="Web-{2174EFCB-F097-3B79-3BD6-82C449EBA5FE}" dt="2024-04-23T19:21:49.614" v="1" actId="20577"/>
        <pc:sldMkLst>
          <pc:docMk/>
          <pc:sldMk cId="882569401" sldId="402"/>
        </pc:sldMkLst>
        <pc:spChg chg="mod">
          <ac:chgData name="Abeer Sikder" userId="S::asikder@csg.org::a0f664cc-255f-48e0-9934-3f306d276495" providerId="AD" clId="Web-{2174EFCB-F097-3B79-3BD6-82C449EBA5FE}" dt="2024-04-23T19:21:49.614" v="1" actId="20577"/>
          <ac:spMkLst>
            <pc:docMk/>
            <pc:sldMk cId="882569401" sldId="402"/>
            <ac:spMk id="4" creationId="{5FC814EB-1991-A1FB-D059-B19DFEB68924}"/>
          </ac:spMkLst>
        </pc:spChg>
      </pc:sldChg>
      <pc:sldChg chg="modSp">
        <pc:chgData name="Abeer Sikder" userId="S::asikder@csg.org::a0f664cc-255f-48e0-9934-3f306d276495" providerId="AD" clId="Web-{2174EFCB-F097-3B79-3BD6-82C449EBA5FE}" dt="2024-04-23T19:22:42.740" v="6" actId="20577"/>
        <pc:sldMkLst>
          <pc:docMk/>
          <pc:sldMk cId="3674261753" sldId="620"/>
        </pc:sldMkLst>
        <pc:spChg chg="mod">
          <ac:chgData name="Abeer Sikder" userId="S::asikder@csg.org::a0f664cc-255f-48e0-9934-3f306d276495" providerId="AD" clId="Web-{2174EFCB-F097-3B79-3BD6-82C449EBA5FE}" dt="2024-04-23T19:22:42.740" v="6" actId="20577"/>
          <ac:spMkLst>
            <pc:docMk/>
            <pc:sldMk cId="3674261753" sldId="620"/>
            <ac:spMk id="2" creationId="{DBCD6EFB-1D82-EAE6-F11E-D546D04B702B}"/>
          </ac:spMkLst>
        </pc:spChg>
      </pc:sldChg>
      <pc:sldChg chg="modSp">
        <pc:chgData name="Abeer Sikder" userId="S::asikder@csg.org::a0f664cc-255f-48e0-9934-3f306d276495" providerId="AD" clId="Web-{2174EFCB-F097-3B79-3BD6-82C449EBA5FE}" dt="2024-04-23T19:22:26.693" v="4" actId="1076"/>
        <pc:sldMkLst>
          <pc:docMk/>
          <pc:sldMk cId="852644596" sldId="625"/>
        </pc:sldMkLst>
        <pc:spChg chg="mod">
          <ac:chgData name="Abeer Sikder" userId="S::asikder@csg.org::a0f664cc-255f-48e0-9934-3f306d276495" providerId="AD" clId="Web-{2174EFCB-F097-3B79-3BD6-82C449EBA5FE}" dt="2024-04-23T19:22:26.693" v="4" actId="1076"/>
          <ac:spMkLst>
            <pc:docMk/>
            <pc:sldMk cId="852644596" sldId="625"/>
            <ac:spMk id="12" creationId="{E67A5A0E-545C-47C2-BFCE-DE6F9E6AD6F9}"/>
          </ac:spMkLst>
        </pc:spChg>
      </pc:sldChg>
      <pc:sldChg chg="modSp">
        <pc:chgData name="Abeer Sikder" userId="S::asikder@csg.org::a0f664cc-255f-48e0-9934-3f306d276495" providerId="AD" clId="Web-{2174EFCB-F097-3B79-3BD6-82C449EBA5FE}" dt="2024-04-23T19:22:56.803" v="7" actId="20577"/>
        <pc:sldMkLst>
          <pc:docMk/>
          <pc:sldMk cId="3558338869" sldId="626"/>
        </pc:sldMkLst>
        <pc:spChg chg="mod">
          <ac:chgData name="Abeer Sikder" userId="S::asikder@csg.org::a0f664cc-255f-48e0-9934-3f306d276495" providerId="AD" clId="Web-{2174EFCB-F097-3B79-3BD6-82C449EBA5FE}" dt="2024-04-23T19:22:56.803" v="7" actId="20577"/>
          <ac:spMkLst>
            <pc:docMk/>
            <pc:sldMk cId="3558338869" sldId="626"/>
            <ac:spMk id="2" creationId="{B9A32EBA-2CE0-9216-D28F-24BCFA55AE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BC634-4B24-4F39-ADCF-9A717F6B2FF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FBFA2-15F2-441E-BA1E-48FB0136B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1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FBFA2-15F2-441E-BA1E-48FB0136B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09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FBFA2-15F2-441E-BA1E-48FB0136B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06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A59B3-D9B3-BFDA-D56E-480559AEF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F404BF-F104-97D2-028C-E3F7FBF27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6A975-E771-6544-7693-181C9366A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18E00-B40C-A526-4C34-F036281E3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FBFA2-15F2-441E-BA1E-48FB0136B5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4C0AE-58B7-9287-10A4-3040002A3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C2DB82-A533-DFFA-7BAD-82EE5A094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AE9292-0417-1D9B-A486-2FD6657C1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D8E8D-1E26-B80B-8708-AE3FB5C96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FBFA2-15F2-441E-BA1E-48FB0136B5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4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35224-C6BF-C5C1-3B5A-ADC1948A1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810B2-0BDC-81B5-BA42-8F5EAC738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7DA0E-9614-AA3A-CF90-D0F7DFF63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DBC71-2A25-6F1E-4BBB-1797FA478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FBFA2-15F2-441E-BA1E-48FB0136B5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25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B7EF0-06B9-B749-F6FD-406CA7CC9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C098E7-B57F-84CA-5407-1E80F17E2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A2CB2-1862-24CB-30F2-CF431AE43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476B9-ED41-9899-F35E-922A8F1A3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FBFA2-15F2-441E-BA1E-48FB0136B5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7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F500E-EAF9-E3FA-E29E-43176DF7C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9D0572-CD26-CC53-0932-D274145F9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900DB-DDC8-3FFC-54C7-D0CB124CA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01E7A-C6C5-913B-1AD8-5D213C356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FBFA2-15F2-441E-BA1E-48FB0136B5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8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A0262-A841-7FC6-9F78-3FEC55101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9CF425-AD79-D551-844C-B29169A31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26AA41-4A20-EB84-1C03-3261E1294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1667E-955E-667E-96B9-58D6B0DC7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FBFA2-15F2-441E-BA1E-48FB0136B5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6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246D5-9CCA-F905-A1C3-A8E204F8F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D8EBF1-73D4-D79F-AE74-6DE5631F8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7BD4B-CDC4-50AD-2E2E-57F72EAFD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5FF71-1E85-5413-1BBE-979C7DB29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FBFA2-15F2-441E-BA1E-48FB0136B5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2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18585-37F9-3EDD-47FA-6BE1E8261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0CA50-C14C-07C1-7B3C-450C0BC4C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A3556-ED9D-DDDC-6066-24E19C658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4F9E-D69A-ECDE-B5FF-58730B52E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FBFA2-15F2-441E-BA1E-48FB0136B5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91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4918B-31F3-4AEF-BC57-100B99448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48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4918B-31F3-4AEF-BC57-100B99448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56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endParaRPr lang="en-US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051D8-3751-4671-A69D-100C557B4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839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endParaRPr lang="en-US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051D8-3751-4671-A69D-100C557B4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506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endParaRPr lang="en-US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051D8-3751-4671-A69D-100C557B4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395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4918B-31F3-4AEF-BC57-100B99448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15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4918B-31F3-4AEF-BC57-100B99448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5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AvenirNext LT Pro Regular" panose="020B0504020202020204" pitchFamily="34" charset="0"/>
              </a:rPr>
              <a:t>CAPE-Youth is a collaboration between the U.S. Department of Labor Office of Disability Employment Policy and: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4918B-31F3-4AEF-BC57-100B99448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7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4918B-31F3-4AEF-BC57-100B99448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1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FBFA2-15F2-441E-BA1E-48FB0136B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3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FBFA2-15F2-441E-BA1E-48FB0136B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84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FBFA2-15F2-441E-BA1E-48FB0136B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26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80AE8-4BCB-9EC6-524D-CAAFA5E28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560262-3809-C116-3758-7559163B1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9B970-AE39-1636-C7E0-E8F3A8E91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B06FA-DFB7-91AC-9531-15A61D572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FBFA2-15F2-441E-BA1E-48FB0136B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72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APEYouth" TargetMode="External"/><Relationship Id="rId3" Type="http://schemas.openxmlformats.org/officeDocument/2006/relationships/image" Target="../media/image10.png"/><Relationship Id="rId7" Type="http://schemas.openxmlformats.org/officeDocument/2006/relationships/hyperlink" Target="mailto:info@capeyouth.org" TargetMode="External"/><Relationship Id="rId12" Type="http://schemas.openxmlformats.org/officeDocument/2006/relationships/hyperlink" Target="http://www.capeyouth.org/" TargetMode="External"/><Relationship Id="rId2" Type="http://schemas.openxmlformats.org/officeDocument/2006/relationships/hyperlink" Target="https://capeyouth.org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mailto:asikder@csg.org" TargetMode="External"/><Relationship Id="rId11" Type="http://schemas.openxmlformats.org/officeDocument/2006/relationships/image" Target="../media/image12.png"/><Relationship Id="rId5" Type="http://schemas.openxmlformats.org/officeDocument/2006/relationships/hyperlink" Target="mailto:mcs378@cornell.edu" TargetMode="External"/><Relationship Id="rId10" Type="http://schemas.openxmlformats.org/officeDocument/2006/relationships/hyperlink" Target="https://twitter.com/csg_capeyouth?lang=en" TargetMode="External"/><Relationship Id="rId4" Type="http://schemas.openxmlformats.org/officeDocument/2006/relationships/hyperlink" Target="mailto:dklimkina@csg.org" TargetMode="External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csg.org/" TargetMode="External"/><Relationship Id="rId4" Type="http://schemas.openxmlformats.org/officeDocument/2006/relationships/hyperlink" Target="https://www.yti.cornell.edu/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APEYouth" TargetMode="External"/><Relationship Id="rId3" Type="http://schemas.openxmlformats.org/officeDocument/2006/relationships/image" Target="../media/image10.png"/><Relationship Id="rId7" Type="http://schemas.openxmlformats.org/officeDocument/2006/relationships/hyperlink" Target="mailto:info@capeyouth.org" TargetMode="External"/><Relationship Id="rId12" Type="http://schemas.openxmlformats.org/officeDocument/2006/relationships/hyperlink" Target="http://www.capeyouth.org/" TargetMode="External"/><Relationship Id="rId2" Type="http://schemas.openxmlformats.org/officeDocument/2006/relationships/hyperlink" Target="https://capeyouth.org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mailto:asikder@csg.org" TargetMode="External"/><Relationship Id="rId11" Type="http://schemas.openxmlformats.org/officeDocument/2006/relationships/image" Target="../media/image12.png"/><Relationship Id="rId5" Type="http://schemas.openxmlformats.org/officeDocument/2006/relationships/hyperlink" Target="mailto:mcs378@cornell.edu" TargetMode="External"/><Relationship Id="rId10" Type="http://schemas.openxmlformats.org/officeDocument/2006/relationships/hyperlink" Target="https://twitter.com/csg_capeyouth?lang=en" TargetMode="External"/><Relationship Id="rId4" Type="http://schemas.openxmlformats.org/officeDocument/2006/relationships/hyperlink" Target="mailto:dklimkina@csg.org" TargetMode="External"/><Relationship Id="rId9" Type="http://schemas.openxmlformats.org/officeDocument/2006/relationships/image" Target="../media/image1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csg.org/" TargetMode="External"/><Relationship Id="rId4" Type="http://schemas.openxmlformats.org/officeDocument/2006/relationships/hyperlink" Target="https://www.yti.cornell.edu/" TargetMode="Externa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7277"/>
            <a:ext cx="7772400" cy="136609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9594"/>
            <a:ext cx="6400800" cy="7569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0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2732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52075"/>
            <a:ext cx="5486400" cy="361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6C4FFB-26D3-50FC-55DE-52CB2FA3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2325" y="357359"/>
            <a:ext cx="7739349" cy="44287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77428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7428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8CAB-1345-4487-93F2-A07E996D3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D8C44-849E-47E6-9AA2-CA1DB7D16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2F4BE-A2EB-4C04-98D4-04811328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8FBC-127F-429B-8767-4DBA47D4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5FC76-4C50-4BA8-9568-36791054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3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8CAB-1345-4487-93F2-A07E996D3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D8C44-849E-47E6-9AA2-CA1DB7D16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2F4BE-A2EB-4C04-98D4-04811328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8FBC-127F-429B-8767-4DBA47D4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5FC76-4C50-4BA8-9568-36791054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75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D121-40C4-4CD0-9323-902D4704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A3D57-068B-4C4E-A5E1-1B9C2F6D9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E47E-E028-4897-AEC2-67950479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C31D9-AA4B-4EC2-B847-10B15482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61AC5-B0AB-4E12-983B-985888B0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14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CF49-4447-4E92-B59D-FBE5AE48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420DA-9F87-4FDF-8308-2F7023801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28A70-2FEB-4ABB-AAAB-EBCFED7D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B32C-7D4F-4CF9-A751-20E37AF9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E4D4-02E8-428F-8C16-256534AB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2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CF49-4447-4E92-B59D-FBE5AE48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420DA-9F87-4FDF-8308-2F7023801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28A70-2FEB-4ABB-AAAB-EBCFED7D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B32C-7D4F-4CF9-A751-20E37AF9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E4D4-02E8-428F-8C16-256534AB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1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44F1-1B2B-4122-ADF6-66F1E637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1B338-0B6E-40A5-8F8C-148DD03D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B1FB0-0A40-48C4-9F3B-2A697D73D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9DA3B-D3C5-4820-9371-D6ECC9FD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1BA66-AFD8-434A-A77E-1055C52C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45317-C89C-4B4B-8143-319F2AA9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33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A420-082F-4AE8-A4C1-3F425952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893A3-71E0-4736-90DE-67ECF5654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9B5CA-23B4-49B2-B486-C5743BF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78DC8-003C-45FE-B88F-0C4F141C4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3D6DE-6D97-4018-B473-DD580FCC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477B5-CC62-4CAD-8D3E-7E569208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69FEC-1514-4CAC-885F-F2581E8E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23FE0-915D-4B00-8311-E07AF101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0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7601"/>
            <a:ext cx="7772400" cy="1102519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5062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A420-082F-4AE8-A4C1-3F425952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893A3-71E0-4736-90DE-67ECF5654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9B5CA-23B4-49B2-B486-C5743BF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78DC8-003C-45FE-B88F-0C4F141C4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3D6DE-6D97-4018-B473-DD580FCC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477B5-CC62-4CAD-8D3E-7E569208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69FEC-1514-4CAC-885F-F2581E8E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23FE0-915D-4B00-8311-E07AF101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8C98-E425-4380-B42D-26AA6943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1BDCF-3331-475E-B485-3F7D18D1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CB28E-9A3E-426E-B129-C24CF6A6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D10EB-22C2-404E-8DEF-36609065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C5BF1-D887-4914-9F7F-B0648C5D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8AEFA-83A4-4B61-BC99-AF8BEF0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DCE51-82B3-4C7F-A4E8-6DE37BE0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4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2DF2-EE2A-4A45-81B8-9DBB7EF7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DF8D-B255-47A1-8E9F-BEB1836E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84215-5A26-4178-B27C-8E7BD9819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DA77E-FD90-4BEB-8909-908E7A3E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DCFA8-2C69-483C-A01C-707DD118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C094A-D713-47C9-AFEB-C1471E55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34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6EF8-1F0A-4E2D-A7B9-DEE40F15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CCC82-B36E-457E-9173-8A0BA459B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9F05-7320-41B5-AFE8-4D3A9F1C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292EA-52D2-49D9-99BD-51A0B3C8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7340E-3934-4193-8564-62ADA5DA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D824A-8BD2-4E99-A052-7FFC8BE3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2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2DF2-EE2A-4A45-81B8-9DBB7EF7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DF8D-B255-47A1-8E9F-BEB1836E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84215-5A26-4178-B27C-8E7BD9819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DA77E-FD90-4BEB-8909-908E7A3E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DCFA8-2C69-483C-A01C-707DD118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C094A-D713-47C9-AFEB-C1471E55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36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6EF8-1F0A-4E2D-A7B9-DEE40F15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CCC82-B36E-457E-9173-8A0BA459B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9F05-7320-41B5-AFE8-4D3A9F1C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292EA-52D2-49D9-99BD-51A0B3C8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7340E-3934-4193-8564-62ADA5DA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D824A-8BD2-4E99-A052-7FFC8BE3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5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7A43-D683-4C3C-AB90-9F06832C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91A10-EFC8-4102-B3AB-EB32759E3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8E6ED-BE66-4603-82CD-3F6E2DBC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1A25B-A871-4415-AB90-522AD057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5B62C-7D49-4843-BDBA-0A530E7A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88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0A386-6424-4C87-A8B7-069AB343F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4CFF3-0F04-46C3-A3F4-28157CBD6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89F6D-9781-4ADC-851E-2EDAC9D7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B66B-7540-4E29-9174-E365F8AE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EF045-FB3C-4951-8365-125FDC3C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2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67BCA5-C98E-44C3-A40F-C750AE069E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085850"/>
            <a:ext cx="7886700" cy="32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22907-DA4C-46BA-B7E7-9FD352BE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1705"/>
            <a:ext cx="7886700" cy="50839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9D3182-0DF6-429B-88D5-C7B7FB4857C3}"/>
              </a:ext>
            </a:extLst>
          </p:cNvPr>
          <p:cNvCxnSpPr/>
          <p:nvPr userDrawn="1"/>
        </p:nvCxnSpPr>
        <p:spPr>
          <a:xfrm>
            <a:off x="628650" y="857250"/>
            <a:ext cx="7886700" cy="0"/>
          </a:xfrm>
          <a:prstGeom prst="line">
            <a:avLst/>
          </a:prstGeom>
          <a:ln w="38100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8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8CAB-1345-4487-93F2-A07E996D3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D8C44-849E-47E6-9AA2-CA1DB7D16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2F4BE-A2EB-4C04-98D4-04811328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8FBC-127F-429B-8767-4DBA47D4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5FC76-4C50-4BA8-9568-36791054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59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8CAB-1345-4487-93F2-A07E996D3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D8C44-849E-47E6-9AA2-CA1DB7D16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2F4BE-A2EB-4C04-98D4-04811328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8FBC-127F-429B-8767-4DBA47D4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5FC76-4C50-4BA8-9568-36791054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3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D121-40C4-4CD0-9323-902D4704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A3D57-068B-4C4E-A5E1-1B9C2F6D9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E47E-E028-4897-AEC2-67950479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C31D9-AA4B-4EC2-B847-10B15482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61AC5-B0AB-4E12-983B-985888B0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2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CF49-4447-4E92-B59D-FBE5AE48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420DA-9F87-4FDF-8308-2F7023801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28A70-2FEB-4ABB-AAAB-EBCFED7D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B32C-7D4F-4CF9-A751-20E37AF9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E4D4-02E8-428F-8C16-256534AB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9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CF49-4447-4E92-B59D-FBE5AE48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420DA-9F87-4FDF-8308-2F7023801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28A70-2FEB-4ABB-AAAB-EBCFED7D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B32C-7D4F-4CF9-A751-20E37AF9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E4D4-02E8-428F-8C16-256534AB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88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44F1-1B2B-4122-ADF6-66F1E637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1B338-0B6E-40A5-8F8C-148DD03D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B1FB0-0A40-48C4-9F3B-2A697D73D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9DA3B-D3C5-4820-9371-D6ECC9FD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1BA66-AFD8-434A-A77E-1055C52C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45317-C89C-4B4B-8143-319F2AA9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25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A420-082F-4AE8-A4C1-3F425952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893A3-71E0-4736-90DE-67ECF5654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9B5CA-23B4-49B2-B486-C5743BF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78DC8-003C-45FE-B88F-0C4F141C4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3D6DE-6D97-4018-B473-DD580FCC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477B5-CC62-4CAD-8D3E-7E569208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69FEC-1514-4CAC-885F-F2581E8E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23FE0-915D-4B00-8311-E07AF101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A420-082F-4AE8-A4C1-3F425952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893A3-71E0-4736-90DE-67ECF5654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9B5CA-23B4-49B2-B486-C5743BF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78DC8-003C-45FE-B88F-0C4F141C4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3D6DE-6D97-4018-B473-DD580FCC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477B5-CC62-4CAD-8D3E-7E569208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69FEC-1514-4CAC-885F-F2581E8E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23FE0-915D-4B00-8311-E07AF101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36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8C98-E425-4380-B42D-26AA6943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1BDCF-3331-475E-B485-3F7D18D1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CB28E-9A3E-426E-B129-C24CF6A6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D10EB-22C2-404E-8DEF-36609065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73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C5BF1-D887-4914-9F7F-B0648C5D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8AEFA-83A4-4B61-BC99-AF8BEF0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DCE51-82B3-4C7F-A4E8-6DE37BE0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91518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51981"/>
            <a:ext cx="7772400" cy="639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2DF2-EE2A-4A45-81B8-9DBB7EF7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DF8D-B255-47A1-8E9F-BEB1836E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84215-5A26-4178-B27C-8E7BD9819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DA77E-FD90-4BEB-8909-908E7A3E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DCFA8-2C69-483C-A01C-707DD118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C094A-D713-47C9-AFEB-C1471E55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45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6EF8-1F0A-4E2D-A7B9-DEE40F15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CCC82-B36E-457E-9173-8A0BA459B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9F05-7320-41B5-AFE8-4D3A9F1C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292EA-52D2-49D9-99BD-51A0B3C8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7340E-3934-4193-8564-62ADA5DA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D824A-8BD2-4E99-A052-7FFC8BE3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79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2DF2-EE2A-4A45-81B8-9DBB7EF7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DF8D-B255-47A1-8E9F-BEB1836E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84215-5A26-4178-B27C-8E7BD9819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DA77E-FD90-4BEB-8909-908E7A3E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DCFA8-2C69-483C-A01C-707DD118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C094A-D713-47C9-AFEB-C1471E55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59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6EF8-1F0A-4E2D-A7B9-DEE40F15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CCC82-B36E-457E-9173-8A0BA459B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9F05-7320-41B5-AFE8-4D3A9F1C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292EA-52D2-49D9-99BD-51A0B3C8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7340E-3934-4193-8564-62ADA5DA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D824A-8BD2-4E99-A052-7FFC8BE3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67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7A43-D683-4C3C-AB90-9F06832C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91A10-EFC8-4102-B3AB-EB32759E3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8E6ED-BE66-4603-82CD-3F6E2DBC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1A25B-A871-4415-AB90-522AD057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5B62C-7D49-4843-BDBA-0A530E7A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81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0A386-6424-4C87-A8B7-069AB343F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4CFF3-0F04-46C3-A3F4-28157CBD6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89F6D-9781-4ADC-851E-2EDAC9D7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B66B-7540-4E29-9174-E365F8AE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EF045-FB3C-4951-8365-125FDC3C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71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E-Youth's Purpos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of woman holding colorful books, wearing backpack, looking off to the sky, smiling. 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3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FD6974-D724-4EDA-BBDA-E9AE7AB5A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19676" y="-9525"/>
            <a:ext cx="4124325" cy="5153025"/>
          </a:xfrm>
          <a:prstGeom prst="rect">
            <a:avLst/>
          </a:prstGeom>
          <a:solidFill>
            <a:srgbClr val="ED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129113" y="299187"/>
            <a:ext cx="390545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>
                <a:solidFill>
                  <a:srgbClr val="154C77"/>
                </a:solidFill>
              </a:rPr>
              <a:t>CAPE-Youth’s Purpose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312032" y="916536"/>
            <a:ext cx="3539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>
                <a:solidFill>
                  <a:srgbClr val="154C77"/>
                </a:solidFill>
                <a:latin typeface="AvenirNext LT Pro Bold" panose="020B0504020202020204" pitchFamily="34" charset="0"/>
              </a:rPr>
              <a:t>The Center for Advancing Policy on Employment for Youth (CAPE-Youth) seeks to </a:t>
            </a:r>
            <a:r>
              <a:rPr lang="en-US" sz="1575" b="1">
                <a:solidFill>
                  <a:srgbClr val="154C77"/>
                </a:solidFill>
                <a:latin typeface="AvenirNext LT Pro Bold" panose="020B0504020202020204" pitchFamily="34" charset="0"/>
              </a:rPr>
              <a:t>improve employment outcomes </a:t>
            </a:r>
            <a:r>
              <a:rPr lang="en-US" sz="1575">
                <a:solidFill>
                  <a:srgbClr val="154C77"/>
                </a:solidFill>
                <a:latin typeface="AvenirNext LT Pro Bold" panose="020B0504020202020204" pitchFamily="34" charset="0"/>
              </a:rPr>
              <a:t>for youth and young adults with disabilities by </a:t>
            </a:r>
            <a:r>
              <a:rPr lang="en-US" sz="1575" b="1">
                <a:solidFill>
                  <a:srgbClr val="154C77"/>
                </a:solidFill>
                <a:latin typeface="AvenirNext LT Pro Bold" panose="020B0504020202020204" pitchFamily="34" charset="0"/>
              </a:rPr>
              <a:t>helping states build capacity </a:t>
            </a:r>
            <a:r>
              <a:rPr lang="en-US" sz="1575">
                <a:solidFill>
                  <a:srgbClr val="154C77"/>
                </a:solidFill>
                <a:latin typeface="AvenirNext LT Pro Bold" panose="020B0504020202020204" pitchFamily="34" charset="0"/>
              </a:rPr>
              <a:t>in their youth service delivery and workforce systems. </a:t>
            </a:r>
            <a:endParaRPr lang="en-US" sz="1575"/>
          </a:p>
        </p:txBody>
      </p:sp>
    </p:spTree>
    <p:extLst>
      <p:ext uri="{BB962C8B-B14F-4D97-AF65-F5344CB8AC3E}">
        <p14:creationId xmlns:p14="http://schemas.microsoft.com/office/powerpoint/2010/main" val="1602259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EAE6"/>
          </a:solidFill>
          <a:ln>
            <a:solidFill>
              <a:srgbClr val="EDE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E4D4-02E8-428F-8C16-256534AB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61E8DB-FC67-4D58-B970-303C64067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14502"/>
            <a:ext cx="9144000" cy="1621687"/>
          </a:xfrm>
          <a:prstGeom prst="rect">
            <a:avLst/>
          </a:prstGeom>
          <a:solidFill>
            <a:srgbClr val="154C77"/>
          </a:solidFill>
          <a:ln w="38100"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 descr="CAPE Youth Logo">
            <a:extLst>
              <a:ext uri="{FF2B5EF4-FFF2-40B4-BE49-F238E27FC236}">
                <a16:creationId xmlns:a16="http://schemas.microsoft.com/office/drawing/2014/main" id="{8C5A2900-C6F6-4279-91F2-2F16FA062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44" y="1814529"/>
            <a:ext cx="2962662" cy="1373889"/>
          </a:xfrm>
          <a:prstGeom prst="rect">
            <a:avLst/>
          </a:prstGeom>
        </p:spPr>
      </p:pic>
      <p:sp>
        <p:nvSpPr>
          <p:cNvPr id="10" name="Title 14">
            <a:extLst>
              <a:ext uri="{FF2B5EF4-FFF2-40B4-BE49-F238E27FC236}">
                <a16:creationId xmlns:a16="http://schemas.microsoft.com/office/drawing/2014/main" id="{9156055D-CEAF-4450-95F8-2B871D2198A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86494" y="2236016"/>
            <a:ext cx="4452257" cy="4385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15791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893A3-71E0-4736-90DE-67ECF5654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990" y="1378271"/>
            <a:ext cx="3868340" cy="617934"/>
          </a:xfrm>
        </p:spPr>
        <p:txBody>
          <a:bodyPr anchor="b">
            <a:noAutofit/>
          </a:bodyPr>
          <a:lstStyle>
            <a:lvl1pPr marL="0" indent="0">
              <a:buNone/>
              <a:defRPr sz="1575" b="1"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9B5CA-23B4-49B2-B486-C5743BF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90" y="2070499"/>
            <a:ext cx="3868340" cy="2947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78DC8-003C-45FE-B88F-0C4F141C4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66799" y="1378271"/>
            <a:ext cx="3887391" cy="617934"/>
          </a:xfrm>
        </p:spPr>
        <p:txBody>
          <a:bodyPr anchor="b">
            <a:noAutofit/>
          </a:bodyPr>
          <a:lstStyle>
            <a:lvl1pPr marL="0" indent="0">
              <a:buNone/>
              <a:defRPr sz="157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3D6DE-6D97-4018-B473-DD580FCC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6799" y="2070499"/>
            <a:ext cx="3887391" cy="2947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23FE0-915D-4B00-8311-E07AF101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1844F1-1B2B-4122-ADF6-66F1E637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76" y="140884"/>
            <a:ext cx="6263174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0874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CAPE-Youth Logo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5075" y="1617025"/>
            <a:ext cx="3959678" cy="183624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94778" y="1856187"/>
            <a:ext cx="257244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Dina Klimkina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dklimkina@csg.org</a:t>
            </a:r>
            <a:b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350"/>
              <a:t>Matthew Saleh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mcs378@cornell.edu</a:t>
            </a:r>
            <a:b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350"/>
              <a:t>Abeer Sikder</a:t>
            </a:r>
          </a:p>
          <a:p>
            <a:r>
              <a:rPr lang="en-US" sz="1350">
                <a:hlinkClick r:id="rId6"/>
              </a:rPr>
              <a:t>asikder@csg.org</a:t>
            </a:r>
            <a:endParaRPr lang="en-US" sz="1350"/>
          </a:p>
          <a:p>
            <a:endParaRPr lang="en-US" sz="1350"/>
          </a:p>
          <a:p>
            <a:r>
              <a:rPr lang="en-US" sz="1350"/>
              <a:t>CAPE-Youth </a:t>
            </a:r>
            <a:r>
              <a:rPr lang="en-US" sz="1350">
                <a:hlinkClick r:id="rId7"/>
              </a:rPr>
              <a:t>info@capeyouth.org</a:t>
            </a:r>
            <a:endParaRPr lang="en-US" sz="135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4778" y="1397735"/>
            <a:ext cx="201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154C77"/>
                </a:solidFill>
              </a:rPr>
              <a:t>Contact Us:</a:t>
            </a:r>
          </a:p>
        </p:txBody>
      </p:sp>
      <p:pic>
        <p:nvPicPr>
          <p:cNvPr id="8" name="Picture 7" descr="Facebook Logo">
            <a:hlinkClick r:id="rId8"/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12278" y="3801185"/>
            <a:ext cx="818507" cy="818507"/>
          </a:xfrm>
          <a:prstGeom prst="rect">
            <a:avLst/>
          </a:prstGeom>
        </p:spPr>
      </p:pic>
      <p:pic>
        <p:nvPicPr>
          <p:cNvPr id="9" name="Picture 8" descr="Twitter Logo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39444" y="3801185"/>
            <a:ext cx="818507" cy="8250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167866" y="1397735"/>
            <a:ext cx="173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154C77"/>
                </a:solidFill>
              </a:rPr>
              <a:t>Visit Us</a:t>
            </a:r>
            <a:r>
              <a:rPr lang="en-US" sz="1800" b="1" baseline="0">
                <a:solidFill>
                  <a:srgbClr val="154C77"/>
                </a:solidFill>
              </a:rPr>
              <a:t> at:</a:t>
            </a:r>
            <a:endParaRPr lang="en-US" sz="1800" b="1">
              <a:solidFill>
                <a:srgbClr val="154C77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71840" y="4674089"/>
            <a:ext cx="195371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>
                <a:solidFill>
                  <a:srgbClr val="154C77"/>
                </a:solidFill>
              </a:rPr>
              <a:t>@CSG_CAPEYouth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80009" y="3127935"/>
            <a:ext cx="248447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>
                <a:solidFill>
                  <a:srgbClr val="154C77"/>
                </a:solidFill>
                <a:hlinkClick r:id="rId12"/>
              </a:rPr>
              <a:t>http://www.capeyouth.org</a:t>
            </a:r>
            <a:r>
              <a:rPr lang="en-US" sz="1125">
                <a:solidFill>
                  <a:srgbClr val="154C77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28474" y="4674089"/>
            <a:ext cx="1386112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>
                <a:solidFill>
                  <a:srgbClr val="154C77"/>
                </a:solidFill>
              </a:rPr>
              <a:t>@CAPEYouth</a:t>
            </a:r>
          </a:p>
        </p:txBody>
      </p:sp>
    </p:spTree>
    <p:extLst>
      <p:ext uri="{BB962C8B-B14F-4D97-AF65-F5344CB8AC3E}">
        <p14:creationId xmlns:p14="http://schemas.microsoft.com/office/powerpoint/2010/main" val="252744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583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583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Partners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951713" y="1656541"/>
            <a:ext cx="6569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rgbClr val="154C77"/>
                </a:solidFill>
              </a:rPr>
              <a:t>CAPE-Youth is a collaboration between the U.S. Department of Labor’s Office of Disability Employment Policy (ODEP) and: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B38268-CEC4-41D9-84EE-82164930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73" y="4432433"/>
            <a:ext cx="8185523" cy="5702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56">
                <a:solidFill>
                  <a:srgbClr val="154C77"/>
                </a:solidFill>
                <a:cs typeface="Arial"/>
              </a:rPr>
              <a:t>Edit Master text styles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56">
                <a:solidFill>
                  <a:srgbClr val="154C77"/>
                </a:solidFill>
                <a:cs typeface="Arial"/>
              </a:rPr>
              <a:t>Second level</a:t>
            </a:r>
          </a:p>
        </p:txBody>
      </p:sp>
      <p:pic>
        <p:nvPicPr>
          <p:cNvPr id="6" name="Picture 5" descr="The Council of State Governments logo">
            <a:extLst>
              <a:ext uri="{FF2B5EF4-FFF2-40B4-BE49-F238E27FC236}">
                <a16:creationId xmlns:a16="http://schemas.microsoft.com/office/drawing/2014/main" id="{8491966C-8D24-414C-BDDF-0A2C69BFD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6" y="2768389"/>
            <a:ext cx="2528976" cy="899150"/>
          </a:xfrm>
          <a:prstGeom prst="rect">
            <a:avLst/>
          </a:prstGeom>
        </p:spPr>
      </p:pic>
      <p:pic>
        <p:nvPicPr>
          <p:cNvPr id="7" name="Picture 6" descr="Cornell ILR Yang-Tan Institute Logo">
            <a:extLst>
              <a:ext uri="{FF2B5EF4-FFF2-40B4-BE49-F238E27FC236}">
                <a16:creationId xmlns:a16="http://schemas.microsoft.com/office/drawing/2014/main" id="{36BA96E8-8833-4F45-87CB-9A9D0163B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1" y="2720877"/>
            <a:ext cx="4330618" cy="99417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278012" y="3638154"/>
            <a:ext cx="3117014" cy="3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5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https://www.yti.cornell.edu/</a:t>
            </a:r>
            <a:r>
              <a:rPr lang="en-US" sz="135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2366" y="3667537"/>
            <a:ext cx="24177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https://www.csg.org/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50993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DF8D-B255-47A1-8E9F-BEB1836E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610" y="1399593"/>
            <a:ext cx="4223244" cy="364151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C094A-D713-47C9-AFEB-C1471E55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626EF8-1F0A-4E2D-A7B9-DEE40F15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86" y="1315616"/>
            <a:ext cx="2949178" cy="866799"/>
          </a:xfrm>
        </p:spPr>
        <p:txBody>
          <a:bodyPr anchor="b">
            <a:normAutofit/>
          </a:bodyPr>
          <a:lstStyle>
            <a:lvl1pPr>
              <a:defRPr sz="2025" b="1">
                <a:solidFill>
                  <a:srgbClr val="154C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B69F05-7320-41B5-AFE8-4D3A9F1C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987" y="2182415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1844F1-1B2B-4122-ADF6-66F1E637C233}"/>
              </a:ext>
            </a:extLst>
          </p:cNvPr>
          <p:cNvSpPr txBox="1">
            <a:spLocks/>
          </p:cNvSpPr>
          <p:nvPr userDrawn="1"/>
        </p:nvSpPr>
        <p:spPr>
          <a:xfrm>
            <a:off x="194776" y="140884"/>
            <a:ext cx="6263174" cy="994172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5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349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6EF8-1F0A-4E2D-A7B9-DEE40F15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86" y="1315616"/>
            <a:ext cx="2949178" cy="866799"/>
          </a:xfrm>
        </p:spPr>
        <p:txBody>
          <a:bodyPr anchor="b">
            <a:normAutofit/>
          </a:bodyPr>
          <a:lstStyle>
            <a:lvl1pPr>
              <a:defRPr sz="2025" b="1">
                <a:solidFill>
                  <a:srgbClr val="154C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CCC82-B36E-457E-9173-8A0BA459B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38366" y="1399593"/>
            <a:ext cx="4223243" cy="364151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9F05-7320-41B5-AFE8-4D3A9F1C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987" y="2182415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D824A-8BD2-4E99-A052-7FFC8BE3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1844F1-1B2B-4122-ADF6-66F1E637C233}"/>
              </a:ext>
            </a:extLst>
          </p:cNvPr>
          <p:cNvSpPr txBox="1">
            <a:spLocks/>
          </p:cNvSpPr>
          <p:nvPr userDrawn="1"/>
        </p:nvSpPr>
        <p:spPr>
          <a:xfrm>
            <a:off x="194776" y="140884"/>
            <a:ext cx="6263174" cy="994172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50"/>
              <a:t>Emily Voorde</a:t>
            </a:r>
          </a:p>
        </p:txBody>
      </p:sp>
    </p:spTree>
    <p:extLst>
      <p:ext uri="{BB962C8B-B14F-4D97-AF65-F5344CB8AC3E}">
        <p14:creationId xmlns:p14="http://schemas.microsoft.com/office/powerpoint/2010/main" val="2427537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8CAB-1345-4487-93F2-A07E996D3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D8C44-849E-47E6-9AA2-CA1DB7D16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2F4BE-A2EB-4C04-98D4-04811328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8FBC-127F-429B-8767-4DBA47D4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5FC76-4C50-4BA8-9568-36791054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C5065CBE-E15C-4781-BBF0-0DA601C27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90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8CAB-1345-4487-93F2-A07E996D3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D8C44-849E-47E6-9AA2-CA1DB7D16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2F4BE-A2EB-4C04-98D4-04811328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8FBC-127F-429B-8767-4DBA47D4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5FC76-4C50-4BA8-9568-36791054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97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D121-40C4-4CD0-9323-902D4704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A3D57-068B-4C4E-A5E1-1B9C2F6D9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E47E-E028-4897-AEC2-67950479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C31D9-AA4B-4EC2-B847-10B15482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61AC5-B0AB-4E12-983B-985888B0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658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CF49-4447-4E92-B59D-FBE5AE48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420DA-9F87-4FDF-8308-2F7023801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28A70-2FEB-4ABB-AAAB-EBCFED7D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B32C-7D4F-4CF9-A751-20E37AF9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E4D4-02E8-428F-8C16-256534AB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218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CF49-4447-4E92-B59D-FBE5AE48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420DA-9F87-4FDF-8308-2F7023801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28A70-2FEB-4ABB-AAAB-EBCFED7D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B32C-7D4F-4CF9-A751-20E37AF9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E4D4-02E8-428F-8C16-256534AB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205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44F1-1B2B-4122-ADF6-66F1E637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1B338-0B6E-40A5-8F8C-148DD03D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B1FB0-0A40-48C4-9F3B-2A697D73D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9DA3B-D3C5-4820-9371-D6ECC9FD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1BA66-AFD8-434A-A77E-1055C52C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45317-C89C-4B4B-8143-319F2AA9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68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A420-082F-4AE8-A4C1-3F425952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893A3-71E0-4736-90DE-67ECF5654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9B5CA-23B4-49B2-B486-C5743BF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78DC8-003C-45FE-B88F-0C4F141C4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3D6DE-6D97-4018-B473-DD580FCC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477B5-CC62-4CAD-8D3E-7E569208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69FEC-1514-4CAC-885F-F2581E8E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23FE0-915D-4B00-8311-E07AF101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0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9679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950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967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7950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A420-082F-4AE8-A4C1-3F425952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893A3-71E0-4736-90DE-67ECF5654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9B5CA-23B4-49B2-B486-C5743BF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78DC8-003C-45FE-B88F-0C4F141C4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3D6DE-6D97-4018-B473-DD580FCC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477B5-CC62-4CAD-8D3E-7E569208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69FEC-1514-4CAC-885F-F2581E8E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23FE0-915D-4B00-8311-E07AF101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67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8C98-E425-4380-B42D-26AA6943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1BDCF-3331-475E-B485-3F7D18D1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CB28E-9A3E-426E-B129-C24CF6A6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D10EB-22C2-404E-8DEF-36609065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24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C5BF1-D887-4914-9F7F-B0648C5D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8AEFA-83A4-4B61-BC99-AF8BEF0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DCE51-82B3-4C7F-A4E8-6DE37BE0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3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2DF2-EE2A-4A45-81B8-9DBB7EF7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DF8D-B255-47A1-8E9F-BEB1836E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84215-5A26-4178-B27C-8E7BD9819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DA77E-FD90-4BEB-8909-908E7A3E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DCFA8-2C69-483C-A01C-707DD118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C094A-D713-47C9-AFEB-C1471E55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21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6EF8-1F0A-4E2D-A7B9-DEE40F15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CCC82-B36E-457E-9173-8A0BA459B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9F05-7320-41B5-AFE8-4D3A9F1C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292EA-52D2-49D9-99BD-51A0B3C8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7340E-3934-4193-8564-62ADA5DA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D824A-8BD2-4E99-A052-7FFC8BE3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84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2DF2-EE2A-4A45-81B8-9DBB7EF7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DF8D-B255-47A1-8E9F-BEB1836E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84215-5A26-4178-B27C-8E7BD9819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DA77E-FD90-4BEB-8909-908E7A3E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DCFA8-2C69-483C-A01C-707DD118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C094A-D713-47C9-AFEB-C1471E55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692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6EF8-1F0A-4E2D-A7B9-DEE40F15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CCC82-B36E-457E-9173-8A0BA459B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9F05-7320-41B5-AFE8-4D3A9F1C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292EA-52D2-49D9-99BD-51A0B3C8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7340E-3934-4193-8564-62ADA5DA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D824A-8BD2-4E99-A052-7FFC8BE3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20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7A43-D683-4C3C-AB90-9F06832C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91A10-EFC8-4102-B3AB-EB32759E3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8E6ED-BE66-4603-82CD-3F6E2DBC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1A25B-A871-4415-AB90-522AD057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5B62C-7D49-4843-BDBA-0A530E7A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03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0A386-6424-4C87-A8B7-069AB343F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4CFF3-0F04-46C3-A3F4-28157CBD6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89F6D-9781-4ADC-851E-2EDAC9D7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B66B-7540-4E29-9174-E365F8AE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EF045-FB3C-4951-8365-125FDC3C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09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E-Youth's Purpos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of woman holding colorful books, wearing backpack, looking off to the sky, smiling. 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3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FD6974-D724-4EDA-BBDA-E9AE7AB5A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19676" y="-9525"/>
            <a:ext cx="4124325" cy="5153025"/>
          </a:xfrm>
          <a:prstGeom prst="rect">
            <a:avLst/>
          </a:prstGeom>
          <a:solidFill>
            <a:srgbClr val="ED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129113" y="299187"/>
            <a:ext cx="390545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>
                <a:solidFill>
                  <a:srgbClr val="154C77"/>
                </a:solidFill>
              </a:rPr>
              <a:t>CAPE-Youth’s Purpose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312032" y="916536"/>
            <a:ext cx="3539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>
                <a:solidFill>
                  <a:srgbClr val="154C77"/>
                </a:solidFill>
                <a:latin typeface="AvenirNext LT Pro Bold" panose="020B0504020202020204" pitchFamily="34" charset="0"/>
              </a:rPr>
              <a:t>The Center for Advancing Policy on Employment for Youth (CAPE-Youth) seeks to </a:t>
            </a:r>
            <a:r>
              <a:rPr lang="en-US" sz="1575" b="1">
                <a:solidFill>
                  <a:srgbClr val="154C77"/>
                </a:solidFill>
                <a:latin typeface="AvenirNext LT Pro Bold" panose="020B0504020202020204" pitchFamily="34" charset="0"/>
              </a:rPr>
              <a:t>improve employment outcomes </a:t>
            </a:r>
            <a:r>
              <a:rPr lang="en-US" sz="1575">
                <a:solidFill>
                  <a:srgbClr val="154C77"/>
                </a:solidFill>
                <a:latin typeface="AvenirNext LT Pro Bold" panose="020B0504020202020204" pitchFamily="34" charset="0"/>
              </a:rPr>
              <a:t>for youth and young adults with disabilities by </a:t>
            </a:r>
            <a:r>
              <a:rPr lang="en-US" sz="1575" b="1">
                <a:solidFill>
                  <a:srgbClr val="154C77"/>
                </a:solidFill>
                <a:latin typeface="AvenirNext LT Pro Bold" panose="020B0504020202020204" pitchFamily="34" charset="0"/>
              </a:rPr>
              <a:t>helping states build capacity </a:t>
            </a:r>
            <a:r>
              <a:rPr lang="en-US" sz="1575">
                <a:solidFill>
                  <a:srgbClr val="154C77"/>
                </a:solidFill>
                <a:latin typeface="AvenirNext LT Pro Bold" panose="020B0504020202020204" pitchFamily="34" charset="0"/>
              </a:rPr>
              <a:t>in their youth service delivery and workforce systems. </a:t>
            </a:r>
            <a:endParaRPr lang="en-US" sz="1575"/>
          </a:p>
        </p:txBody>
      </p:sp>
    </p:spTree>
    <p:extLst>
      <p:ext uri="{BB962C8B-B14F-4D97-AF65-F5344CB8AC3E}">
        <p14:creationId xmlns:p14="http://schemas.microsoft.com/office/powerpoint/2010/main" val="17784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EAE6"/>
          </a:solidFill>
          <a:ln>
            <a:solidFill>
              <a:srgbClr val="EDE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E4D4-02E8-428F-8C16-256534AB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61E8DB-FC67-4D58-B970-303C64067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14502"/>
            <a:ext cx="9144000" cy="1621687"/>
          </a:xfrm>
          <a:prstGeom prst="rect">
            <a:avLst/>
          </a:prstGeom>
          <a:solidFill>
            <a:srgbClr val="154C77"/>
          </a:solidFill>
          <a:ln w="38100"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 descr="CAPE Youth Logo">
            <a:extLst>
              <a:ext uri="{FF2B5EF4-FFF2-40B4-BE49-F238E27FC236}">
                <a16:creationId xmlns:a16="http://schemas.microsoft.com/office/drawing/2014/main" id="{8C5A2900-C6F6-4279-91F2-2F16FA062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44" y="1814529"/>
            <a:ext cx="2962662" cy="1373889"/>
          </a:xfrm>
          <a:prstGeom prst="rect">
            <a:avLst/>
          </a:prstGeom>
        </p:spPr>
      </p:pic>
      <p:sp>
        <p:nvSpPr>
          <p:cNvPr id="10" name="Title 14">
            <a:extLst>
              <a:ext uri="{FF2B5EF4-FFF2-40B4-BE49-F238E27FC236}">
                <a16:creationId xmlns:a16="http://schemas.microsoft.com/office/drawing/2014/main" id="{9156055D-CEAF-4450-95F8-2B871D2198A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86494" y="2236016"/>
            <a:ext cx="4452257" cy="4385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209628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893A3-71E0-4736-90DE-67ECF5654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990" y="1378271"/>
            <a:ext cx="3868340" cy="617934"/>
          </a:xfrm>
        </p:spPr>
        <p:txBody>
          <a:bodyPr anchor="b">
            <a:noAutofit/>
          </a:bodyPr>
          <a:lstStyle>
            <a:lvl1pPr marL="0" indent="0">
              <a:buNone/>
              <a:defRPr sz="1575" b="1"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9B5CA-23B4-49B2-B486-C5743BF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90" y="2070499"/>
            <a:ext cx="3868340" cy="2947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78DC8-003C-45FE-B88F-0C4F141C4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66799" y="1378271"/>
            <a:ext cx="3887391" cy="617934"/>
          </a:xfrm>
        </p:spPr>
        <p:txBody>
          <a:bodyPr anchor="b">
            <a:noAutofit/>
          </a:bodyPr>
          <a:lstStyle>
            <a:lvl1pPr marL="0" indent="0">
              <a:buNone/>
              <a:defRPr sz="157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3D6DE-6D97-4018-B473-DD580FCC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66799" y="2070499"/>
            <a:ext cx="3887391" cy="2947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23FE0-915D-4B00-8311-E07AF101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1844F1-1B2B-4122-ADF6-66F1E637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76" y="140884"/>
            <a:ext cx="6263174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3619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CAPE-Youth Logo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5075" y="1617025"/>
            <a:ext cx="3959678" cy="183624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94778" y="1856187"/>
            <a:ext cx="257244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Dina Klimkina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dklimkina@csg.org</a:t>
            </a:r>
            <a:b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350"/>
              <a:t>Matthew Saleh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mcs378@cornell.edu</a:t>
            </a:r>
            <a:b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350"/>
              <a:t>Abeer Sikder</a:t>
            </a:r>
          </a:p>
          <a:p>
            <a:r>
              <a:rPr lang="en-US" sz="1350">
                <a:hlinkClick r:id="rId6"/>
              </a:rPr>
              <a:t>asikder@csg.org</a:t>
            </a:r>
            <a:endParaRPr lang="en-US" sz="1350"/>
          </a:p>
          <a:p>
            <a:endParaRPr lang="en-US" sz="1350"/>
          </a:p>
          <a:p>
            <a:r>
              <a:rPr lang="en-US" sz="1350"/>
              <a:t>CAPE-Youth </a:t>
            </a:r>
            <a:r>
              <a:rPr lang="en-US" sz="1350">
                <a:hlinkClick r:id="rId7"/>
              </a:rPr>
              <a:t>info@capeyouth.org</a:t>
            </a:r>
            <a:endParaRPr lang="en-US" sz="135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4778" y="1397735"/>
            <a:ext cx="201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154C77"/>
                </a:solidFill>
              </a:rPr>
              <a:t>Contact Us:</a:t>
            </a:r>
          </a:p>
        </p:txBody>
      </p:sp>
      <p:pic>
        <p:nvPicPr>
          <p:cNvPr id="8" name="Picture 7" descr="Facebook Logo">
            <a:hlinkClick r:id="rId8"/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12278" y="3801185"/>
            <a:ext cx="818507" cy="818507"/>
          </a:xfrm>
          <a:prstGeom prst="rect">
            <a:avLst/>
          </a:prstGeom>
        </p:spPr>
      </p:pic>
      <p:pic>
        <p:nvPicPr>
          <p:cNvPr id="9" name="Picture 8" descr="Twitter Logo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39444" y="3801185"/>
            <a:ext cx="818507" cy="82506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167866" y="1397735"/>
            <a:ext cx="173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154C77"/>
                </a:solidFill>
              </a:rPr>
              <a:t>Visit Us</a:t>
            </a:r>
            <a:r>
              <a:rPr lang="en-US" sz="1800" b="1" baseline="0">
                <a:solidFill>
                  <a:srgbClr val="154C77"/>
                </a:solidFill>
              </a:rPr>
              <a:t> at:</a:t>
            </a:r>
            <a:endParaRPr lang="en-US" sz="1800" b="1">
              <a:solidFill>
                <a:srgbClr val="154C77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71840" y="4674089"/>
            <a:ext cx="195371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>
                <a:solidFill>
                  <a:srgbClr val="154C77"/>
                </a:solidFill>
              </a:rPr>
              <a:t>@CSG_CAPEYouth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80009" y="3127935"/>
            <a:ext cx="248447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>
                <a:solidFill>
                  <a:srgbClr val="154C77"/>
                </a:solidFill>
                <a:hlinkClick r:id="rId12"/>
              </a:rPr>
              <a:t>http://www.capeyouth.org</a:t>
            </a:r>
            <a:r>
              <a:rPr lang="en-US" sz="1125">
                <a:solidFill>
                  <a:srgbClr val="154C77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28474" y="4674089"/>
            <a:ext cx="1386112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>
                <a:solidFill>
                  <a:srgbClr val="154C77"/>
                </a:solidFill>
              </a:rPr>
              <a:t>@CAPEYouth</a:t>
            </a:r>
          </a:p>
        </p:txBody>
      </p:sp>
    </p:spTree>
    <p:extLst>
      <p:ext uri="{BB962C8B-B14F-4D97-AF65-F5344CB8AC3E}">
        <p14:creationId xmlns:p14="http://schemas.microsoft.com/office/powerpoint/2010/main" val="43456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2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Partners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951713" y="1656541"/>
            <a:ext cx="6569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rgbClr val="154C77"/>
                </a:solidFill>
              </a:rPr>
              <a:t>CAPE-Youth is a collaboration between the U.S. Department of Labor’s Office of Disability Employment Policy (ODEP) and: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B38268-CEC4-41D9-84EE-82164930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73" y="4432433"/>
            <a:ext cx="8185523" cy="5702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56">
                <a:solidFill>
                  <a:srgbClr val="154C77"/>
                </a:solidFill>
                <a:cs typeface="Arial"/>
              </a:rPr>
              <a:t>Edit Master text styles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56">
                <a:solidFill>
                  <a:srgbClr val="154C77"/>
                </a:solidFill>
                <a:cs typeface="Arial"/>
              </a:rPr>
              <a:t>Second level</a:t>
            </a:r>
          </a:p>
        </p:txBody>
      </p:sp>
      <p:pic>
        <p:nvPicPr>
          <p:cNvPr id="6" name="Picture 5" descr="The Council of State Governments logo">
            <a:extLst>
              <a:ext uri="{FF2B5EF4-FFF2-40B4-BE49-F238E27FC236}">
                <a16:creationId xmlns:a16="http://schemas.microsoft.com/office/drawing/2014/main" id="{8491966C-8D24-414C-BDDF-0A2C69BFD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6" y="2768389"/>
            <a:ext cx="2528976" cy="899150"/>
          </a:xfrm>
          <a:prstGeom prst="rect">
            <a:avLst/>
          </a:prstGeom>
        </p:spPr>
      </p:pic>
      <p:pic>
        <p:nvPicPr>
          <p:cNvPr id="7" name="Picture 6" descr="Cornell ILR Yang-Tan Institute Logo">
            <a:extLst>
              <a:ext uri="{FF2B5EF4-FFF2-40B4-BE49-F238E27FC236}">
                <a16:creationId xmlns:a16="http://schemas.microsoft.com/office/drawing/2014/main" id="{36BA96E8-8833-4F45-87CB-9A9D0163B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1" y="2720877"/>
            <a:ext cx="4330618" cy="99417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278012" y="3638154"/>
            <a:ext cx="3117014" cy="3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5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https://www.yti.cornell.edu/</a:t>
            </a:r>
            <a:r>
              <a:rPr lang="en-US" sz="135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2366" y="3667537"/>
            <a:ext cx="24177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https://www.csg.org/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84637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DF8D-B255-47A1-8E9F-BEB1836E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610" y="1399593"/>
            <a:ext cx="4223244" cy="3641515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C094A-D713-47C9-AFEB-C1471E55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626EF8-1F0A-4E2D-A7B9-DEE40F15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86" y="1315616"/>
            <a:ext cx="2949178" cy="866799"/>
          </a:xfrm>
        </p:spPr>
        <p:txBody>
          <a:bodyPr anchor="b">
            <a:normAutofit/>
          </a:bodyPr>
          <a:lstStyle>
            <a:lvl1pPr>
              <a:defRPr sz="2025" b="1">
                <a:solidFill>
                  <a:srgbClr val="154C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B69F05-7320-41B5-AFE8-4D3A9F1C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987" y="2182415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1844F1-1B2B-4122-ADF6-66F1E637C233}"/>
              </a:ext>
            </a:extLst>
          </p:cNvPr>
          <p:cNvSpPr txBox="1">
            <a:spLocks/>
          </p:cNvSpPr>
          <p:nvPr userDrawn="1"/>
        </p:nvSpPr>
        <p:spPr>
          <a:xfrm>
            <a:off x="194776" y="140884"/>
            <a:ext cx="6263174" cy="994172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5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547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6EF8-1F0A-4E2D-A7B9-DEE40F15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86" y="1315616"/>
            <a:ext cx="2949178" cy="866799"/>
          </a:xfrm>
        </p:spPr>
        <p:txBody>
          <a:bodyPr anchor="b">
            <a:normAutofit/>
          </a:bodyPr>
          <a:lstStyle>
            <a:lvl1pPr>
              <a:defRPr sz="2025" b="1">
                <a:solidFill>
                  <a:srgbClr val="154C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CCC82-B36E-457E-9173-8A0BA459B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38366" y="1399593"/>
            <a:ext cx="4223243" cy="364151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9F05-7320-41B5-AFE8-4D3A9F1C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2987" y="2182415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D824A-8BD2-4E99-A052-7FFC8BE3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1844F1-1B2B-4122-ADF6-66F1E637C233}"/>
              </a:ext>
            </a:extLst>
          </p:cNvPr>
          <p:cNvSpPr txBox="1">
            <a:spLocks/>
          </p:cNvSpPr>
          <p:nvPr userDrawn="1"/>
        </p:nvSpPr>
        <p:spPr>
          <a:xfrm>
            <a:off x="194776" y="140884"/>
            <a:ext cx="6263174" cy="994172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50"/>
              <a:t>Emily Voorde</a:t>
            </a:r>
          </a:p>
        </p:txBody>
      </p:sp>
    </p:spTree>
    <p:extLst>
      <p:ext uri="{BB962C8B-B14F-4D97-AF65-F5344CB8AC3E}">
        <p14:creationId xmlns:p14="http://schemas.microsoft.com/office/powerpoint/2010/main" val="4291254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67BCA5-C98E-44C3-A40F-C750AE069E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085850"/>
            <a:ext cx="7886700" cy="32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22907-DA4C-46BA-B7E7-9FD352BE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1705"/>
            <a:ext cx="7886700" cy="50839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9D3182-0DF6-429B-88D5-C7B7FB4857C3}"/>
              </a:ext>
            </a:extLst>
          </p:cNvPr>
          <p:cNvCxnSpPr/>
          <p:nvPr userDrawn="1"/>
        </p:nvCxnSpPr>
        <p:spPr>
          <a:xfrm>
            <a:off x="628650" y="857250"/>
            <a:ext cx="7886700" cy="0"/>
          </a:xfrm>
          <a:prstGeom prst="line">
            <a:avLst/>
          </a:prstGeom>
          <a:ln w="38100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490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7277"/>
            <a:ext cx="7772400" cy="136609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9595"/>
            <a:ext cx="6400800" cy="7569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4114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7602"/>
            <a:ext cx="7772400" cy="1102519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5062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3189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38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91518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51982"/>
            <a:ext cx="7772400" cy="639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521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583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583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8765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968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950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9968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7950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6126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375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0569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28168"/>
            <a:ext cx="3008313" cy="871538"/>
          </a:xfrm>
        </p:spPr>
        <p:txBody>
          <a:bodyPr anchor="ctr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8167"/>
            <a:ext cx="5111750" cy="3239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492829"/>
            <a:ext cx="3008313" cy="2275114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3692D0-4F41-2CE7-E43A-0464378A3806}"/>
              </a:ext>
            </a:extLst>
          </p:cNvPr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venirNext LT Pro Regular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en-US" sz="33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7361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273231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352075"/>
            <a:ext cx="5486400" cy="36144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6C4FFB-26D3-50FC-55DE-52CB2FA3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0225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2326" y="357360"/>
            <a:ext cx="7739349" cy="44287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425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77429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742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53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8167"/>
            <a:ext cx="3008313" cy="871538"/>
          </a:xfrm>
        </p:spPr>
        <p:txBody>
          <a:bodyPr anchor="ctr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8167"/>
            <a:ext cx="5111750" cy="3239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492829"/>
            <a:ext cx="3008313" cy="2275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3692D0-4F41-2CE7-E43A-0464378A3806}"/>
              </a:ext>
            </a:extLst>
          </p:cNvPr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venirNext LT Pro Regular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165"/>
            <a:ext cx="8229600" cy="3086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57" r:id="rId3"/>
    <p:sldLayoutId id="2147493458" r:id="rId4"/>
    <p:sldLayoutId id="2147493459" r:id="rId5"/>
    <p:sldLayoutId id="2147493460" r:id="rId6"/>
    <p:sldLayoutId id="2147493461" r:id="rId7"/>
    <p:sldLayoutId id="2147493462" r:id="rId8"/>
    <p:sldLayoutId id="2147493463" r:id="rId9"/>
    <p:sldLayoutId id="2147493464" r:id="rId10"/>
    <p:sldLayoutId id="2147493465" r:id="rId11"/>
    <p:sldLayoutId id="2147493466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AvenirNext LT Pro Regular" panose="020B0504020202020204" pitchFamily="34" charset="77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AvenirNext LT Pro Regular" panose="020B0504020202020204" pitchFamily="34" charset="77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2"/>
          </a:solidFill>
          <a:latin typeface="AvenirNext LT Pro Regular" panose="020B0504020202020204" pitchFamily="34" charset="77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venirNext LT Pro Regular" panose="020B0504020202020204" pitchFamily="34" charset="77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AvenirNext LT Pro Regular" panose="020B0504020202020204" pitchFamily="34" charset="77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AvenirNext LT Pro Regular" panose="020B0504020202020204" pitchFamily="34" charset="77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E9E28-D86C-4AB8-903A-6B0F9A62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0FAC5-3A5A-4B3E-8C25-9E81C549A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2DC56-95F4-45FE-8B0A-AC1539356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5D705-5711-4BA2-9D53-E026F542E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2434B-57F2-40ED-BA38-52F085715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6" r:id="rId1"/>
    <p:sldLayoutId id="2147493507" r:id="rId2"/>
    <p:sldLayoutId id="2147493508" r:id="rId3"/>
    <p:sldLayoutId id="2147493509" r:id="rId4"/>
    <p:sldLayoutId id="2147493510" r:id="rId5"/>
    <p:sldLayoutId id="2147493511" r:id="rId6"/>
    <p:sldLayoutId id="2147493512" r:id="rId7"/>
    <p:sldLayoutId id="2147493513" r:id="rId8"/>
    <p:sldLayoutId id="2147493514" r:id="rId9"/>
    <p:sldLayoutId id="2147493515" r:id="rId10"/>
    <p:sldLayoutId id="2147493516" r:id="rId11"/>
    <p:sldLayoutId id="2147493517" r:id="rId12"/>
    <p:sldLayoutId id="2147493518" r:id="rId13"/>
    <p:sldLayoutId id="2147493519" r:id="rId14"/>
    <p:sldLayoutId id="2147493520" r:id="rId15"/>
    <p:sldLayoutId id="2147493521" r:id="rId16"/>
    <p:sldLayoutId id="2147493522" r:id="rId1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E9E28-D86C-4AB8-903A-6B0F9A62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0FAC5-3A5A-4B3E-8C25-9E81C549A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2DC56-95F4-45FE-8B0A-AC1539356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5D705-5711-4BA2-9D53-E026F542E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2434B-57F2-40ED-BA38-52F085715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3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4" r:id="rId1"/>
    <p:sldLayoutId id="2147493525" r:id="rId2"/>
    <p:sldLayoutId id="2147493526" r:id="rId3"/>
    <p:sldLayoutId id="2147493527" r:id="rId4"/>
    <p:sldLayoutId id="2147493528" r:id="rId5"/>
    <p:sldLayoutId id="2147493529" r:id="rId6"/>
    <p:sldLayoutId id="2147493530" r:id="rId7"/>
    <p:sldLayoutId id="2147493531" r:id="rId8"/>
    <p:sldLayoutId id="2147493532" r:id="rId9"/>
    <p:sldLayoutId id="2147493533" r:id="rId10"/>
    <p:sldLayoutId id="2147493534" r:id="rId11"/>
    <p:sldLayoutId id="2147493535" r:id="rId12"/>
    <p:sldLayoutId id="2147493536" r:id="rId13"/>
    <p:sldLayoutId id="2147493537" r:id="rId14"/>
    <p:sldLayoutId id="2147493538" r:id="rId15"/>
    <p:sldLayoutId id="2147493539" r:id="rId16"/>
    <p:sldLayoutId id="2147493595" r:id="rId17"/>
    <p:sldLayoutId id="2147493596" r:id="rId18"/>
    <p:sldLayoutId id="2147493597" r:id="rId19"/>
    <p:sldLayoutId id="2147493598" r:id="rId20"/>
    <p:sldLayoutId id="2147493599" r:id="rId21"/>
    <p:sldLayoutId id="2147493600" r:id="rId22"/>
    <p:sldLayoutId id="2147493601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E9E28-D86C-4AB8-903A-6B0F9A62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0FAC5-3A5A-4B3E-8C25-9E81C549A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2DC56-95F4-45FE-8B0A-AC1539356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5D705-5711-4BA2-9D53-E026F542E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2434B-57F2-40ED-BA38-52F085715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5CBE-E15C-4781-BBF0-0DA601C2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0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1" r:id="rId1"/>
    <p:sldLayoutId id="2147493542" r:id="rId2"/>
    <p:sldLayoutId id="2147493543" r:id="rId3"/>
    <p:sldLayoutId id="2147493544" r:id="rId4"/>
    <p:sldLayoutId id="2147493545" r:id="rId5"/>
    <p:sldLayoutId id="2147493546" r:id="rId6"/>
    <p:sldLayoutId id="2147493547" r:id="rId7"/>
    <p:sldLayoutId id="2147493548" r:id="rId8"/>
    <p:sldLayoutId id="2147493549" r:id="rId9"/>
    <p:sldLayoutId id="2147493550" r:id="rId10"/>
    <p:sldLayoutId id="2147493551" r:id="rId11"/>
    <p:sldLayoutId id="2147493552" r:id="rId12"/>
    <p:sldLayoutId id="2147493553" r:id="rId13"/>
    <p:sldLayoutId id="2147493554" r:id="rId14"/>
    <p:sldLayoutId id="2147493555" r:id="rId15"/>
    <p:sldLayoutId id="2147493556" r:id="rId16"/>
    <p:sldLayoutId id="2147493557" r:id="rId17"/>
    <p:sldLayoutId id="2147493558" r:id="rId18"/>
    <p:sldLayoutId id="2147493559" r:id="rId19"/>
    <p:sldLayoutId id="2147493560" r:id="rId20"/>
    <p:sldLayoutId id="2147493561" r:id="rId21"/>
    <p:sldLayoutId id="2147493562" r:id="rId22"/>
    <p:sldLayoutId id="2147493563" r:id="rId23"/>
    <p:sldLayoutId id="2147493564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165"/>
            <a:ext cx="8229600" cy="3086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08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6" r:id="rId1"/>
    <p:sldLayoutId id="2147493567" r:id="rId2"/>
    <p:sldLayoutId id="2147493568" r:id="rId3"/>
    <p:sldLayoutId id="2147493569" r:id="rId4"/>
    <p:sldLayoutId id="2147493570" r:id="rId5"/>
    <p:sldLayoutId id="2147493571" r:id="rId6"/>
    <p:sldLayoutId id="2147493572" r:id="rId7"/>
    <p:sldLayoutId id="2147493573" r:id="rId8"/>
    <p:sldLayoutId id="2147493574" r:id="rId9"/>
    <p:sldLayoutId id="2147493575" r:id="rId10"/>
    <p:sldLayoutId id="2147493576" r:id="rId11"/>
    <p:sldLayoutId id="2147493577" r:id="rId12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AvenirNext LT Pro Regular" panose="020B0504020202020204" pitchFamily="34" charset="77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AvenirNext LT Pro Regular" panose="020B0504020202020204" pitchFamily="34" charset="77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2"/>
          </a:solidFill>
          <a:latin typeface="AvenirNext LT Pro Regular" panose="020B0504020202020204" pitchFamily="34" charset="77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venirNext LT Pro Regular" panose="020B0504020202020204" pitchFamily="34" charset="77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AvenirNext LT Pro Regular" panose="020B0504020202020204" pitchFamily="34" charset="77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AvenirNext LT Pro Regular" panose="020B0504020202020204" pitchFamily="34" charset="77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ssa.gov/poms.nsf/lnx/041450501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blenrc.org/what-is-able/what-are-able-acounts/" TargetMode="External"/><Relationship Id="rId4" Type="http://schemas.openxmlformats.org/officeDocument/2006/relationships/hyperlink" Target="https://www.ssa.gov/oact/cola/studentEIE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ic.gov/resources/consumers/money-smart/teach-money-smart/money-smart-for-young-adult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onsumerfinance.gov/consumer-tools/educator-tools/your-money-your-goals/toolkit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consumerscommunities/cra_about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mailto:info@capeyouth.org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research.net/r/CAPE_Youth_Webinar2" TargetMode="External"/><Relationship Id="rId5" Type="http://schemas.openxmlformats.org/officeDocument/2006/relationships/hyperlink" Target="https://capeyouth.org/resources-2/technical-assistance/" TargetMode="Externa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apeyouth.org/wp-content/uploads/sites/9/2023/09/WIOA_Brief_FINAL_9-6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capeyouth.org/wp-content/uploads/sites/9/2022/03/Final-PDF-UA-Accessible-CAPE-Youth-Apprenticeship-Brief-March-2022.pdf" TargetMode="External"/><Relationship Id="rId5" Type="http://schemas.openxmlformats.org/officeDocument/2006/relationships/hyperlink" Target="https://capeyouth.org/wp-content/uploads/sites/9/2023/08/2023_CAPE_Y_BraidedFunding_508.pdf" TargetMode="External"/><Relationship Id="rId4" Type="http://schemas.openxmlformats.org/officeDocument/2006/relationships/hyperlink" Target="https://capeyouth.org/wp-content/uploads/sites/9/2023/09/2023_CAPEYouth_JusticeYouth-RR-Brief-_508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peyouth.org/wp-content/uploads/sites/9/2024/01/FINAL-Minority-Mental-health-employment_Short-Brief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capeyouth.org/wp-content/uploads/sites/9/2023/06/2023_CAPE_Y_Guideposts_StatesEngagingEmployers_508.pdf" TargetMode="External"/><Relationship Id="rId5" Type="http://schemas.openxmlformats.org/officeDocument/2006/relationships/hyperlink" Target="../Trauma%20Informed%20Policy%20for%20Youth:%20Structuring%20Policies%20and%20Programs%20to%20Support%20the%20Future%20of%20Work" TargetMode="External"/><Relationship Id="rId4" Type="http://schemas.openxmlformats.org/officeDocument/2006/relationships/hyperlink" Target="https://capeyouth.org/wp-content/uploads/sites/9/2021/08/CY_Mental_Health_v9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apeyouth.org/wp-content/uploads/sites/9/2023/05/2023_CAPE_Y_Intersectionality_FINAL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capeyouth.org/wp-content/uploads/sites/9/2021/11/CAPE_Youth_CTEBrief.pdf" TargetMode="External"/><Relationship Id="rId5" Type="http://schemas.openxmlformats.org/officeDocument/2006/relationships/hyperlink" Target="https://capeyouth.org/wp-content/uploads/sites/9/2022/04/2022_CAPE_Framework_APR-Update.pdf" TargetMode="External"/><Relationship Id="rId4" Type="http://schemas.openxmlformats.org/officeDocument/2006/relationships/hyperlink" Target="https://capeyouth.org/wp-content/uploads/sites/9/2022/02/Addressing-the-Needs-of-Youth-with-Disabilities-and-Other-Intersecting-Identities-State-Strategies-for-Program-Implementation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karhan@sdsu.edu" TargetMode="External"/><Relationship Id="rId7" Type="http://schemas.openxmlformats.org/officeDocument/2006/relationships/hyperlink" Target="http://capeyouth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AvenirNext LT Pro Bold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AvenirNext LT Pro Bold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467457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AvenirNext LT Pro Bold"/>
            </a:endParaRPr>
          </a:p>
        </p:txBody>
      </p:sp>
      <p:pic>
        <p:nvPicPr>
          <p:cNvPr id="3" name="Picture 2" descr="Center for Advancing Policy on Employment for Youth Icon">
            <a:extLst>
              <a:ext uri="{FF2B5EF4-FFF2-40B4-BE49-F238E27FC236}">
                <a16:creationId xmlns:a16="http://schemas.microsoft.com/office/drawing/2014/main" id="{0CE0CA17-C9BF-3792-877C-DE09AEF59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30"/>
          <a:stretch/>
        </p:blipFill>
        <p:spPr>
          <a:xfrm>
            <a:off x="481331" y="465354"/>
            <a:ext cx="8164443" cy="1229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2DF653-E1A3-2842-4DFA-D49EFEC8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54" y="2569361"/>
            <a:ext cx="7910975" cy="1229886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378"/>
            <a:r>
              <a:rPr lang="en-US">
                <a:solidFill>
                  <a:srgbClr val="154C77"/>
                </a:solidFill>
                <a:latin typeface="Calibri"/>
                <a:ea typeface="Calibri"/>
                <a:cs typeface="Calibri"/>
              </a:rPr>
              <a:t>Fostering Financial Empowerment for Youth and Young Adults with Disabilities </a:t>
            </a:r>
          </a:p>
        </p:txBody>
      </p:sp>
    </p:spTree>
    <p:extLst>
      <p:ext uri="{BB962C8B-B14F-4D97-AF65-F5344CB8AC3E}">
        <p14:creationId xmlns:p14="http://schemas.microsoft.com/office/powerpoint/2010/main" val="88940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0A7E6-EE41-73D0-7081-B5F1C8A6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6EFB-1D82-EAE6-F11E-D546D04B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03587"/>
            <a:ext cx="80391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Why financial empowerment?</a:t>
            </a:r>
            <a:r>
              <a:rPr lang="en-US" sz="1600">
                <a:latin typeface="AvenirNext LT Pro Regular"/>
                <a:ea typeface="Calibri"/>
                <a:cs typeface="Calibri"/>
              </a:rPr>
              <a:t>(1)</a:t>
            </a:r>
            <a:endParaRPr lang="en-US" sz="400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F960-2180-2A42-A455-7973ADAD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0821"/>
            <a:ext cx="8229600" cy="3269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Financial literacy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is a pathway to other positive life outcomes.</a:t>
            </a:r>
          </a:p>
          <a:p>
            <a:pPr lvl="1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There are s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trong associations between financial health and physical health outcomes, meaning people living in poverty tend to have poorer health outcomes.</a:t>
            </a:r>
          </a:p>
          <a:p>
            <a:pPr lvl="1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Understanding the impact of working on other critical benefits and supports is essential for success.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34BD0C58-DBA4-3A70-083E-8E9A6C2958E8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10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6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DBD20-A773-110F-7A45-EA4B287FB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3EDD-775C-1FC5-506C-BDBEDAA7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403587"/>
            <a:ext cx="81280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Avenir Next LT Pro regular"/>
              </a:rPr>
              <a:t>Why financial empowerment?</a:t>
            </a:r>
            <a:r>
              <a:rPr lang="en-US" sz="1600">
                <a:latin typeface="Avenir Next LT Pro regular"/>
              </a:rPr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5DD3D-BE53-1403-9AE2-BB9996D96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0821"/>
            <a:ext cx="8229600" cy="3269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venir next lt pro regular"/>
              </a:rPr>
              <a:t>Y&amp;YADs who receive supplemental security income (SSI) experience a critical decision point.</a:t>
            </a:r>
          </a:p>
          <a:p>
            <a:pPr lvl="1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venir next lt pro regular"/>
              </a:rPr>
              <a:t>Greater than 50% are determined ineligible for SSI at age 18.</a:t>
            </a:r>
          </a:p>
          <a:p>
            <a:pPr lvl="1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venir next lt pro regular"/>
              </a:rPr>
              <a:t>There are concerns about diminishing resources, with limited knowledge of budgeting, money management and asset savings strategies.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FB0C5243-EBC9-2BED-0E83-AF3EA28E2F3A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11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1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66A66-72CB-10DA-5848-1A4E4664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F623B2C-7260-4621-9DC7-B92C95F15840}"/>
              </a:ext>
            </a:extLst>
          </p:cNvPr>
          <p:cNvSpPr txBox="1">
            <a:spLocks noGrp="1" noChangeAspect="1"/>
          </p:cNvSpPr>
          <p:nvPr>
            <p:ph type="title"/>
          </p:nvPr>
        </p:nvSpPr>
        <p:spPr>
          <a:xfrm>
            <a:off x="140912" y="282760"/>
            <a:ext cx="7446447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4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Policy Considerations </a:t>
            </a: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(1)</a:t>
            </a:r>
            <a:endParaRPr lang="en-US" sz="2000" i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26D85A-6BD4-4FB3-8C3B-2E75720A5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8089" y="1821342"/>
            <a:ext cx="565523" cy="636264"/>
            <a:chOff x="-3963404" y="9892940"/>
            <a:chExt cx="1660571" cy="186829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C463E12-6FDE-40BB-8435-B1E5E62D904C}"/>
                </a:ext>
              </a:extLst>
            </p:cNvPr>
            <p:cNvSpPr/>
            <p:nvPr/>
          </p:nvSpPr>
          <p:spPr>
            <a:xfrm>
              <a:off x="-3963404" y="10035506"/>
              <a:ext cx="1660571" cy="1660572"/>
            </a:xfrm>
            <a:prstGeom prst="ellipse">
              <a:avLst/>
            </a:prstGeom>
            <a:solidFill>
              <a:srgbClr val="FFD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200">
                <a:solidFill>
                  <a:prstClr val="white"/>
                </a:solidFill>
                <a:latin typeface="avenir next lt pro regular"/>
              </a:endParaRP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933C935A-FAAE-4A4E-A2AF-3494380A8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63715" y="9892940"/>
              <a:ext cx="732856" cy="18682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pPr defTabSz="457189">
                <a:lnSpc>
                  <a:spcPts val="4600"/>
                </a:lnSpc>
                <a:spcAft>
                  <a:spcPts val="1200"/>
                </a:spcAft>
              </a:pPr>
              <a:r>
                <a:rPr lang="en-US" sz="3200" b="1">
                  <a:solidFill>
                    <a:srgbClr val="005BBB"/>
                  </a:solidFill>
                  <a:latin typeface="avenir next lt pro regular"/>
                  <a:ea typeface="ＭＳ Ｐゴシック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BE6358-D476-F559-3FBB-08A4799E204C}"/>
              </a:ext>
            </a:extLst>
          </p:cNvPr>
          <p:cNvSpPr txBox="1"/>
          <p:nvPr/>
        </p:nvSpPr>
        <p:spPr>
          <a:xfrm>
            <a:off x="964372" y="1912056"/>
            <a:ext cx="74464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114300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Providing greater access to financial tools and resources.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A18138-D279-4146-961C-D0E7DF9AA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8088" y="3028379"/>
            <a:ext cx="565523" cy="636264"/>
            <a:chOff x="-3963404" y="9892940"/>
            <a:chExt cx="1660571" cy="186829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BF3582A-BF51-4089-A2B5-D26EFFE88EDE}"/>
                </a:ext>
              </a:extLst>
            </p:cNvPr>
            <p:cNvSpPr/>
            <p:nvPr/>
          </p:nvSpPr>
          <p:spPr>
            <a:xfrm>
              <a:off x="-3963404" y="10035506"/>
              <a:ext cx="1660571" cy="1660572"/>
            </a:xfrm>
            <a:prstGeom prst="ellipse">
              <a:avLst/>
            </a:prstGeom>
            <a:solidFill>
              <a:srgbClr val="FFD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200">
                <a:solidFill>
                  <a:prstClr val="white"/>
                </a:solidFill>
                <a:latin typeface="AvenirNext LT Pro Bold"/>
              </a:endParaRPr>
            </a:p>
          </p:txBody>
        </p:sp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D01F1031-3E31-49DC-AAB8-4E60A94E7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779809" y="9892940"/>
              <a:ext cx="732856" cy="18682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pPr defTabSz="457189">
                <a:lnSpc>
                  <a:spcPts val="4600"/>
                </a:lnSpc>
                <a:spcAft>
                  <a:spcPts val="1200"/>
                </a:spcAft>
              </a:pPr>
              <a:r>
                <a:rPr lang="en-US" sz="3200" b="1">
                  <a:solidFill>
                    <a:srgbClr val="005BBB"/>
                  </a:solidFill>
                  <a:latin typeface="avenir next lt pro regular"/>
                  <a:ea typeface="ＭＳ Ｐゴシック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7857911-DE5A-5CCF-062E-1728FAB6374B}"/>
              </a:ext>
            </a:extLst>
          </p:cNvPr>
          <p:cNvSpPr txBox="1"/>
          <p:nvPr/>
        </p:nvSpPr>
        <p:spPr>
          <a:xfrm>
            <a:off x="964372" y="3028379"/>
            <a:ext cx="776130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114300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Enhancing existing financial literacy education models to improve the effectiveness in reaching Y&amp;YADs, including those with marginalized identities.</a:t>
            </a:r>
          </a:p>
        </p:txBody>
      </p:sp>
    </p:spTree>
    <p:extLst>
      <p:ext uri="{BB962C8B-B14F-4D97-AF65-F5344CB8AC3E}">
        <p14:creationId xmlns:p14="http://schemas.microsoft.com/office/powerpoint/2010/main" val="224569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FEF6-E974-B77A-63ED-43BD293C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275425-86D0-C836-C569-71B439BB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DF830C-E066-86C0-769B-6E174D7A4191}"/>
              </a:ext>
            </a:extLst>
          </p:cNvPr>
          <p:cNvSpPr txBox="1">
            <a:spLocks noGrp="1" noChangeAspect="1"/>
          </p:cNvSpPr>
          <p:nvPr>
            <p:ph type="title"/>
          </p:nvPr>
        </p:nvSpPr>
        <p:spPr>
          <a:xfrm>
            <a:off x="127000" y="282760"/>
            <a:ext cx="7460359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4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Policy Considerations</a:t>
            </a: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(2)</a:t>
            </a:r>
            <a:endParaRPr lang="en-US" sz="2000" i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44A240-58F5-F8FD-F504-6E30C4B6F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9882" y="1620604"/>
            <a:ext cx="565523" cy="636264"/>
            <a:chOff x="-3963404" y="9892940"/>
            <a:chExt cx="1660571" cy="186829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85E88D1-236E-1DF8-67A5-68CC58334BBA}"/>
                </a:ext>
              </a:extLst>
            </p:cNvPr>
            <p:cNvSpPr/>
            <p:nvPr/>
          </p:nvSpPr>
          <p:spPr>
            <a:xfrm>
              <a:off x="-3963404" y="10035506"/>
              <a:ext cx="1660571" cy="1660572"/>
            </a:xfrm>
            <a:prstGeom prst="ellipse">
              <a:avLst/>
            </a:prstGeom>
            <a:solidFill>
              <a:srgbClr val="FFD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200">
                <a:solidFill>
                  <a:prstClr val="white"/>
                </a:solidFill>
                <a:latin typeface="AvenirNext LT Pro Bold"/>
              </a:endParaRPr>
            </a:p>
          </p:txBody>
        </p:sp>
        <p:sp>
          <p:nvSpPr>
            <p:cNvPr id="24" name="TextBox 3">
              <a:extLst>
                <a:ext uri="{FF2B5EF4-FFF2-40B4-BE49-F238E27FC236}">
                  <a16:creationId xmlns:a16="http://schemas.microsoft.com/office/drawing/2014/main" id="{B319AE11-84E2-E785-9470-FB359058C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779809" y="9892940"/>
              <a:ext cx="732856" cy="18682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pPr defTabSz="457189">
                <a:lnSpc>
                  <a:spcPts val="4600"/>
                </a:lnSpc>
                <a:spcAft>
                  <a:spcPts val="1200"/>
                </a:spcAft>
              </a:pPr>
              <a:r>
                <a:rPr lang="en-US" sz="3200" b="1">
                  <a:solidFill>
                    <a:srgbClr val="005BBB"/>
                  </a:solidFill>
                  <a:latin typeface="avenir next lt pro regular"/>
                </a:rPr>
                <a:t>3</a:t>
              </a:r>
            </a:p>
          </p:txBody>
        </p:sp>
      </p:grp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13B85026-577B-3023-F1CB-DD2E50D5D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5702" y="1661190"/>
            <a:ext cx="7840837" cy="11469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Building upon the work of education systems in WIOA-funded programs to establish a firm foundation of financial literacy among Y&amp;YADs and their families</a:t>
            </a:r>
            <a:r>
              <a:rPr lang="en-US" sz="27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BAA5F9-F336-4242-C97F-D6F0CB798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0229" y="3120499"/>
            <a:ext cx="565523" cy="636264"/>
            <a:chOff x="-3963404" y="9892940"/>
            <a:chExt cx="1660571" cy="186829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9E2BCD4-1E66-B1C8-1D8D-B3DFF41E80CF}"/>
                </a:ext>
              </a:extLst>
            </p:cNvPr>
            <p:cNvSpPr/>
            <p:nvPr/>
          </p:nvSpPr>
          <p:spPr>
            <a:xfrm>
              <a:off x="-3963404" y="10035506"/>
              <a:ext cx="1660571" cy="1660572"/>
            </a:xfrm>
            <a:prstGeom prst="ellipse">
              <a:avLst/>
            </a:prstGeom>
            <a:solidFill>
              <a:srgbClr val="FFD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200">
                <a:solidFill>
                  <a:prstClr val="white"/>
                </a:solidFill>
                <a:latin typeface="AvenirNext LT Pro Bold"/>
              </a:endParaRPr>
            </a:p>
          </p:txBody>
        </p:sp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3BDBCBBD-8E68-C793-143C-E37D1E80B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80496" y="9892940"/>
              <a:ext cx="732856" cy="18682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pPr defTabSz="457189">
                <a:lnSpc>
                  <a:spcPts val="4600"/>
                </a:lnSpc>
                <a:spcAft>
                  <a:spcPts val="1200"/>
                </a:spcAft>
              </a:pPr>
              <a:r>
                <a:rPr lang="en-US" sz="3200" b="1">
                  <a:solidFill>
                    <a:srgbClr val="005BBB"/>
                  </a:solidFill>
                  <a:latin typeface="avenir next lt pro regular"/>
                  <a:ea typeface="ＭＳ Ｐゴシック"/>
                </a:rPr>
                <a:t>4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70E3EF9-147D-56FD-8412-99F828B33717}"/>
              </a:ext>
            </a:extLst>
          </p:cNvPr>
          <p:cNvSpPr txBox="1"/>
          <p:nvPr/>
        </p:nvSpPr>
        <p:spPr>
          <a:xfrm>
            <a:off x="1035702" y="3120499"/>
            <a:ext cx="719799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Leveraging the Community Reinvestment Act (CRA) to specifically address the financial empowerment of Y&amp;YADs through public and private partnerships.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0C4E6-1717-229E-648D-18DE58E3F4E1}"/>
              </a:ext>
            </a:extLst>
          </p:cNvPr>
          <p:cNvSpPr txBox="1"/>
          <p:nvPr/>
        </p:nvSpPr>
        <p:spPr>
          <a:xfrm>
            <a:off x="5299364" y="74814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680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939B-18F1-737D-7601-49AE87134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986" y="1469609"/>
            <a:ext cx="7772400" cy="1366092"/>
          </a:xfrm>
        </p:spPr>
        <p:txBody>
          <a:bodyPr>
            <a:normAutofit/>
          </a:bodyPr>
          <a:lstStyle/>
          <a:p>
            <a:pPr indent="-114300"/>
            <a:r>
              <a:rPr lang="en-US" sz="4000">
                <a:latin typeface="Calibri"/>
                <a:ea typeface="Calibri"/>
                <a:cs typeface="Calibri"/>
              </a:rPr>
              <a:t>Providing greater access to financial tools and resources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50EF001A-A6DD-C04B-AF13-1E0798245C00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D6D1FC-8ADD-EBF2-3A86-BEDA4661E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6489" y="1643542"/>
            <a:ext cx="565523" cy="636264"/>
            <a:chOff x="-3963404" y="9892940"/>
            <a:chExt cx="1660571" cy="18682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3A3B7D-33E4-DE89-765B-4F27E203BBE3}"/>
                </a:ext>
              </a:extLst>
            </p:cNvPr>
            <p:cNvSpPr/>
            <p:nvPr/>
          </p:nvSpPr>
          <p:spPr>
            <a:xfrm>
              <a:off x="-3963404" y="10035506"/>
              <a:ext cx="1660571" cy="1660572"/>
            </a:xfrm>
            <a:prstGeom prst="ellipse">
              <a:avLst/>
            </a:prstGeom>
            <a:solidFill>
              <a:srgbClr val="FFD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200">
                <a:solidFill>
                  <a:prstClr val="white"/>
                </a:solidFill>
                <a:latin typeface="AvenirNext LT Pro Bold"/>
              </a:endParaRP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65373F5F-D0A5-B08D-4158-1C4BE0673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779809" y="9892940"/>
              <a:ext cx="732856" cy="18682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pPr defTabSz="457189">
                <a:lnSpc>
                  <a:spcPts val="4600"/>
                </a:lnSpc>
                <a:spcAft>
                  <a:spcPts val="1200"/>
                </a:spcAft>
              </a:pPr>
              <a:r>
                <a:rPr lang="en-US" sz="3200" b="1">
                  <a:solidFill>
                    <a:srgbClr val="005BBB"/>
                  </a:solidFill>
                  <a:latin typeface="avenir next lt pro regular"/>
                  <a:ea typeface="ＭＳ Ｐゴシック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182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7AD8E-AAE0-E33B-C373-370298341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436B-A05B-AF16-3EEA-51D73BBA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03587"/>
            <a:ext cx="80391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Current Financial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9074-CF09-519A-72B2-5EDCE0FA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0821"/>
            <a:ext cx="8229600" cy="3269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Current federal incentives and options programs:</a:t>
            </a:r>
          </a:p>
          <a:p>
            <a:pPr indent="-292100"/>
            <a:r>
              <a:rPr lang="en-US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301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of the Social Security Act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indent="-292100"/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Earned Income Exclusion (SEIE)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indent="-292100"/>
            <a:r>
              <a:rPr lang="en-US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Achieving a Better Life Experience (ABLE)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indent="-292100"/>
            <a:r>
              <a:rPr lang="en-US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Individual Development Accounts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  <a:endParaRPr lang="en-US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accent1">
                  <a:lumMod val="75000"/>
                </a:schemeClr>
              </a:solidFill>
              <a:effectLst/>
              <a:latin typeface="AvenirNext LT Pro Bold" panose="020B0504020202020204" pitchFamily="34" charset="77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9B0C410E-31D4-36F3-96EF-1AA03464C009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15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04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835F0-650F-D98A-B330-A618DCC3E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2EBA-2CE0-9216-D28F-24BCFA55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03587"/>
            <a:ext cx="80391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Options for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AF835-049A-C63A-B5DD-624204EF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0821"/>
            <a:ext cx="8568266" cy="3283203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/>
            <a:r>
              <a:rPr lang="en-US" sz="2400">
                <a:latin typeface="Calibri"/>
                <a:ea typeface="Calibri"/>
                <a:cs typeface="Calibri"/>
              </a:rPr>
              <a:t>States can incorporate game-based models to support learning: </a:t>
            </a:r>
          </a:p>
          <a:p>
            <a:pPr lvl="1" indent="-22860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The Stock Market Game (i.e., a tool to engage students in improving academics, financial knowledge, and saving and investing habits)</a:t>
            </a:r>
          </a:p>
          <a:p>
            <a:pPr lvl="1" indent="-228600"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</a:rPr>
              <a:t>Chair the Fed (i.e., an online simulation developed by the Federal Reserve Bank of San Francisco).</a:t>
            </a:r>
          </a:p>
          <a:p>
            <a:pPr indent="-228600"/>
            <a:r>
              <a:rPr lang="en-US" sz="2400">
                <a:latin typeface="Calibri"/>
                <a:ea typeface="Calibri"/>
                <a:cs typeface="Calibri"/>
              </a:rPr>
              <a:t>Illinois State Treasurer’s model to increase learning and understanding of financial concepts.</a:t>
            </a:r>
          </a:p>
          <a:p>
            <a:pPr marL="0" indent="0">
              <a:buNone/>
            </a:pPr>
            <a:endParaRPr lang="en-US">
              <a:solidFill>
                <a:schemeClr val="accent1">
                  <a:lumMod val="75000"/>
                </a:schemeClr>
              </a:solidFill>
              <a:effectLst/>
              <a:latin typeface="AvenirNext LT Pro Bold" panose="020B0504020202020204" pitchFamily="34" charset="77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E1A0CAB0-2C8F-8D0D-25CF-36A56995E52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16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38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1E3D1-F951-DEF7-BBAF-1596750ED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E084DC45-A45D-235B-0A80-79C5549DF391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17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CC8A0-B753-2407-D34E-BC7077028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986" y="1469609"/>
            <a:ext cx="7772400" cy="1366092"/>
          </a:xfrm>
        </p:spPr>
        <p:txBody>
          <a:bodyPr>
            <a:normAutofit/>
          </a:bodyPr>
          <a:lstStyle/>
          <a:p>
            <a:pPr indent="-114300"/>
            <a:r>
              <a:rPr lang="en-US" sz="4000">
                <a:latin typeface="Calibri"/>
                <a:ea typeface="Calibri"/>
                <a:cs typeface="Calibri"/>
              </a:rPr>
              <a:t>Enhancing existing financial literacy education models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663A83-5C08-D684-A7BA-3156648ED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6489" y="1643542"/>
            <a:ext cx="565523" cy="636264"/>
            <a:chOff x="-3963404" y="9892940"/>
            <a:chExt cx="1660571" cy="18682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942B33-D388-3FF1-77E9-B8426E2811AE}"/>
                </a:ext>
              </a:extLst>
            </p:cNvPr>
            <p:cNvSpPr/>
            <p:nvPr/>
          </p:nvSpPr>
          <p:spPr>
            <a:xfrm>
              <a:off x="-3963404" y="10035506"/>
              <a:ext cx="1660571" cy="1660572"/>
            </a:xfrm>
            <a:prstGeom prst="ellipse">
              <a:avLst/>
            </a:prstGeom>
            <a:solidFill>
              <a:srgbClr val="FFD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200">
                <a:solidFill>
                  <a:prstClr val="white"/>
                </a:solidFill>
                <a:latin typeface="avenir next lt pro regular"/>
              </a:endParaRP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098E04EE-B1A6-BD81-38CC-87F6DC02A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779809" y="9892940"/>
              <a:ext cx="732856" cy="18682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pPr defTabSz="457189">
                <a:lnSpc>
                  <a:spcPts val="4600"/>
                </a:lnSpc>
                <a:spcAft>
                  <a:spcPts val="1200"/>
                </a:spcAft>
              </a:pPr>
              <a:r>
                <a:rPr lang="en-US" sz="3200" b="1">
                  <a:solidFill>
                    <a:srgbClr val="005BBB"/>
                  </a:solidFill>
                  <a:latin typeface="avenir next lt pro regular"/>
                  <a:ea typeface="ＭＳ Ｐゴシック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135AD7-269C-4DF3-5F17-A0664617425C}"/>
              </a:ext>
            </a:extLst>
          </p:cNvPr>
          <p:cNvSpPr txBox="1"/>
          <p:nvPr/>
        </p:nvSpPr>
        <p:spPr>
          <a:xfrm>
            <a:off x="3524250" y="3426857"/>
            <a:ext cx="499110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Samantha Johnston,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CAST, 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Chief Postsecondary &amp; Workforce Development Officer</a:t>
            </a:r>
          </a:p>
          <a:p>
            <a:endParaRPr lang="en-US"/>
          </a:p>
        </p:txBody>
      </p:sp>
      <p:pic>
        <p:nvPicPr>
          <p:cNvPr id="3" name="Picture 2" descr="Sam Johnston smiling at the camera.  Shoulder length light brown hair, blue rim glasses, and a dark top.">
            <a:extLst>
              <a:ext uri="{FF2B5EF4-FFF2-40B4-BE49-F238E27FC236}">
                <a16:creationId xmlns:a16="http://schemas.microsoft.com/office/drawing/2014/main" id="{5775F10D-DCBB-9863-ED37-088D8A325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5" t="-1800" r="-236" b="-418"/>
          <a:stretch/>
        </p:blipFill>
        <p:spPr>
          <a:xfrm>
            <a:off x="1692418" y="3291196"/>
            <a:ext cx="1670810" cy="1620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5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4182B-29D1-AD8A-0A74-0C8843352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AEC3-E717-B080-E238-640EA5DB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03587"/>
            <a:ext cx="80391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Advancement for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BFF8-EC33-611D-6A47-E304E1768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0821"/>
            <a:ext cx="8229600" cy="3269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solidFill>
                <a:schemeClr val="accent1">
                  <a:lumMod val="75000"/>
                </a:schemeClr>
              </a:solidFill>
              <a:effectLst/>
              <a:latin typeface="avenir next lt pro regular"/>
            </a:endParaRPr>
          </a:p>
          <a:p>
            <a:pPr indent="-228600"/>
            <a:r>
              <a:rPr lang="en-US" sz="260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Many tools exist, but not all have been adapted to support people</a:t>
            </a:r>
            <a:r>
              <a:rPr lang="en-US" sz="26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with:</a:t>
            </a:r>
            <a:endParaRPr lang="en-US" sz="260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Calibri"/>
            </a:endParaRPr>
          </a:p>
          <a:p>
            <a:pPr lvl="1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disabilities; or</a:t>
            </a:r>
          </a:p>
          <a:p>
            <a:pPr lvl="1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intersecting identities.</a:t>
            </a:r>
          </a:p>
          <a:p>
            <a:pPr indent="-228600"/>
            <a:r>
              <a:rPr lang="en-US" sz="26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Universal design for learning (UDL).</a:t>
            </a:r>
            <a:endParaRPr lang="en-US" sz="260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accent1">
                  <a:lumMod val="75000"/>
                </a:schemeClr>
              </a:solidFill>
              <a:effectLst/>
              <a:latin typeface="AvenirNext LT Pro Bold" panose="020B0504020202020204" pitchFamily="34" charset="77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AB7C13FB-348B-0BF9-CEF7-CD18D5BB5383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18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9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E4267-20B1-E319-C866-5C73CB3C7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6A71-6346-FE72-60A9-0176E327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03587"/>
            <a:ext cx="8039100" cy="885825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1AA9D-44A3-9F6F-D45C-805343B2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0821"/>
            <a:ext cx="8229600" cy="3269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Can you provide an overview of UDL?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Why is it essential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to incorporate these principles into financial literacy materials for Y&amp;YADs?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How might a policymaker move forward with efforts to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ensure UDL is used to support Y&amp;YADs?</a:t>
            </a:r>
            <a:endParaRPr lang="en-US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CAEC7DC3-E216-5943-9792-D925A380388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19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5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3C2A-AA0E-4198-9303-0FA09257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273811"/>
            <a:ext cx="7708900" cy="994172"/>
          </a:xfrm>
        </p:spPr>
        <p:txBody>
          <a:bodyPr>
            <a:normAutofit/>
          </a:bodyPr>
          <a:lstStyle/>
          <a:p>
            <a:r>
              <a:rPr lang="en-US" sz="4400">
                <a:latin typeface="Calibri"/>
                <a:ea typeface="Calibri"/>
                <a:cs typeface="Calibri"/>
              </a:rPr>
              <a:t>Housekeeping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8268-CEC4-41D9-84EE-82164930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474667"/>
            <a:ext cx="7872343" cy="34295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>
                <a:latin typeface="Calibri"/>
                <a:ea typeface="Calibri"/>
                <a:cs typeface="Calibri"/>
              </a:rPr>
              <a:t>Closed captioning is available through Zoom. Access can be found under the settings tab on your Zoom toolbar.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>
                <a:latin typeface="Calibri"/>
                <a:ea typeface="Calibri"/>
                <a:cs typeface="Calibri"/>
              </a:rPr>
              <a:t>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>
                <a:latin typeface="Calibri"/>
                <a:ea typeface="Calibri"/>
                <a:cs typeface="Calibri"/>
              </a:rPr>
              <a:t>Please submit any questions (including technical issues) in the Q&amp;A feature at the bottom of the Zoom window, and staff will get back to you as soon as possible. 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E5C2A58C-0681-84F7-1A30-487DC3ED09B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065CBE-E15C-4781-BBF0-0DA601C2776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14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E92F5-AD46-965C-7CBC-0A2330ED8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4520ACD9-1A4C-DE68-4935-4231504FC4F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20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BFE0E7-79C2-CDE9-AAFC-AA6DBEE68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6489" y="1643542"/>
            <a:ext cx="565523" cy="636264"/>
            <a:chOff x="-3963404" y="9892940"/>
            <a:chExt cx="1660571" cy="18682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EDE791-937D-22DF-5AB1-B16E064427D9}"/>
                </a:ext>
              </a:extLst>
            </p:cNvPr>
            <p:cNvSpPr/>
            <p:nvPr/>
          </p:nvSpPr>
          <p:spPr>
            <a:xfrm>
              <a:off x="-3963404" y="10035506"/>
              <a:ext cx="1660571" cy="1660572"/>
            </a:xfrm>
            <a:prstGeom prst="ellipse">
              <a:avLst/>
            </a:prstGeom>
            <a:solidFill>
              <a:srgbClr val="FFD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200">
                <a:solidFill>
                  <a:prstClr val="white"/>
                </a:solidFill>
                <a:latin typeface="AvenirNext LT Pro Bold"/>
              </a:endParaRP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17A74E33-5BD7-6EF2-0E5F-0250BA291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779809" y="9892940"/>
              <a:ext cx="732856" cy="18682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pPr defTabSz="457189">
                <a:lnSpc>
                  <a:spcPts val="4600"/>
                </a:lnSpc>
                <a:spcAft>
                  <a:spcPts val="1200"/>
                </a:spcAft>
              </a:pPr>
              <a:r>
                <a:rPr lang="en-US" sz="3200" b="1">
                  <a:solidFill>
                    <a:srgbClr val="005BBB"/>
                  </a:solidFill>
                  <a:latin typeface="avenir next lt pro regular"/>
                  <a:ea typeface="ＭＳ Ｐゴシック"/>
                </a:rPr>
                <a:t>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454EDA-D377-3A04-11B4-676768947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986" y="1469609"/>
            <a:ext cx="7772400" cy="1366092"/>
          </a:xfrm>
        </p:spPr>
        <p:txBody>
          <a:bodyPr>
            <a:normAutofit/>
          </a:bodyPr>
          <a:lstStyle/>
          <a:p>
            <a:pPr indent="-114300"/>
            <a:r>
              <a:rPr lang="en-US" sz="4000">
                <a:latin typeface="Calibri"/>
                <a:ea typeface="Calibri"/>
                <a:cs typeface="Calibri"/>
              </a:rPr>
              <a:t>Building upon models in education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7D00E-2DC7-199E-9646-7169D075C9AB}"/>
              </a:ext>
            </a:extLst>
          </p:cNvPr>
          <p:cNvSpPr txBox="1"/>
          <p:nvPr/>
        </p:nvSpPr>
        <p:spPr>
          <a:xfrm>
            <a:off x="3524250" y="3426857"/>
            <a:ext cx="499110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Jill Wheeler,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Consumer Financial Protection Bureau, 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Senior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 Financial Program Specialist</a:t>
            </a:r>
          </a:p>
          <a:p>
            <a:endParaRPr lang="en-US">
              <a:latin typeface="avenir next lt pro regular"/>
            </a:endParaRPr>
          </a:p>
        </p:txBody>
      </p:sp>
      <p:pic>
        <p:nvPicPr>
          <p:cNvPr id="6" name="Picture 5" descr="Jill Wheeler smiling at camera. Jill has brown hair, shoulder length, with a black top and gray blazer.">
            <a:extLst>
              <a:ext uri="{FF2B5EF4-FFF2-40B4-BE49-F238E27FC236}">
                <a16:creationId xmlns:a16="http://schemas.microsoft.com/office/drawing/2014/main" id="{D6FE4204-0981-F651-F92E-F6FDF325E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07" y="3295650"/>
            <a:ext cx="1427411" cy="1476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685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E40F-F317-B270-DAA3-B7C3688B8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2048-2DAE-5B33-8069-60D3D500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03587"/>
            <a:ext cx="80391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Policy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6F8C-60D5-A7B6-2CE1-739C31ED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0821"/>
            <a:ext cx="8229600" cy="3269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Movement nationally to ensure students take personal finance courses before graduation.</a:t>
            </a:r>
          </a:p>
          <a:p>
            <a:pPr lvl="1"/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Seven states by 2027 (OR, LA, CT, MN, IN, and WV).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Are these universally designed and accessible?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What are the options?</a:t>
            </a:r>
          </a:p>
          <a:p>
            <a:pPr marL="0" indent="0">
              <a:buNone/>
            </a:pPr>
            <a:endParaRPr lang="en-US">
              <a:solidFill>
                <a:schemeClr val="accent1">
                  <a:lumMod val="75000"/>
                </a:schemeClr>
              </a:solidFill>
              <a:latin typeface="AvenirNext LT Pro Bold" panose="020B0504020202020204" pitchFamily="34" charset="77"/>
            </a:endParaRPr>
          </a:p>
          <a:p>
            <a:endParaRPr lang="en-US">
              <a:solidFill>
                <a:schemeClr val="accent1">
                  <a:lumMod val="75000"/>
                </a:schemeClr>
              </a:solidFill>
              <a:effectLst/>
              <a:latin typeface="AvenirNext LT Pro Bold" panose="020B0504020202020204" pitchFamily="34" charset="77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2FE91D8F-33F4-E0C3-1363-9D4484F1D6E7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21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8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05D08-25C1-018B-5051-17891B152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9388-5116-C63C-E7FE-AF7EA404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03587"/>
            <a:ext cx="80391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Avenir Next LT Pro regular"/>
              </a:rPr>
              <a:t>Models to Build Upon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BC8E-4E86-AB7A-29A9-22E95376B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0821"/>
            <a:ext cx="8229600" cy="3269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Federal Deposit Insurance Corporation’s –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Money Smart Curriculum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Specific designs for youth and young adults.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Educator guide, slides and handouts.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Optional online games and tools.</a:t>
            </a:r>
          </a:p>
          <a:p>
            <a:pPr marL="0" indent="0">
              <a:buNone/>
            </a:pPr>
            <a:r>
              <a:rPr lang="en-US" sz="2800">
                <a:effectLst/>
                <a:latin typeface="Calibri"/>
                <a:ea typeface="Calibri"/>
                <a:cs typeface="Calibri"/>
              </a:rPr>
              <a:t>Consumer Financial Protection Bureau (CFPB</a:t>
            </a:r>
            <a:r>
              <a:rPr lang="en-US">
                <a:latin typeface="Calibri"/>
                <a:ea typeface="Calibri"/>
                <a:cs typeface="Calibri"/>
              </a:rPr>
              <a:t>).</a:t>
            </a:r>
            <a:endParaRPr lang="en-US" sz="2800">
              <a:effectLst/>
              <a:latin typeface="Calibri"/>
              <a:ea typeface="Calibri"/>
              <a:cs typeface="Calibri"/>
            </a:endParaRP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 Money, Your Goals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en-US">
              <a:solidFill>
                <a:schemeClr val="accent1">
                  <a:lumMod val="75000"/>
                </a:schemeClr>
              </a:solidFill>
              <a:latin typeface="AvenirNext LT Pro Bold" panose="020B0504020202020204" pitchFamily="34" charset="77"/>
            </a:endParaRPr>
          </a:p>
          <a:p>
            <a:endParaRPr lang="en-US">
              <a:solidFill>
                <a:schemeClr val="accent1">
                  <a:lumMod val="75000"/>
                </a:schemeClr>
              </a:solidFill>
              <a:effectLst/>
              <a:latin typeface="AvenirNext LT Pro Bold" panose="020B0504020202020204" pitchFamily="34" charset="77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0121D0C0-C8CF-5AFE-FDEE-EAB849CB3DA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22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86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FA4A-4F2F-6AE0-E23C-7075D1A55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0DD9-A635-D871-029E-68337245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19258"/>
            <a:ext cx="7848600" cy="857250"/>
          </a:xfrm>
        </p:spPr>
        <p:txBody>
          <a:bodyPr>
            <a:noAutofit/>
          </a:bodyPr>
          <a:lstStyle/>
          <a:p>
            <a:r>
              <a:rPr lang="en-US" sz="4000">
                <a:effectLst/>
                <a:latin typeface="Calibri"/>
                <a:ea typeface="Calibri"/>
                <a:cs typeface="Calibri"/>
              </a:rPr>
              <a:t>Consumer Financial Protection Bureau (CFPB</a:t>
            </a:r>
            <a:r>
              <a:rPr lang="en-US" sz="4000">
                <a:latin typeface="Calibri"/>
                <a:ea typeface="Calibri"/>
                <a:cs typeface="Calibri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819FB-7695-6F46-A63A-09DB9B43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0821"/>
            <a:ext cx="8229600" cy="3269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349250">
              <a:buFont typeface="+mj-lt"/>
              <a:buAutoNum type="arabicPeriod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Can you provide an overview of the “Your Money, Your Goals”?</a:t>
            </a:r>
          </a:p>
          <a:p>
            <a:pPr marL="514350" indent="-349250">
              <a:buAutoNum type="arabicPeriod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Why are these tools important for Y&amp;YADs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?</a:t>
            </a:r>
          </a:p>
          <a:p>
            <a:pPr marL="514350" indent="-349250">
              <a:buAutoNum type="arabicPeriod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How might a policymaker move forward with efforts to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ensure Your Money, Your Goals are more broadly used?</a:t>
            </a:r>
            <a:endParaRPr lang="en-US" sz="240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625DD5F6-B64F-7192-B267-BD8B31A5E790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23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95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5AFFA-32A7-D6BE-FC7D-49E2FF7E4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FC9EC40D-F17C-4889-BB3E-1EC69725E044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24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54104-D485-C4E7-1793-D4F4E9296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6489" y="1643542"/>
            <a:ext cx="565523" cy="636264"/>
            <a:chOff x="-3963404" y="9892940"/>
            <a:chExt cx="1660571" cy="18682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E5DD4B-0561-3874-424B-090D0575E2A3}"/>
                </a:ext>
              </a:extLst>
            </p:cNvPr>
            <p:cNvSpPr/>
            <p:nvPr/>
          </p:nvSpPr>
          <p:spPr>
            <a:xfrm>
              <a:off x="-3963404" y="10035506"/>
              <a:ext cx="1660571" cy="1660572"/>
            </a:xfrm>
            <a:prstGeom prst="ellipse">
              <a:avLst/>
            </a:prstGeom>
            <a:solidFill>
              <a:srgbClr val="FFD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200">
                <a:solidFill>
                  <a:prstClr val="white"/>
                </a:solidFill>
                <a:latin typeface="AvenirNext LT Pro Bold"/>
              </a:endParaRP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BD075F7E-65BC-8E04-4BF0-F6AFD5D14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779809" y="9892940"/>
              <a:ext cx="732856" cy="18682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charset="0"/>
                  <a:ea typeface="ＭＳ Ｐゴシック" charset="-128"/>
                </a:defRPr>
              </a:lvl9pPr>
            </a:lstStyle>
            <a:p>
              <a:pPr defTabSz="457189">
                <a:lnSpc>
                  <a:spcPts val="4600"/>
                </a:lnSpc>
                <a:spcAft>
                  <a:spcPts val="1200"/>
                </a:spcAft>
              </a:pPr>
              <a:r>
                <a:rPr lang="en-US" sz="3200" b="1">
                  <a:solidFill>
                    <a:srgbClr val="005BBB"/>
                  </a:solidFill>
                  <a:latin typeface="avenir next lt pro regular"/>
                  <a:ea typeface="ＭＳ Ｐゴシック"/>
                </a:rPr>
                <a:t>4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D4398F-3F85-E334-7061-0E0CB1D63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986" y="1469609"/>
            <a:ext cx="7772400" cy="1366092"/>
          </a:xfrm>
        </p:spPr>
        <p:txBody>
          <a:bodyPr>
            <a:normAutofit/>
          </a:bodyPr>
          <a:lstStyle/>
          <a:p>
            <a:pPr indent="-114300"/>
            <a:r>
              <a:rPr lang="en-US" sz="4000">
                <a:latin typeface="Calibri"/>
                <a:ea typeface="Calibri"/>
                <a:cs typeface="Calibri"/>
              </a:rPr>
              <a:t>Leveraging the Community Reinvestment Act (CRA)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39E5A-9027-BDA3-94A3-CB1DA004B797}"/>
              </a:ext>
            </a:extLst>
          </p:cNvPr>
          <p:cNvSpPr txBox="1"/>
          <p:nvPr/>
        </p:nvSpPr>
        <p:spPr>
          <a:xfrm>
            <a:off x="3676650" y="3405664"/>
            <a:ext cx="4648200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Michael Roush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National Disability Institute,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Director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, Center for Disability-Inclusive Community Development</a:t>
            </a:r>
          </a:p>
          <a:p>
            <a:endParaRPr lang="en-US"/>
          </a:p>
        </p:txBody>
      </p:sp>
      <p:pic>
        <p:nvPicPr>
          <p:cNvPr id="6" name="Picture 5" descr="Picture of Michael Roush.  Dark hair with glasses, wearing a blue shirt, and black suit jacket.">
            <a:extLst>
              <a:ext uri="{FF2B5EF4-FFF2-40B4-BE49-F238E27FC236}">
                <a16:creationId xmlns:a16="http://schemas.microsoft.com/office/drawing/2014/main" id="{019FF307-C9AB-876C-9E6F-2250DF2D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38" y="3410129"/>
            <a:ext cx="1558147" cy="1547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999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1526B-C019-0240-EDF1-A5B487F8B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DA30C-11A1-A9CA-CE45-422071F8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03587"/>
            <a:ext cx="80391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The Power of CRA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6A63A-860A-0CDF-2492-C6CBDDB2C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0821"/>
            <a:ext cx="8229600" cy="3269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The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was enacted in 1977 and remains a critical tool for addressing systemic credit and financial well-being inequities.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Pilots are underway with Vocational Rehabilitation (VR) and Workforce systems.</a:t>
            </a:r>
          </a:p>
          <a:p>
            <a:pPr marL="0" indent="0">
              <a:buNone/>
            </a:pPr>
            <a:endParaRPr lang="en-US">
              <a:solidFill>
                <a:schemeClr val="accent1">
                  <a:lumMod val="75000"/>
                </a:schemeClr>
              </a:solidFill>
              <a:latin typeface="AvenirNext LT Pro Bold" panose="020B0504020202020204" pitchFamily="34" charset="77"/>
            </a:endParaRPr>
          </a:p>
          <a:p>
            <a:endParaRPr lang="en-US">
              <a:solidFill>
                <a:schemeClr val="accent1">
                  <a:lumMod val="75000"/>
                </a:schemeClr>
              </a:solidFill>
              <a:effectLst/>
              <a:latin typeface="AvenirNext LT Pro Bold" panose="020B0504020202020204" pitchFamily="34" charset="77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6B1886E6-20A6-E56B-0CE5-259EBF2EA9EE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25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23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51B50-3A48-73AB-6774-D82965D08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800F-3CEF-AD3A-A89D-1FE7C6BD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403587"/>
            <a:ext cx="78486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Leveraging CRA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9B0A-17F4-7117-8E86-C6F322E23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0821"/>
            <a:ext cx="8229600" cy="3269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21970" indent="-336550">
              <a:buFont typeface="+mj-lt"/>
              <a:buAutoNum type="arabicPeriod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Can you provide an overview of the CRA?</a:t>
            </a:r>
          </a:p>
          <a:p>
            <a:pPr marL="514350" indent="-349250">
              <a:buAutoNum type="arabicPeriod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What ar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e the opportunities you see to leverage CRA to support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Y&amp;YADs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?</a:t>
            </a:r>
          </a:p>
          <a:p>
            <a:pPr marL="514350" indent="-349250">
              <a:buAutoNum type="arabicPeriod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How might a policymaker move forward with efforts to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ensure the CRA is leveraged in their state or local area?</a:t>
            </a:r>
            <a:endParaRPr lang="en-US" sz="240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BEB19092-19D6-E7F3-82D6-BA64735C5F59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26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9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2F4ECFA-9BCF-EE5E-F1E3-E72E9576EC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732" y="270125"/>
            <a:ext cx="7886700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66">
              <a:defRPr/>
            </a:pPr>
            <a:r>
              <a:rPr lang="en-US" sz="3000">
                <a:solidFill>
                  <a:schemeClr val="bg1"/>
                </a:solidFill>
              </a:rPr>
              <a:t>Questions? Comments?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2E65-81A2-41C4-83C3-65B1B1B2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10" y="2230005"/>
            <a:ext cx="2639616" cy="10822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45717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000" b="1">
                <a:solidFill>
                  <a:srgbClr val="154C77"/>
                </a:solidFill>
                <a:latin typeface="Calibri "/>
                <a:cs typeface="Arial"/>
              </a:rPr>
              <a:t>CAPE-Youth</a:t>
            </a:r>
            <a:endParaRPr lang="en-US" sz="3000">
              <a:solidFill>
                <a:srgbClr val="154C77"/>
              </a:solidFill>
              <a:latin typeface="Calibri "/>
              <a:ea typeface="+mn-lt"/>
              <a:cs typeface="Arial"/>
              <a:hlinkClick r:id="rId3"/>
            </a:endParaRPr>
          </a:p>
          <a:p>
            <a:pPr marL="0" indent="0" defTabSz="45717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250">
                <a:solidFill>
                  <a:srgbClr val="154C77"/>
                </a:solidFill>
                <a:latin typeface="Calibri "/>
                <a:ea typeface="+mn-lt"/>
                <a:cs typeface="Arial"/>
                <a:hlinkClick r:id="rId3"/>
              </a:rPr>
              <a:t>info@capeyouth.org</a:t>
            </a:r>
            <a:endParaRPr lang="en-US" sz="2250">
              <a:solidFill>
                <a:srgbClr val="154C77"/>
              </a:solidFill>
              <a:latin typeface="Calibri "/>
              <a:ea typeface="+mn-lt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fi-FI" sz="2250">
              <a:solidFill>
                <a:srgbClr val="154C77"/>
              </a:solidFill>
              <a:highlight>
                <a:srgbClr val="FFFF00"/>
              </a:highlight>
              <a:latin typeface="Calibri "/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fi-FI" sz="2250">
              <a:solidFill>
                <a:srgbClr val="154C77"/>
              </a:solidFill>
              <a:latin typeface="Calibri "/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fi-FI" sz="2250">
              <a:solidFill>
                <a:srgbClr val="154C77"/>
              </a:solidFill>
              <a:latin typeface="Calibri "/>
              <a:ea typeface="+mn-lt"/>
              <a:cs typeface="+mn-lt"/>
            </a:endParaRPr>
          </a:p>
        </p:txBody>
      </p:sp>
      <p:pic>
        <p:nvPicPr>
          <p:cNvPr id="7" name="Picture 6" descr="QR code that links to CAPE-Youth's Technical Assistance page:&#10;&#10;https://capeyouth.org/resources-2/technical-assistance/">
            <a:extLst>
              <a:ext uri="{FF2B5EF4-FFF2-40B4-BE49-F238E27FC236}">
                <a16:creationId xmlns:a16="http://schemas.microsoft.com/office/drawing/2014/main" id="{2CE417A0-53CE-9020-2335-5D9DDCD33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7753" y="2086265"/>
            <a:ext cx="1371600" cy="1371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79B2F1-0AC9-F61E-09B6-34369CAF7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1893" y="2099987"/>
            <a:ext cx="1371600" cy="1347839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EC9BA-0C70-2254-67B0-17DB0A351498}"/>
              </a:ext>
            </a:extLst>
          </p:cNvPr>
          <p:cNvSpPr txBox="1"/>
          <p:nvPr/>
        </p:nvSpPr>
        <p:spPr>
          <a:xfrm>
            <a:off x="6377777" y="3518086"/>
            <a:ext cx="18515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1350" i="1">
                <a:solidFill>
                  <a:srgbClr val="144C76"/>
                </a:solidFill>
                <a:latin typeface="Calibri "/>
                <a:hlinkClick r:id="rId5"/>
              </a:rPr>
              <a:t>Do you need</a:t>
            </a:r>
          </a:p>
          <a:p>
            <a:pPr algn="ctr" defTabSz="685783">
              <a:defRPr/>
            </a:pPr>
            <a:r>
              <a:rPr lang="en-US" sz="1350" b="1" i="1">
                <a:solidFill>
                  <a:srgbClr val="144C76"/>
                </a:solidFill>
                <a:latin typeface="Calibri "/>
                <a:hlinkClick r:id="rId5"/>
              </a:rPr>
              <a:t>technical assistance</a:t>
            </a:r>
            <a:r>
              <a:rPr lang="en-US" sz="1350" i="1">
                <a:solidFill>
                  <a:srgbClr val="144C76"/>
                </a:solidFill>
                <a:latin typeface="Calibri "/>
                <a:hlinkClick r:id="rId5"/>
              </a:rPr>
              <a:t>?</a:t>
            </a:r>
            <a:endParaRPr lang="en-US" sz="1350" i="1">
              <a:solidFill>
                <a:srgbClr val="144C76"/>
              </a:solidFill>
              <a:latin typeface="Calibri "/>
            </a:endParaRP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87E381FF-17F1-A7FB-2E83-A8CAAA3D4337}"/>
              </a:ext>
            </a:extLst>
          </p:cNvPr>
          <p:cNvSpPr txBox="1">
            <a:spLocks/>
          </p:cNvSpPr>
          <p:nvPr/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fld id="{C5065CBE-E15C-4781-BBF0-0DA601C2776C}" type="slidenum">
              <a:rPr lang="en-US" sz="1200">
                <a:solidFill>
                  <a:srgbClr val="FFFFFF">
                    <a:lumMod val="50000"/>
                  </a:srgbClr>
                </a:solidFill>
                <a:latin typeface="Calibri"/>
              </a:rPr>
              <a:pPr defTabSz="457189">
                <a:defRPr/>
              </a:pPr>
              <a:t>27</a:t>
            </a:fld>
            <a:endParaRPr lang="en-US" sz="120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16137-B81B-4CB3-CB1C-F59A3F0EFCF1}"/>
              </a:ext>
            </a:extLst>
          </p:cNvPr>
          <p:cNvSpPr txBox="1"/>
          <p:nvPr/>
        </p:nvSpPr>
        <p:spPr>
          <a:xfrm>
            <a:off x="3860913" y="3522309"/>
            <a:ext cx="15314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1350" i="1">
                <a:solidFill>
                  <a:srgbClr val="144C76"/>
                </a:solidFill>
                <a:latin typeface="Calibri "/>
                <a:hlinkClick r:id="rId6"/>
              </a:rPr>
              <a:t>Do you have </a:t>
            </a:r>
            <a:r>
              <a:rPr lang="en-US" sz="1350" b="1" i="1">
                <a:solidFill>
                  <a:srgbClr val="144C76"/>
                </a:solidFill>
                <a:latin typeface="Calibri "/>
                <a:hlinkClick r:id="rId6"/>
              </a:rPr>
              <a:t>feedback</a:t>
            </a:r>
            <a:r>
              <a:rPr lang="en-US" sz="1350" i="1">
                <a:solidFill>
                  <a:srgbClr val="144C76"/>
                </a:solidFill>
                <a:latin typeface="Calibri "/>
                <a:hlinkClick r:id="rId6"/>
              </a:rPr>
              <a:t> for us?</a:t>
            </a:r>
            <a:endParaRPr lang="en-US" sz="1350" i="1">
              <a:solidFill>
                <a:srgbClr val="144C76"/>
              </a:solidFill>
              <a:latin typeface="Calibri "/>
            </a:endParaRPr>
          </a:p>
        </p:txBody>
      </p:sp>
      <p:pic>
        <p:nvPicPr>
          <p:cNvPr id="5" name="Picture 4" descr="A blue triangle and yellow triangle with white lines&#10;">
            <a:extLst>
              <a:ext uri="{FF2B5EF4-FFF2-40B4-BE49-F238E27FC236}">
                <a16:creationId xmlns:a16="http://schemas.microsoft.com/office/drawing/2014/main" id="{718D8A96-5A7E-CDC1-19BB-4B023409C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91" y="3393355"/>
            <a:ext cx="4316373" cy="1798489"/>
          </a:xfrm>
          <a:prstGeom prst="rect">
            <a:avLst/>
          </a:prstGeom>
        </p:spPr>
      </p:pic>
      <p:pic>
        <p:nvPicPr>
          <p:cNvPr id="2" name="Picture 1" descr="QR code that links to CAPE-Youth's Fostering Financial Empowerment for Youth and Young Adults with Disabilities - Feedback page:&#10;&#10;https://www.research.net/r/CAPE_Youth_Webinar2">
            <a:extLst>
              <a:ext uri="{FF2B5EF4-FFF2-40B4-BE49-F238E27FC236}">
                <a16:creationId xmlns:a16="http://schemas.microsoft.com/office/drawing/2014/main" id="{751487F2-1E49-C378-837C-421DCB06A8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748" y="2099987"/>
            <a:ext cx="1371600" cy="137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5F6CB0-4852-AF39-7FCB-C6F50D8F1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6887" y="2113709"/>
            <a:ext cx="1371600" cy="1347839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85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8CDF0-1A77-4AFE-9D66-BF461CD6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516049"/>
            <a:ext cx="8362894" cy="3694656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Unlocking the Potential of WIOA Title I – An Opportunity for Youth and Young Adults with Disabilities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 Services for Justice-Involved Youth and Young Adults with Disabilities: Rehabilitation and Recovery Practices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Improving Transition Services for Youth and Young Adults with Disabilities through Braided Funding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Expanding Apprenticeships as a Career Pathway for Youth and Young Adults with Disabilities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AvenirNext LT Pro Bold" panose="020B0504020202020204" pitchFamily="34" charset="77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AvenirNext LT Pro Bold" panose="020B0504020202020204" pitchFamily="34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AvenirNext LT Pro Bold" panose="020B0504020202020204" pitchFamily="34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AvenirNext LT Pro Bold" panose="020B0504020202020204" pitchFamily="34" charset="77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AvenirNext LT Pro Bold" panose="020B0504020202020204" pitchFamily="34" charset="77"/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AvenirNext LT Pro Bold" panose="020B0504020202020204" pitchFamily="34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7345" indent="0">
              <a:lnSpc>
                <a:spcPct val="107000"/>
              </a:lnSpc>
              <a:buNone/>
            </a:pPr>
            <a:endParaRPr lang="en-US" sz="1300">
              <a:solidFill>
                <a:schemeClr val="accent5">
                  <a:lumMod val="50000"/>
                </a:schemeClr>
              </a:solidFill>
              <a:latin typeface="AvenirNext LT Pro Bold" panose="020B0504020202020204" pitchFamily="34" charset="77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A52FEF-4D2E-4AF1-81A8-883C7FA9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65755"/>
            <a:ext cx="6461125" cy="99417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CAPE-Youth Resources (1) </a:t>
            </a:r>
            <a:endParaRPr lang="en-US" sz="4000">
              <a:solidFill>
                <a:schemeClr val="bg1"/>
              </a:solidFill>
              <a:latin typeface="Avenir Next LT Pro regular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793564-BA71-F26F-CA36-BF3D1A27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59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103219-30E8-C582-95D1-8E68B9FB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A52FEF-4D2E-4AF1-81A8-883C7FA9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72630"/>
            <a:ext cx="6511925" cy="99417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CAPE-Youth Resources (2) </a:t>
            </a:r>
            <a:endParaRPr lang="en-US" sz="4000">
              <a:solidFill>
                <a:schemeClr val="bg1"/>
              </a:solidFill>
              <a:latin typeface="Avenir Next LT Pro regula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8CDF0-1A77-4AFE-9D66-BF461CD6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508098"/>
            <a:ext cx="8208386" cy="3694656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Leveraging State Policy to Support Positive Mental Health and Employment for Youth with Marginalized Racial Identities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Improving Mental Health Service Delivery Including Coordinated Specialty Care for Youth with a First Episode of Psychosis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Trauma-Informed Policy for Youth: Structuring Policies and Programs to Support the Future of Work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Guideposts for Success: States Engaging Employers through Policy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0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>
              <a:solidFill>
                <a:srgbClr val="00355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7345" indent="0">
              <a:lnSpc>
                <a:spcPct val="107000"/>
              </a:lnSpc>
              <a:buNone/>
            </a:pPr>
            <a:endParaRPr lang="en-US" sz="200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A437F57-39D8-C91C-BE65-F34FC26A1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FB28-BD44-49F6-49A9-E11FA3EC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077029"/>
            <a:ext cx="7772400" cy="1021556"/>
          </a:xfrm>
        </p:spPr>
        <p:txBody>
          <a:bodyPr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Who are we?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8A485-63A0-B6D2-6278-3D1341F9E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858" y="2364922"/>
            <a:ext cx="7461930" cy="639535"/>
          </a:xfrm>
        </p:spPr>
        <p:txBody>
          <a:bodyPr>
            <a:no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The Center for Advancing Policy on Employment for Youth (CAPE-Youth)</a:t>
            </a: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E52E535E-F2DC-30B4-9031-9A4866746240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3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00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103219-30E8-C582-95D1-8E68B9FB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A52FEF-4D2E-4AF1-81A8-883C7FA9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72630"/>
            <a:ext cx="6511925" cy="99417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CAPE-Youth Resources (3)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8CDF0-1A77-4AFE-9D66-BF461CD6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508098"/>
            <a:ext cx="8208386" cy="3694656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Addressing the Needs of Youth with Disabilities and Other Intersecting Identities: State Strategies for Program Design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 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Addressing the Needs of Youth with Disabilities and Other Intersecting Identities: State Strategies for Program Implementation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Guideposts for Success: Framework for the Future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Promoting and Maintaining Career and Technical Education for Students with Disabilities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>
              <a:solidFill>
                <a:schemeClr val="accent1">
                  <a:lumMod val="50000"/>
                </a:schemeClr>
              </a:solidFill>
              <a:latin typeface="avenir next lt pro regular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>
              <a:solidFill>
                <a:srgbClr val="003559"/>
              </a:solidFill>
              <a:latin typeface="AvenirNext LT Pro Regular" panose="020B0504020202020204"/>
              <a:ea typeface="+mn-lt"/>
              <a:cs typeface="Calibri" panose="020F0502020204030204" pitchFamily="34" charset="0"/>
            </a:endParaRPr>
          </a:p>
          <a:p>
            <a:pPr marL="347345" indent="0">
              <a:lnSpc>
                <a:spcPct val="107000"/>
              </a:lnSpc>
              <a:buNone/>
            </a:pPr>
            <a:endParaRPr lang="en-US" sz="1300">
              <a:solidFill>
                <a:srgbClr val="1F4E79"/>
              </a:solidFill>
              <a:latin typeface="AvenirNext LT Pro Regular" panose="020B0504020202020204"/>
              <a:ea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98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87E381FF-17F1-A7FB-2E83-A8CAAA3D4337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31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2F4ECFA-9BCF-EE5E-F1E3-E72E9576EC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932" y="269734"/>
            <a:ext cx="7630768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4000">
                <a:solidFill>
                  <a:schemeClr val="bg1"/>
                </a:solidFill>
                <a:latin typeface="Avenir Next LT Pro regular"/>
              </a:rPr>
              <a:t>Contact Us</a:t>
            </a:r>
            <a:endParaRPr lang="en-US" sz="4000">
              <a:latin typeface="Avenir Next LT Pro regula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2E65-81A2-41C4-83C3-65B1B1B2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91" y="2231640"/>
            <a:ext cx="3260585" cy="1463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>
                <a:solidFill>
                  <a:srgbClr val="154C77"/>
                </a:solidFill>
                <a:latin typeface="Calibri"/>
                <a:ea typeface="Calibri"/>
                <a:cs typeface="Arial"/>
              </a:rPr>
              <a:t>Andrew Karhan, Ed.D.</a:t>
            </a:r>
            <a:endParaRPr lang="fi-FI" sz="2000" b="1">
              <a:solidFill>
                <a:srgbClr val="154C77"/>
              </a:solidFill>
              <a:latin typeface="Calibri"/>
              <a:ea typeface="Calibri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000" b="1">
                <a:solidFill>
                  <a:srgbClr val="154C77"/>
                </a:solidFill>
                <a:latin typeface="Calibri"/>
                <a:ea typeface="+mn-lt"/>
                <a:cs typeface="+mn-lt"/>
                <a:hlinkClick r:id="rId3"/>
              </a:rPr>
              <a:t>akarhan@sdsu.edu</a:t>
            </a:r>
            <a:r>
              <a:rPr lang="fi-FI" sz="2000" b="1">
                <a:solidFill>
                  <a:srgbClr val="154C77"/>
                </a:solidFill>
                <a:latin typeface="Calibri"/>
                <a:ea typeface="+mn-lt"/>
                <a:cs typeface="+mn-lt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>
              <a:solidFill>
                <a:srgbClr val="154C77"/>
              </a:solidFill>
              <a:latin typeface="AvenirNext LT Pro Regular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EE45B-DE5F-66EE-A36B-205F8051920B}"/>
              </a:ext>
            </a:extLst>
          </p:cNvPr>
          <p:cNvSpPr txBox="1"/>
          <p:nvPr/>
        </p:nvSpPr>
        <p:spPr>
          <a:xfrm>
            <a:off x="4444034" y="3371523"/>
            <a:ext cx="1945781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783">
              <a:defRPr/>
            </a:pPr>
            <a:r>
              <a:rPr lang="en-US" sz="1500">
                <a:solidFill>
                  <a:srgbClr val="154C77"/>
                </a:solidFill>
                <a:latin typeface="Calibri"/>
                <a:ea typeface="Calibri"/>
                <a:cs typeface="Calibri"/>
              </a:rPr>
              <a:t>@CSG_CAPEYouth</a:t>
            </a:r>
          </a:p>
        </p:txBody>
      </p:sp>
      <p:pic>
        <p:nvPicPr>
          <p:cNvPr id="15" name="Picture 14" descr="logo for &quot;X&quot; (formerly known as Twitter)">
            <a:extLst>
              <a:ext uri="{FF2B5EF4-FFF2-40B4-BE49-F238E27FC236}">
                <a16:creationId xmlns:a16="http://schemas.microsoft.com/office/drawing/2014/main" id="{D41EE330-2C82-EDCB-A714-E505291762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081" y="2239316"/>
            <a:ext cx="891904" cy="9116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98BC75-74E5-6F99-96C5-E98A99FF1114}"/>
              </a:ext>
            </a:extLst>
          </p:cNvPr>
          <p:cNvSpPr txBox="1"/>
          <p:nvPr/>
        </p:nvSpPr>
        <p:spPr>
          <a:xfrm>
            <a:off x="2815367" y="3371522"/>
            <a:ext cx="175663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783">
              <a:defRPr/>
            </a:pPr>
            <a:r>
              <a:rPr lang="en-US" sz="1500">
                <a:solidFill>
                  <a:srgbClr val="154C77"/>
                </a:solidFill>
                <a:latin typeface="Calibri"/>
                <a:ea typeface="Calibri"/>
                <a:cs typeface="Calibri"/>
              </a:rPr>
              <a:t>@CAPEYouth</a:t>
            </a:r>
          </a:p>
        </p:txBody>
      </p:sp>
      <p:pic>
        <p:nvPicPr>
          <p:cNvPr id="16" name="Picture 15" descr="Facebook logo">
            <a:extLst>
              <a:ext uri="{FF2B5EF4-FFF2-40B4-BE49-F238E27FC236}">
                <a16:creationId xmlns:a16="http://schemas.microsoft.com/office/drawing/2014/main" id="{867D069C-34CD-D78B-2313-66AF914A76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523" y="2239315"/>
            <a:ext cx="891904" cy="9116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79B2F1-0AC9-F61E-09B6-34369CAF7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6990" y="2084124"/>
            <a:ext cx="1239817" cy="126531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EC9BA-0C70-2254-67B0-17DB0A351498}"/>
              </a:ext>
            </a:extLst>
          </p:cNvPr>
          <p:cNvSpPr txBox="1"/>
          <p:nvPr/>
        </p:nvSpPr>
        <p:spPr>
          <a:xfrm>
            <a:off x="6418255" y="3376305"/>
            <a:ext cx="153140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US" sz="1500">
                <a:solidFill>
                  <a:srgbClr val="144C76"/>
                </a:solidFill>
                <a:latin typeface="Calibri"/>
                <a:ea typeface="Calibri"/>
                <a:cs typeface="Calibri"/>
              </a:rPr>
              <a:t>capeyouth.org </a:t>
            </a:r>
            <a:endParaRPr lang="en-US" sz="1500">
              <a:solidFill>
                <a:srgbClr val="144C76"/>
              </a:solidFill>
              <a:latin typeface="AvenirNext LT Pro Regular" panose="020B0504020202020204" pitchFamily="34" charset="77"/>
            </a:endParaRPr>
          </a:p>
        </p:txBody>
      </p:sp>
      <p:pic>
        <p:nvPicPr>
          <p:cNvPr id="7" name="Picture 6" descr="QR code that links to capeyouth.org">
            <a:extLst>
              <a:ext uri="{FF2B5EF4-FFF2-40B4-BE49-F238E27FC236}">
                <a16:creationId xmlns:a16="http://schemas.microsoft.com/office/drawing/2014/main" id="{2CE417A0-53CE-9020-2335-5D9DDCD33F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9349" y="2177580"/>
            <a:ext cx="1245699" cy="12456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936A67-AAE0-5444-9D87-54F8438EB538}"/>
              </a:ext>
            </a:extLst>
          </p:cNvPr>
          <p:cNvSpPr txBox="1"/>
          <p:nvPr/>
        </p:nvSpPr>
        <p:spPr>
          <a:xfrm>
            <a:off x="628650" y="3970259"/>
            <a:ext cx="763076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783">
              <a:defRPr/>
            </a:pPr>
            <a:r>
              <a:rPr lang="en-US" b="1">
                <a:solidFill>
                  <a:srgbClr val="154C77"/>
                </a:solidFill>
                <a:latin typeface="Calibri"/>
                <a:ea typeface="Calibri"/>
                <a:cs typeface="Arial"/>
              </a:rPr>
              <a:t>General CAPE-Youth Inquires</a:t>
            </a:r>
          </a:p>
          <a:p>
            <a:pPr defTabSz="685783">
              <a:defRPr/>
            </a:pPr>
            <a:r>
              <a:rPr lang="en-US" sz="1500">
                <a:solidFill>
                  <a:srgbClr val="154C77"/>
                </a:solidFill>
                <a:latin typeface="Calibri"/>
                <a:ea typeface="Calibri"/>
                <a:cs typeface="Arial"/>
              </a:rPr>
              <a:t>If you want to learn more about our work or participate in our research initiatives, please email info</a:t>
            </a:r>
            <a:r>
              <a:rPr lang="en-US" sz="1500">
                <a:solidFill>
                  <a:srgbClr val="154C77"/>
                </a:solidFill>
                <a:latin typeface="Calibri"/>
                <a:ea typeface="+mn-lt"/>
                <a:cs typeface="Arial"/>
              </a:rPr>
              <a:t>@capeyouth.org </a:t>
            </a:r>
            <a:r>
              <a:rPr lang="en-US" sz="1500">
                <a:solidFill>
                  <a:srgbClr val="154C77"/>
                </a:solidFill>
                <a:latin typeface="Calibri"/>
                <a:ea typeface="Calibri"/>
                <a:cs typeface="Arial"/>
              </a:rPr>
              <a:t>or please visit </a:t>
            </a:r>
            <a:r>
              <a:rPr lang="en-US" sz="1500">
                <a:solidFill>
                  <a:srgbClr val="154C77"/>
                </a:solidFill>
                <a:latin typeface="Calibri"/>
                <a:ea typeface="Calibri"/>
                <a:cs typeface="Arial"/>
                <a:hlinkClick r:id="rId7"/>
              </a:rPr>
              <a:t>capeyouth.org</a:t>
            </a:r>
            <a:r>
              <a:rPr lang="en-US" sz="1500">
                <a:solidFill>
                  <a:srgbClr val="154C77"/>
                </a:solidFill>
                <a:latin typeface="Calibri"/>
                <a:ea typeface="Calibri"/>
                <a:cs typeface="Arial"/>
              </a:rPr>
              <a:t>.   </a:t>
            </a:r>
            <a:endParaRPr lang="en-US" sz="1500">
              <a:solidFill>
                <a:srgbClr val="154C77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19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C814EB-1991-A1FB-D059-B19DFEB689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100" y="294689"/>
            <a:ext cx="8064500" cy="857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The Center for Advancing Policy </a:t>
            </a:r>
            <a:br>
              <a:rPr lang="en-US" sz="3600">
                <a:latin typeface="Calibri"/>
              </a:rPr>
            </a:br>
            <a:r>
              <a:rPr lang="en-US" sz="3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on Employment for Youth</a:t>
            </a:r>
            <a:r>
              <a:rPr lang="en-US" sz="12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8268-CEC4-41D9-84EE-82164930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511300"/>
            <a:ext cx="7975600" cy="3255963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latin typeface="Calibri"/>
                <a:ea typeface="Calibri"/>
                <a:cs typeface="Calibri"/>
              </a:rPr>
              <a:t>The Center for Advancing Policy on Employment for Youth (CAPE-Youth) seeks to improve employment outcomes for youth and young adults with disabilities (</a:t>
            </a:r>
            <a:r>
              <a:rPr lang="en-US">
                <a:latin typeface="Calibri"/>
                <a:ea typeface="+mn-lt"/>
                <a:cs typeface="+mn-lt"/>
              </a:rPr>
              <a:t>Y&amp;YAD) </a:t>
            </a:r>
            <a:r>
              <a:rPr lang="en-US">
                <a:latin typeface="Calibri"/>
                <a:ea typeface="Calibri"/>
                <a:cs typeface="Calibri"/>
              </a:rPr>
              <a:t>by helping states build capacity in their youth service delivery and workforce systems. 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FC5112EF-9206-DC5B-77EC-808E590EBA63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4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6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3B9D7B23-E153-2208-D68C-A4F25E23297C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5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917486-C81A-748D-7A04-E672AB4D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7239"/>
            <a:ext cx="7229900" cy="994172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CAPE-Youth Partners</a:t>
            </a:r>
          </a:p>
        </p:txBody>
      </p:sp>
      <p:pic>
        <p:nvPicPr>
          <p:cNvPr id="13" name="Picture 12" descr="The Council of State Governments logo">
            <a:extLst>
              <a:ext uri="{FF2B5EF4-FFF2-40B4-BE49-F238E27FC236}">
                <a16:creationId xmlns:a16="http://schemas.microsoft.com/office/drawing/2014/main" id="{8491966C-8D24-414C-BDDF-0A2C69BFD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2" y="1869931"/>
            <a:ext cx="1971278" cy="700867"/>
          </a:xfrm>
          <a:prstGeom prst="rect">
            <a:avLst/>
          </a:prstGeom>
        </p:spPr>
      </p:pic>
      <p:pic>
        <p:nvPicPr>
          <p:cNvPr id="19" name="Picture 18" descr="IRL Yang-Tan Institute Logo">
            <a:extLst>
              <a:ext uri="{FF2B5EF4-FFF2-40B4-BE49-F238E27FC236}">
                <a16:creationId xmlns:a16="http://schemas.microsoft.com/office/drawing/2014/main" id="{36BA96E8-8833-4F45-87CB-9A9D0163B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91" y="1882542"/>
            <a:ext cx="2998050" cy="688256"/>
          </a:xfrm>
          <a:prstGeom prst="rect">
            <a:avLst/>
          </a:prstGeom>
        </p:spPr>
      </p:pic>
      <p:pic>
        <p:nvPicPr>
          <p:cNvPr id="8" name="Picture 4" descr="Logo of San Diego State University - Interwork Institute ">
            <a:extLst>
              <a:ext uri="{FF2B5EF4-FFF2-40B4-BE49-F238E27FC236}">
                <a16:creationId xmlns:a16="http://schemas.microsoft.com/office/drawing/2014/main" id="{8B636F14-6AAF-5C05-7E71-FB7F4E923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261" y="3086013"/>
            <a:ext cx="2170587" cy="776076"/>
          </a:xfrm>
          <a:prstGeom prst="rect">
            <a:avLst/>
          </a:prstGeom>
        </p:spPr>
      </p:pic>
      <p:pic>
        <p:nvPicPr>
          <p:cNvPr id="9" name="Picture 8" descr="Logo for the National Association of Workforce Development Professionals ">
            <a:extLst>
              <a:ext uri="{FF2B5EF4-FFF2-40B4-BE49-F238E27FC236}">
                <a16:creationId xmlns:a16="http://schemas.microsoft.com/office/drawing/2014/main" id="{F041BA6F-88A2-27B3-4E41-B81A25489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71" y="2984837"/>
            <a:ext cx="1918451" cy="779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DB6885-62A9-EDE7-5231-4CB8AFEB9C3B}"/>
              </a:ext>
            </a:extLst>
          </p:cNvPr>
          <p:cNvSpPr txBox="1"/>
          <p:nvPr/>
        </p:nvSpPr>
        <p:spPr>
          <a:xfrm>
            <a:off x="445770" y="4287619"/>
            <a:ext cx="8069581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defRPr/>
            </a:pPr>
            <a:r>
              <a:rPr lang="en-US" sz="1400">
                <a:latin typeface="Calibri"/>
                <a:ea typeface="+mn-lt"/>
                <a:cs typeface="+mn-lt"/>
              </a:rPr>
              <a:t>The center is fully funded by the U.S. Department of Labor’s Office of Disability Employment Policy in the amount of $7.5 million under Cooperative Agreement No. 23475OD000001-01-00. </a:t>
            </a:r>
          </a:p>
        </p:txBody>
      </p:sp>
    </p:spTree>
    <p:extLst>
      <p:ext uri="{BB962C8B-B14F-4D97-AF65-F5344CB8AC3E}">
        <p14:creationId xmlns:p14="http://schemas.microsoft.com/office/powerpoint/2010/main" val="358050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8B947-5F48-3AC3-17EE-9D19B2A5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406004"/>
            <a:ext cx="80645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ea typeface="Calibri"/>
                <a:cs typeface="Calibri"/>
              </a:rPr>
              <a:t>CAPE-Youth Strands of Work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7F31-2428-4978-A48E-569F579E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473020"/>
            <a:ext cx="8064500" cy="3431165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</a:rPr>
              <a:t>CAPE-Youth:</a:t>
            </a:r>
          </a:p>
          <a:p>
            <a:pPr marL="685800" lvl="2" indent="-3429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researches new and existing innovative policy and practice;</a:t>
            </a:r>
          </a:p>
          <a:p>
            <a:pPr marL="685800" lvl="2" indent="-3429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develops strategic partnerships;</a:t>
            </a:r>
          </a:p>
          <a:p>
            <a:pPr marL="685800" lvl="2" indent="-3429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shares best practices among key stakeholders; and</a:t>
            </a:r>
          </a:p>
          <a:p>
            <a:pPr marL="685800" lvl="2" indent="-3429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helps states identify opportunities for new programs and services.</a:t>
            </a:r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91439573-4BDA-2F47-652E-D47240CD71A0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6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3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67A5A0E-545C-47C2-BFCE-DE6F9E6AD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542" y="3571944"/>
            <a:ext cx="5086915" cy="1072279"/>
          </a:xfr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sz="15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b="1">
                <a:latin typeface="Calibri"/>
                <a:cs typeface="Calibri"/>
              </a:rPr>
              <a:t>Taryn Williams</a:t>
            </a:r>
          </a:p>
          <a:p>
            <a:pPr marL="0" indent="0" algn="ctr">
              <a:buNone/>
            </a:pPr>
            <a:r>
              <a:rPr lang="en-US" sz="15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Assistant Secretary of the U.S. Department of Labor</a:t>
            </a:r>
          </a:p>
          <a:p>
            <a:pPr marL="0" indent="0" algn="ctr">
              <a:buNone/>
            </a:pPr>
            <a:r>
              <a:rPr lang="en-US" sz="1500">
                <a:latin typeface="Calibri"/>
                <a:cs typeface="Calibri"/>
              </a:rPr>
              <a:t> Office of Disability Employment Policy</a:t>
            </a:r>
          </a:p>
          <a:p>
            <a:pPr marL="0" indent="0" algn="ctr">
              <a:buNone/>
            </a:pPr>
            <a:r>
              <a:rPr lang="en-US" sz="150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500" u="none" strike="noStrik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B7F49-74B6-5EEA-20DD-FC7F8B6B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/>
              <a:pPr algn="r"/>
              <a:t>7</a:t>
            </a:fld>
            <a:endParaRPr lang="en-US" sz="1200"/>
          </a:p>
        </p:txBody>
      </p:sp>
      <p:pic>
        <p:nvPicPr>
          <p:cNvPr id="2" name="Picture 2" descr="Headshot of Assistant Secretary of Labor Taryn Williams.  A woman with black hair, wearing a gray blazer, black shirt, and a pearl necklace.">
            <a:extLst>
              <a:ext uri="{FF2B5EF4-FFF2-40B4-BE49-F238E27FC236}">
                <a16:creationId xmlns:a16="http://schemas.microsoft.com/office/drawing/2014/main" id="{360FCA69-2B2A-1715-4F11-A957F147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632940" y="1591560"/>
            <a:ext cx="1878117" cy="2430346"/>
          </a:xfrm>
          <a:prstGeom prst="flowChartConnector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2CC7B2-BF0F-6133-76C6-E33B86B2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2" y="273844"/>
            <a:ext cx="7959770" cy="101249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ODEP Remarks </a:t>
            </a:r>
          </a:p>
        </p:txBody>
      </p:sp>
    </p:spTree>
    <p:extLst>
      <p:ext uri="{BB962C8B-B14F-4D97-AF65-F5344CB8AC3E}">
        <p14:creationId xmlns:p14="http://schemas.microsoft.com/office/powerpoint/2010/main" val="85264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B2E64F-94A8-3710-C3E5-2892C48D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0AA93D-BD3D-436E-AD6D-4A24ACD9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99" y="273066"/>
            <a:ext cx="6700963" cy="994172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Opening Remarks</a:t>
            </a:r>
            <a:endParaRPr lang="en-US" sz="40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F8BBDE2-1BA0-451F-BA66-59642A805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734" y="3762795"/>
            <a:ext cx="7433733" cy="1318090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algn="ctr">
              <a:buNone/>
            </a:pPr>
            <a:br>
              <a:rPr lang="en-US" sz="1800">
                <a:latin typeface="AvenirNext LT Pro Bold" panose="020B0504020202020204" pitchFamily="34" charset="0"/>
              </a:rPr>
            </a:b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Andrew Karhan, Ed.D.</a:t>
            </a:r>
          </a:p>
          <a:p>
            <a:pPr marL="0" indent="0" algn="ctr">
              <a:buNone/>
            </a:pPr>
            <a:r>
              <a:rPr lang="en-US" sz="15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Project Director</a:t>
            </a:r>
          </a:p>
          <a:p>
            <a:pPr marL="0" indent="0" algn="ctr">
              <a:buNone/>
            </a:pPr>
            <a:r>
              <a:rPr lang="en-US" sz="15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San Diego State University – Interwork Institute</a:t>
            </a:r>
          </a:p>
          <a:p>
            <a:pPr marL="0" indent="0" algn="ctr">
              <a:buNone/>
            </a:pPr>
            <a:endParaRPr lang="en-US" sz="1800">
              <a:solidFill>
                <a:srgbClr val="0D0D0D"/>
              </a:solidFill>
              <a:latin typeface="AvenirNext LT Pro Bold" panose="020B0504020202020204" pitchFamily="34" charset="0"/>
            </a:endParaRPr>
          </a:p>
        </p:txBody>
      </p:sp>
      <p:pic>
        <p:nvPicPr>
          <p:cNvPr id="8" name="Picture 7" descr="Picture of Drew Karhan, Project Director, A white man, with short dark hair, trim facial hair, wearing a blue and pick paid shirt, and pink tie.">
            <a:extLst>
              <a:ext uri="{FF2B5EF4-FFF2-40B4-BE49-F238E27FC236}">
                <a16:creationId xmlns:a16="http://schemas.microsoft.com/office/drawing/2014/main" id="{33D0E896-4A4C-1202-A447-7B7F99E23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141" y="1518834"/>
            <a:ext cx="2446917" cy="21058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4215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EA3C-4442-EDFE-53B0-B1743434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Policy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F1B47-B79C-446F-62B2-308E394D9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Calibri"/>
                <a:ea typeface="Calibri"/>
                <a:cs typeface="Calibri"/>
              </a:rPr>
              <a:t>Fostering Financial Empowerment</a:t>
            </a:r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3E4A516D-F96E-3CB3-05AB-E0BEDF056432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5065CBE-E15C-4781-BBF0-0DA601C2776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9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9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E-Youth Palette">
      <a:dk1>
        <a:srgbClr val="000000"/>
      </a:dk1>
      <a:lt1>
        <a:srgbClr val="FFFFFF"/>
      </a:lt1>
      <a:dk2>
        <a:srgbClr val="144C76"/>
      </a:dk2>
      <a:lt2>
        <a:srgbClr val="EDEAE6"/>
      </a:lt2>
      <a:accent1>
        <a:srgbClr val="0069B2"/>
      </a:accent1>
      <a:accent2>
        <a:srgbClr val="144C76"/>
      </a:accent2>
      <a:accent3>
        <a:srgbClr val="F9C624"/>
      </a:accent3>
      <a:accent4>
        <a:srgbClr val="EDEAE6"/>
      </a:accent4>
      <a:accent5>
        <a:srgbClr val="BCBEC0"/>
      </a:accent5>
      <a:accent6>
        <a:srgbClr val="939598"/>
      </a:accent6>
      <a:hlink>
        <a:srgbClr val="0069B2"/>
      </a:hlink>
      <a:folHlink>
        <a:srgbClr val="144C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6_2_21" id="{4661E7A9-43EE-44DD-9183-39C5799FF227}" vid="{332D3FE8-2F51-4994-8363-F6236D07EFC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_2_21" id="{4661E7A9-43EE-44DD-9183-39C5799FF227}" vid="{D190A7DF-00DB-454A-8236-0EEB977F089E}"/>
    </a:ext>
  </a:extLst>
</a:theme>
</file>

<file path=ppt/theme/theme3.xml><?xml version="1.0" encoding="utf-8"?>
<a:theme xmlns:a="http://schemas.openxmlformats.org/drawingml/2006/main" name="2_Office Theme">
  <a:themeElements>
    <a:clrScheme name="CAPE-Youth 1">
      <a:dk1>
        <a:srgbClr val="144C76"/>
      </a:dk1>
      <a:lt1>
        <a:srgbClr val="FFFFFF"/>
      </a:lt1>
      <a:dk2>
        <a:srgbClr val="144C76"/>
      </a:dk2>
      <a:lt2>
        <a:srgbClr val="EDEAE6"/>
      </a:lt2>
      <a:accent1>
        <a:srgbClr val="0069B2"/>
      </a:accent1>
      <a:accent2>
        <a:srgbClr val="F9C624"/>
      </a:accent2>
      <a:accent3>
        <a:srgbClr val="F9C624"/>
      </a:accent3>
      <a:accent4>
        <a:srgbClr val="F9C62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APE-Youth 1">
      <a:dk1>
        <a:srgbClr val="144C76"/>
      </a:dk1>
      <a:lt1>
        <a:srgbClr val="FFFFFF"/>
      </a:lt1>
      <a:dk2>
        <a:srgbClr val="144C76"/>
      </a:dk2>
      <a:lt2>
        <a:srgbClr val="EDEAE6"/>
      </a:lt2>
      <a:accent1>
        <a:srgbClr val="0069B2"/>
      </a:accent1>
      <a:accent2>
        <a:srgbClr val="F9C624"/>
      </a:accent2>
      <a:accent3>
        <a:srgbClr val="F9C624"/>
      </a:accent3>
      <a:accent4>
        <a:srgbClr val="F9C62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CAPE-Youth Palette">
      <a:dk1>
        <a:srgbClr val="000000"/>
      </a:dk1>
      <a:lt1>
        <a:srgbClr val="FFFFFF"/>
      </a:lt1>
      <a:dk2>
        <a:srgbClr val="144C76"/>
      </a:dk2>
      <a:lt2>
        <a:srgbClr val="EDEAE6"/>
      </a:lt2>
      <a:accent1>
        <a:srgbClr val="0069B2"/>
      </a:accent1>
      <a:accent2>
        <a:srgbClr val="144C76"/>
      </a:accent2>
      <a:accent3>
        <a:srgbClr val="F9C624"/>
      </a:accent3>
      <a:accent4>
        <a:srgbClr val="EDEAE6"/>
      </a:accent4>
      <a:accent5>
        <a:srgbClr val="BCBEC0"/>
      </a:accent5>
      <a:accent6>
        <a:srgbClr val="939598"/>
      </a:accent6>
      <a:hlink>
        <a:srgbClr val="0069B2"/>
      </a:hlink>
      <a:folHlink>
        <a:srgbClr val="144C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6_2_21" id="{4661E7A9-43EE-44DD-9183-39C5799FF227}" vid="{332D3FE8-2F51-4994-8363-F6236D07EFC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APE-Youth Palette">
    <a:dk1>
      <a:srgbClr val="000000"/>
    </a:dk1>
    <a:lt1>
      <a:srgbClr val="FFFFFF"/>
    </a:lt1>
    <a:dk2>
      <a:srgbClr val="144C76"/>
    </a:dk2>
    <a:lt2>
      <a:srgbClr val="EDEAE6"/>
    </a:lt2>
    <a:accent1>
      <a:srgbClr val="0069B2"/>
    </a:accent1>
    <a:accent2>
      <a:srgbClr val="144C76"/>
    </a:accent2>
    <a:accent3>
      <a:srgbClr val="F9C624"/>
    </a:accent3>
    <a:accent4>
      <a:srgbClr val="EDEAE6"/>
    </a:accent4>
    <a:accent5>
      <a:srgbClr val="BCBEC0"/>
    </a:accent5>
    <a:accent6>
      <a:srgbClr val="939598"/>
    </a:accent6>
    <a:hlink>
      <a:srgbClr val="0069B2"/>
    </a:hlink>
    <a:folHlink>
      <a:srgbClr val="144C76"/>
    </a:folHlink>
  </a:clrScheme>
</a:themeOverride>
</file>

<file path=ppt/theme/themeOverride2.xml><?xml version="1.0" encoding="utf-8"?>
<a:themeOverride xmlns:a="http://schemas.openxmlformats.org/drawingml/2006/main">
  <a:clrScheme name="CAPE-Youth 1">
    <a:dk1>
      <a:srgbClr val="144C76"/>
    </a:dk1>
    <a:lt1>
      <a:srgbClr val="FFFFFF"/>
    </a:lt1>
    <a:dk2>
      <a:srgbClr val="144C76"/>
    </a:dk2>
    <a:lt2>
      <a:srgbClr val="EDEAE6"/>
    </a:lt2>
    <a:accent1>
      <a:srgbClr val="0069B2"/>
    </a:accent1>
    <a:accent2>
      <a:srgbClr val="F9C624"/>
    </a:accent2>
    <a:accent3>
      <a:srgbClr val="F9C624"/>
    </a:accent3>
    <a:accent4>
      <a:srgbClr val="F9C624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70D675A92E95438E6CE61CBD679FE1" ma:contentTypeVersion="14" ma:contentTypeDescription="Create a new document." ma:contentTypeScope="" ma:versionID="72873af2a448ec9319fb042813c332a0">
  <xsd:schema xmlns:xsd="http://www.w3.org/2001/XMLSchema" xmlns:xs="http://www.w3.org/2001/XMLSchema" xmlns:p="http://schemas.microsoft.com/office/2006/metadata/properties" xmlns:ns2="74d5473f-28a6-48d1-9526-582b5815b069" xmlns:ns3="7ab35814-be28-4684-9bcb-44ac291f99cd" targetNamespace="http://schemas.microsoft.com/office/2006/metadata/properties" ma:root="true" ma:fieldsID="e01fdcfe7bb37989e42d746085c0d159" ns2:_="" ns3:_="">
    <xsd:import namespace="74d5473f-28a6-48d1-9526-582b5815b069"/>
    <xsd:import namespace="7ab35814-be28-4684-9bcb-44ac291f99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5473f-28a6-48d1-9526-582b5815b0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aaf7f2b-b38b-4235-a4c5-719a9f729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35814-be28-4684-9bcb-44ac291f99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4bd4a87-b2ba-4136-a4a4-665037e76957}" ma:internalName="TaxCatchAll" ma:showField="CatchAllData" ma:web="7ab35814-be28-4684-9bcb-44ac291f99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b35814-be28-4684-9bcb-44ac291f99cd" xsi:nil="true"/>
    <SharedWithUsers xmlns="7ab35814-be28-4684-9bcb-44ac291f99cd">
      <UserInfo>
        <DisplayName>Jackson Beauregard</DisplayName>
        <AccountId>1522</AccountId>
        <AccountType/>
      </UserInfo>
      <UserInfo>
        <DisplayName>Abeer Sikder</DisplayName>
        <AccountId>776</AccountId>
        <AccountType/>
      </UserInfo>
      <UserInfo>
        <DisplayName>Jessica Rusher</DisplayName>
        <AccountId>1558</AccountId>
        <AccountType/>
      </UserInfo>
      <UserInfo>
        <DisplayName>Andrew Karhan</DisplayName>
        <AccountId>1483</AccountId>
        <AccountType/>
      </UserInfo>
    </SharedWithUsers>
    <lcf76f155ced4ddcb4097134ff3c332f xmlns="74d5473f-28a6-48d1-9526-582b5815b0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D8B135-9B2A-4378-B1E5-F6207A4B2BD2}">
  <ds:schemaRefs>
    <ds:schemaRef ds:uri="74d5473f-28a6-48d1-9526-582b5815b069"/>
    <ds:schemaRef ds:uri="7ab35814-be28-4684-9bcb-44ac291f99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74d5473f-28a6-48d1-9526-582b5815b069"/>
    <ds:schemaRef ds:uri="7ab35814-be28-4684-9bcb-44ac291f99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6_2_21</Template>
  <Application>Microsoft Office PowerPoint</Application>
  <PresentationFormat>On-screen Show (16:9)</PresentationFormat>
  <Slides>31</Slides>
  <Notes>23</Notes>
  <HiddenSlides>4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1_Office Theme</vt:lpstr>
      <vt:lpstr>2_Office Theme</vt:lpstr>
      <vt:lpstr>3_Office Theme</vt:lpstr>
      <vt:lpstr>4_Office Theme</vt:lpstr>
      <vt:lpstr>Fostering Financial Empowerment for Youth and Young Adults with Disabilities </vt:lpstr>
      <vt:lpstr>Housekeeping</vt:lpstr>
      <vt:lpstr>Who are we?</vt:lpstr>
      <vt:lpstr>The Center for Advancing Policy  on Employment for Youth </vt:lpstr>
      <vt:lpstr>CAPE-Youth Partners</vt:lpstr>
      <vt:lpstr>CAPE-Youth Strands of Work </vt:lpstr>
      <vt:lpstr>ODEP Remarks </vt:lpstr>
      <vt:lpstr>Opening Remarks</vt:lpstr>
      <vt:lpstr>Policy Considerations</vt:lpstr>
      <vt:lpstr>Why financial empowerment?(1)</vt:lpstr>
      <vt:lpstr>Why financial empowerment? (2)</vt:lpstr>
      <vt:lpstr>Policy Considerations (1)</vt:lpstr>
      <vt:lpstr>Policy Considerations (2)</vt:lpstr>
      <vt:lpstr>Providing greater access to financial tools and resources</vt:lpstr>
      <vt:lpstr>Current Financial Tools</vt:lpstr>
      <vt:lpstr>Options for Innovation</vt:lpstr>
      <vt:lpstr>Enhancing existing financial literacy education models</vt:lpstr>
      <vt:lpstr>Advancement for Equity</vt:lpstr>
      <vt:lpstr>CAST</vt:lpstr>
      <vt:lpstr>Building upon models in education</vt:lpstr>
      <vt:lpstr>Policy in Action</vt:lpstr>
      <vt:lpstr>Models to Build Upon</vt:lpstr>
      <vt:lpstr>Consumer Financial Protection Bureau (CFPB)</vt:lpstr>
      <vt:lpstr>Leveraging the Community Reinvestment Act (CRA)</vt:lpstr>
      <vt:lpstr>The Power of CRA</vt:lpstr>
      <vt:lpstr>Leveraging CRA</vt:lpstr>
      <vt:lpstr>Questions? Comments?</vt:lpstr>
      <vt:lpstr>CAPE-Youth Resources (1) </vt:lpstr>
      <vt:lpstr>CAPE-Youth Resources (2) </vt:lpstr>
      <vt:lpstr>CAPE-Youth Resources (3) 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Osmani</dc:creator>
  <cp:revision>1</cp:revision>
  <dcterms:created xsi:type="dcterms:W3CDTF">2021-07-26T19:13:03Z</dcterms:created>
  <dcterms:modified xsi:type="dcterms:W3CDTF">2024-04-23T19:23:59Z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0x0101002C70D675A92E95438E6CE61CBD679FE1</vt:lpwstr>
  </property>
  <property fmtid="{D5CDD505-2E9C-101B-9397-08002B2CF9AE}" pid="3" name="MediaServiceImageTags">
    <vt:lpwstr/>
  </property>
</Properties>
</file>